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0" r:id="rId3"/>
    <p:sldId id="413" r:id="rId5"/>
    <p:sldId id="426" r:id="rId6"/>
    <p:sldId id="416" r:id="rId7"/>
    <p:sldId id="570" r:id="rId8"/>
    <p:sldId id="420" r:id="rId9"/>
    <p:sldId id="419" r:id="rId10"/>
    <p:sldId id="481" r:id="rId11"/>
    <p:sldId id="421" r:id="rId12"/>
    <p:sldId id="453" r:id="rId13"/>
    <p:sldId id="443" r:id="rId14"/>
    <p:sldId id="417" r:id="rId15"/>
    <p:sldId id="604" r:id="rId16"/>
    <p:sldId id="423" r:id="rId17"/>
    <p:sldId id="607" r:id="rId18"/>
    <p:sldId id="441" r:id="rId19"/>
    <p:sldId id="534" r:id="rId20"/>
    <p:sldId id="464" r:id="rId21"/>
    <p:sldId id="500" r:id="rId22"/>
    <p:sldId id="501" r:id="rId23"/>
    <p:sldId id="503" r:id="rId24"/>
    <p:sldId id="504" r:id="rId25"/>
    <p:sldId id="505" r:id="rId26"/>
    <p:sldId id="506" r:id="rId27"/>
    <p:sldId id="507" r:id="rId28"/>
    <p:sldId id="508" r:id="rId29"/>
    <p:sldId id="510" r:id="rId30"/>
    <p:sldId id="512" r:id="rId31"/>
    <p:sldId id="556" r:id="rId32"/>
    <p:sldId id="514" r:id="rId33"/>
    <p:sldId id="515" r:id="rId34"/>
    <p:sldId id="531" r:id="rId35"/>
    <p:sldId id="516" r:id="rId36"/>
    <p:sldId id="523" r:id="rId37"/>
    <p:sldId id="566" r:id="rId38"/>
    <p:sldId id="530" r:id="rId39"/>
    <p:sldId id="532" r:id="rId40"/>
    <p:sldId id="533" r:id="rId41"/>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酸酸" initials="酸" lastIdx="2" clrIdx="0"/>
  <p:cmAuthor id="2" name="weihua" initials="w" lastIdx="0" clrIdx="1"/>
  <p:cmAuthor id="3" name="翟宏帅" initials="翟" lastIdx="0" clrIdx="0"/>
  <p:cmAuthor id="75" name="作者" initials="A" lastIdx="0" clrIdx="24"/>
  <p:cmAuthor id="0" name="CHINESE-BC06F90" initials="" lastIdx="0" clrIdx="0"/>
  <p:cmAuthor id="5" name="微软用户" initials="微"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64" d="100"/>
          <a:sy n="64" d="100"/>
        </p:scale>
        <p:origin x="-1020" y="-240"/>
      </p:cViewPr>
      <p:guideLst>
        <p:guide orient="horz" pos="21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200.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21:28:56.511" idx="2">
    <p:pos x="10" y="10"/>
    <p:text/>
  </p:cm>
</p:cmLst>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7A1A15F-C1A7-45C2-8241-1CA8D69F698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1371600" y="1143000"/>
            <a:ext cx="41148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7A1A15F-C1A7-45C2-8241-1CA8D69F69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1371600" y="1143000"/>
            <a:ext cx="4114800" cy="3086100"/>
          </a:xfrm>
        </p:spPr>
      </p:sp>
      <p:sp>
        <p:nvSpPr>
          <p:cNvPr id="3" name="备注占位符 2"/>
          <p:cNvSpPr>
            <a:spLocks noGrp="1"/>
          </p:cNvSpPr>
          <p:nvPr>
            <p:ph type="body" idx="1"/>
            <p:custDataLst>
              <p:tags r:id="rId4"/>
            </p:custDataLst>
          </p:nvPr>
        </p:nvSpPr>
        <p:spPr/>
        <p:txBody>
          <a:bodyPr/>
          <a:lstStyle/>
          <a:p>
            <a:r>
              <a:rPr lang="zh-CN" altLang="en-US" smtClean="0"/>
              <a:t>你不问我什么是文化的时候，我还知道文化是什么；你问我什么是文化，我反而不知道文化是什么了。   </a:t>
            </a:r>
            <a:endParaRPr lang="zh-CN" altLang="en-US" smtClean="0"/>
          </a:p>
          <a:p>
            <a:r>
              <a:rPr lang="zh-CN" altLang="en-US" smtClean="0"/>
              <a:t>     </a:t>
            </a:r>
            <a:r>
              <a:rPr lang="en-US" altLang="zh-CN" smtClean="0"/>
              <a:t>—— </a:t>
            </a:r>
            <a:r>
              <a:rPr lang="zh-CN" altLang="en-US" smtClean="0"/>
              <a:t>著名作家、文学研究家  钱钟书 </a:t>
            </a:r>
            <a:endParaRPr lang="zh-CN" altLang="en-US" smtClean="0"/>
          </a:p>
          <a:p>
            <a:endParaRPr lang="zh-CN" altLang="en-US"/>
          </a:p>
        </p:txBody>
      </p:sp>
      <p:sp>
        <p:nvSpPr>
          <p:cNvPr id="4" name="灯片编号占位符 3"/>
          <p:cNvSpPr>
            <a:spLocks noGrp="1"/>
          </p:cNvSpPr>
          <p:nvPr>
            <p:ph type="sldNum" sz="quarter" idx="10"/>
            <p:custDataLst>
              <p:tags r:id="rId5"/>
            </p:custDataLst>
          </p:nvPr>
        </p:nvSpPr>
        <p:spPr/>
        <p:txBody>
          <a:bodyPr/>
          <a:lstStyle/>
          <a:p>
            <a:fld id="{27A1A15F-C1A7-45C2-8241-1CA8D69F698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1371600" y="1143000"/>
            <a:ext cx="41148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7A1A15F-C1A7-45C2-8241-1CA8D69F698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1371600" y="1143000"/>
            <a:ext cx="41148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7A1A15F-C1A7-45C2-8241-1CA8D69F698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1371600" y="1143000"/>
            <a:ext cx="41148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7A1A15F-C1A7-45C2-8241-1CA8D69F698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1371600" y="1143000"/>
            <a:ext cx="41148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7A1A15F-C1A7-45C2-8241-1CA8D69F69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24.png"/><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image" Target="../media/image23.jpeg"/><Relationship Id="rId1" Type="http://schemas.openxmlformats.org/officeDocument/2006/relationships/image" Target="../media/image22.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42.xml"/><Relationship Id="rId7" Type="http://schemas.openxmlformats.org/officeDocument/2006/relationships/image" Target="../media/image26.jpeg"/><Relationship Id="rId6" Type="http://schemas.openxmlformats.org/officeDocument/2006/relationships/tags" Target="../tags/tag141.xml"/><Relationship Id="rId5" Type="http://schemas.openxmlformats.org/officeDocument/2006/relationships/image" Target="../media/image25.png"/><Relationship Id="rId4" Type="http://schemas.openxmlformats.org/officeDocument/2006/relationships/tags" Target="../tags/tag140.xml"/><Relationship Id="rId3" Type="http://schemas.openxmlformats.org/officeDocument/2006/relationships/image" Target="../media/image2.jpeg"/><Relationship Id="rId2" Type="http://schemas.openxmlformats.org/officeDocument/2006/relationships/tags" Target="../tags/tag139.xml"/><Relationship Id="rId1" Type="http://schemas.openxmlformats.org/officeDocument/2006/relationships/tags" Target="../tags/tag138.xml"/></Relationships>
</file>

<file path=ppt/slides/_rels/slide12.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image" Target="../media/image18.png"/><Relationship Id="rId3" Type="http://schemas.openxmlformats.org/officeDocument/2006/relationships/tags" Target="../tags/tag145.xml"/><Relationship Id="rId2" Type="http://schemas.openxmlformats.org/officeDocument/2006/relationships/tags" Target="../tags/tag144.xml"/><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tags" Target="../tags/tag1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image" Target="../media/image18.png"/><Relationship Id="rId3" Type="http://schemas.openxmlformats.org/officeDocument/2006/relationships/tags" Target="../tags/tag156.xml"/><Relationship Id="rId2" Type="http://schemas.openxmlformats.org/officeDocument/2006/relationships/tags" Target="../tags/tag155.xml"/><Relationship Id="rId16" Type="http://schemas.openxmlformats.org/officeDocument/2006/relationships/notesSlide" Target="../notesSlides/notesSlide7.xml"/><Relationship Id="rId15" Type="http://schemas.openxmlformats.org/officeDocument/2006/relationships/slideLayout" Target="../slideLayouts/slideLayout1.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tags" Target="../tags/tag74.xml"/><Relationship Id="rId7" Type="http://schemas.openxmlformats.org/officeDocument/2006/relationships/image" Target="../media/image2.jpeg"/><Relationship Id="rId6" Type="http://schemas.openxmlformats.org/officeDocument/2006/relationships/tags" Target="../tags/tag73.xml"/><Relationship Id="rId5" Type="http://schemas.openxmlformats.org/officeDocument/2006/relationships/image" Target="../media/image1.pn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2" Type="http://schemas.openxmlformats.org/officeDocument/2006/relationships/slideLayout" Target="../slideLayouts/slideLayout2.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image" Target="../media/image4.jpeg"/><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5" Type="http://schemas.openxmlformats.org/officeDocument/2006/relationships/notesSlide" Target="../notesSlides/notesSlide2.xml"/><Relationship Id="rId14" Type="http://schemas.openxmlformats.org/officeDocument/2006/relationships/slideLayout" Target="../slideLayouts/slideLayout2.xml"/><Relationship Id="rId13" Type="http://schemas.openxmlformats.org/officeDocument/2006/relationships/tags" Target="../tags/tag84.xml"/><Relationship Id="rId12" Type="http://schemas.openxmlformats.org/officeDocument/2006/relationships/image" Target="../media/image8.jpeg"/><Relationship Id="rId11" Type="http://schemas.openxmlformats.org/officeDocument/2006/relationships/image" Target="../media/image7.jpeg"/><Relationship Id="rId10" Type="http://schemas.openxmlformats.org/officeDocument/2006/relationships/image" Target="../media/image6.jpeg"/><Relationship Id="rId1" Type="http://schemas.openxmlformats.org/officeDocument/2006/relationships/tags" Target="../tags/tag7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0" Type="http://schemas.openxmlformats.org/officeDocument/2006/relationships/notesSlide" Target="../notesSlides/notesSlide8.xml"/><Relationship Id="rId2" Type="http://schemas.openxmlformats.org/officeDocument/2006/relationships/tags" Target="../tags/tag174.xml"/><Relationship Id="rId19" Type="http://schemas.openxmlformats.org/officeDocument/2006/relationships/slideLayout" Target="../slideLayouts/slideLayout1.xml"/><Relationship Id="rId18" Type="http://schemas.openxmlformats.org/officeDocument/2006/relationships/tags" Target="../tags/tag190.xml"/><Relationship Id="rId17" Type="http://schemas.openxmlformats.org/officeDocument/2006/relationships/tags" Target="../tags/tag189.xml"/><Relationship Id="rId16" Type="http://schemas.openxmlformats.org/officeDocument/2006/relationships/tags" Target="../tags/tag188.xml"/><Relationship Id="rId15" Type="http://schemas.openxmlformats.org/officeDocument/2006/relationships/tags" Target="../tags/tag187.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microsoft.com/office/2007/relationships/hdphoto" Target="../media/image11.wdp"/><Relationship Id="rId5" Type="http://schemas.openxmlformats.org/officeDocument/2006/relationships/image" Target="../media/image10.png"/><Relationship Id="rId4" Type="http://schemas.openxmlformats.org/officeDocument/2006/relationships/tags" Target="../tags/tag89.xml"/><Relationship Id="rId3" Type="http://schemas.openxmlformats.org/officeDocument/2006/relationships/image" Target="../media/image9.png"/><Relationship Id="rId23" Type="http://schemas.openxmlformats.org/officeDocument/2006/relationships/notesSlide" Target="../notesSlides/notesSlide3.xml"/><Relationship Id="rId22" Type="http://schemas.openxmlformats.org/officeDocument/2006/relationships/slideLayout" Target="../slideLayouts/slideLayout1.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8.xml"/><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image" Target="../media/image13.png"/><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image" Target="../media/image12.png"/><Relationship Id="rId10" Type="http://schemas.openxmlformats.org/officeDocument/2006/relationships/tags" Target="../tags/tag93.xml"/><Relationship Id="rId1" Type="http://schemas.openxmlformats.org/officeDocument/2006/relationships/tags" Target="../tags/tag8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18.png"/><Relationship Id="rId2" Type="http://schemas.openxmlformats.org/officeDocument/2006/relationships/tags" Target="../tags/tag107.xml"/><Relationship Id="rId14" Type="http://schemas.openxmlformats.org/officeDocument/2006/relationships/comments" Target="../comments/comment1.xml"/><Relationship Id="rId13" Type="http://schemas.openxmlformats.org/officeDocument/2006/relationships/notesSlide" Target="../notesSlides/notesSlide4.xml"/><Relationship Id="rId12" Type="http://schemas.openxmlformats.org/officeDocument/2006/relationships/slideLayout" Target="../slideLayouts/slideLayout1.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image" Target="../media/image19.png"/><Relationship Id="rId10" Type="http://schemas.openxmlformats.org/officeDocument/2006/relationships/notesSlide" Target="../notesSlides/notesSlide5.xml"/><Relationship Id="rId1" Type="http://schemas.openxmlformats.org/officeDocument/2006/relationships/tags" Target="../tags/tag11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34.xml"/><Relationship Id="rId6" Type="http://schemas.openxmlformats.org/officeDocument/2006/relationships/image" Target="../media/image21.png"/><Relationship Id="rId5" Type="http://schemas.openxmlformats.org/officeDocument/2006/relationships/tags" Target="../tags/tag133.xml"/><Relationship Id="rId4" Type="http://schemas.openxmlformats.org/officeDocument/2006/relationships/image" Target="../media/image20.png"/><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882951" y="2125166"/>
            <a:ext cx="7255512" cy="667106"/>
          </a:xfrm>
          <a:prstGeom prst="rect">
            <a:avLst/>
          </a:prstGeom>
        </p:spPr>
        <p:txBody>
          <a:bodyPr wrap="none">
            <a:spAutoFit/>
          </a:bodyPr>
          <a:lstStyle/>
          <a:p>
            <a:pPr>
              <a:spcBef>
                <a:spcPct val="50000"/>
              </a:spcBef>
            </a:pPr>
            <a:r>
              <a:rPr lang="zh-CN" altLang="en-US" sz="3735" b="1" smtClean="0">
                <a:ea typeface="华文中宋" panose="02010600040101010101" pitchFamily="2" charset="-122"/>
              </a:rPr>
              <a:t>                 第</a:t>
            </a:r>
            <a:r>
              <a:rPr lang="zh-CN" altLang="en-US" sz="3735" b="1">
                <a:ea typeface="华文中宋" panose="02010600040101010101" pitchFamily="2" charset="-122"/>
              </a:rPr>
              <a:t>一课《文化与社会》</a:t>
            </a:r>
            <a:endParaRPr lang="zh-CN" altLang="en-US" sz="3735" b="1">
              <a:ea typeface="华文中宋" panose="02010600040101010101" pitchFamily="2" charset="-122"/>
            </a:endParaRPr>
          </a:p>
        </p:txBody>
      </p:sp>
      <p:sp>
        <p:nvSpPr>
          <p:cNvPr id="11" name="矩形 3"/>
          <p:cNvSpPr>
            <a:spLocks noChangeArrowheads="1"/>
          </p:cNvSpPr>
          <p:nvPr>
            <p:custDataLst>
              <p:tags r:id="rId2"/>
            </p:custDataLst>
          </p:nvPr>
        </p:nvSpPr>
        <p:spPr bwMode="auto">
          <a:xfrm>
            <a:off x="2203745" y="2792652"/>
            <a:ext cx="7104789" cy="144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5865" b="1">
                <a:solidFill>
                  <a:srgbClr val="FF0000"/>
                </a:solidFill>
                <a:latin typeface="华文中宋" panose="02010600040101010101" pitchFamily="2" charset="-122"/>
                <a:ea typeface="华文中宋" panose="02010600040101010101" pitchFamily="2" charset="-122"/>
              </a:rPr>
              <a:t>第一框：体味文化</a:t>
            </a:r>
            <a:endParaRPr lang="zh-CN" altLang="en-US" sz="5865" b="1">
              <a:solidFill>
                <a:srgbClr val="FF0000"/>
              </a:solidFill>
              <a:latin typeface="华文中宋" panose="02010600040101010101" pitchFamily="2" charset="-122"/>
              <a:ea typeface="华文中宋" panose="02010600040101010101" pitchFamily="2" charset="-122"/>
            </a:endParaRPr>
          </a:p>
        </p:txBody>
      </p:sp>
      <p:sp>
        <p:nvSpPr>
          <p:cNvPr id="5" name="TextBox 4"/>
          <p:cNvSpPr txBox="1"/>
          <p:nvPr>
            <p:custDataLst>
              <p:tags r:id="rId3"/>
            </p:custDataLst>
          </p:nvPr>
        </p:nvSpPr>
        <p:spPr>
          <a:xfrm>
            <a:off x="8529403" y="6154898"/>
            <a:ext cx="3662597" cy="523220"/>
          </a:xfrm>
          <a:prstGeom prst="rect">
            <a:avLst/>
          </a:prstGeom>
          <a:noFill/>
        </p:spPr>
        <p:txBody>
          <a:bodyPr wrap="square" rtlCol="0">
            <a:spAutoFit/>
          </a:bodyPr>
          <a:lstStyle/>
          <a:p>
            <a:endParaRPr lang="zh-CN" altLang="en-US" sz="2800" b="1"/>
          </a:p>
        </p:txBody>
      </p:sp>
      <p:sp>
        <p:nvSpPr>
          <p:cNvPr id="3" name="文本框 2"/>
          <p:cNvSpPr txBox="1"/>
          <p:nvPr/>
        </p:nvSpPr>
        <p:spPr>
          <a:xfrm>
            <a:off x="2748280" y="4341495"/>
            <a:ext cx="7181215" cy="521970"/>
          </a:xfrm>
          <a:prstGeom prst="rect">
            <a:avLst/>
          </a:prstGeom>
          <a:noFill/>
        </p:spPr>
        <p:txBody>
          <a:bodyPr wrap="square" rtlCol="0">
            <a:spAutoFit/>
          </a:bodyPr>
          <a:p>
            <a:r>
              <a:rPr lang="zh-CN" altLang="en-US" sz="2800" b="1">
                <a:sym typeface="+mn-ea"/>
              </a:rPr>
              <a:t>总议题：在抗疫中体味文化</a:t>
            </a:r>
            <a:endParaRPr lang="zh-CN" altLang="en-US" sz="2800" b="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kDYt3nUFNsi8bUanKY4ZI0znEV2lZpGINqBqlmpRvvW41610504275206compressflag"/>
          <p:cNvPicPr>
            <a:picLocks noChangeAspect="1"/>
          </p:cNvPicPr>
          <p:nvPr/>
        </p:nvPicPr>
        <p:blipFill>
          <a:blip r:embed="rId1"/>
          <a:stretch>
            <a:fillRect/>
          </a:stretch>
        </p:blipFill>
        <p:spPr>
          <a:xfrm>
            <a:off x="7887970" y="953135"/>
            <a:ext cx="4304030" cy="5904865"/>
          </a:xfrm>
          <a:prstGeom prst="rect">
            <a:avLst/>
          </a:prstGeom>
        </p:spPr>
      </p:pic>
      <p:pic>
        <p:nvPicPr>
          <p:cNvPr id="2" name="图片 1" descr="b90e7bec54e736d1feb9c333942368c4d46269d8"/>
          <p:cNvPicPr>
            <a:picLocks noChangeAspect="1"/>
          </p:cNvPicPr>
          <p:nvPr/>
        </p:nvPicPr>
        <p:blipFill>
          <a:blip r:embed="rId2"/>
          <a:stretch>
            <a:fillRect/>
          </a:stretch>
        </p:blipFill>
        <p:spPr>
          <a:xfrm>
            <a:off x="0" y="882015"/>
            <a:ext cx="3620135" cy="5975985"/>
          </a:xfrm>
          <a:prstGeom prst="rect">
            <a:avLst/>
          </a:prstGeom>
        </p:spPr>
      </p:pic>
      <p:sp>
        <p:nvSpPr>
          <p:cNvPr id="5" name="文本框 4"/>
          <p:cNvSpPr txBox="1"/>
          <p:nvPr>
            <p:custDataLst>
              <p:tags r:id="rId3"/>
            </p:custDataLst>
          </p:nvPr>
        </p:nvSpPr>
        <p:spPr>
          <a:xfrm>
            <a:off x="347980" y="270695"/>
            <a:ext cx="11758295" cy="521970"/>
          </a:xfrm>
          <a:prstGeom prst="rect">
            <a:avLst/>
          </a:prstGeom>
          <a:noFill/>
        </p:spPr>
        <p:txBody>
          <a:bodyPr wrap="square" rtlCol="0">
            <a:spAutoFit/>
          </a:bodyPr>
          <a:lstStyle/>
          <a:p>
            <a:r>
              <a:rPr lang="en-US" altLang="zh-CN" sz="2800" b="1" spc="150">
                <a:solidFill>
                  <a:schemeClr val="tx1">
                    <a:lumMod val="65000"/>
                    <a:lumOff val="35000"/>
                  </a:schemeClr>
                </a:solidFill>
                <a:uFillTx/>
                <a:latin typeface="Arial" panose="020B0604020202020204" pitchFamily="34" charset="0"/>
                <a:ea typeface="微软雅黑" panose="020B0503020204020204" pitchFamily="34" charset="-122"/>
              </a:rPr>
              <a:t>   </a:t>
            </a:r>
            <a:r>
              <a:rPr lang="zh-CN" altLang="en-US" sz="2800" b="1" spc="150">
                <a:solidFill>
                  <a:schemeClr val="tx1">
                    <a:lumMod val="65000"/>
                    <a:lumOff val="35000"/>
                  </a:schemeClr>
                </a:solidFill>
                <a:uFillTx/>
                <a:latin typeface="Arial" panose="020B0604020202020204" pitchFamily="34" charset="0"/>
                <a:ea typeface="微软雅黑" panose="020B0503020204020204" pitchFamily="34" charset="-122"/>
              </a:rPr>
              <a:t>面对疫情，他们的行为为什么会有这么大的差距？</a:t>
            </a:r>
            <a:endParaRPr lang="zh-CN" altLang="en-US" sz="2800" b="1" spc="150">
              <a:solidFill>
                <a:schemeClr val="tx1">
                  <a:lumMod val="65000"/>
                  <a:lumOff val="35000"/>
                </a:schemeClr>
              </a:solidFill>
              <a:uFillTx/>
              <a:latin typeface="Arial" panose="020B0604020202020204" pitchFamily="34" charset="0"/>
              <a:ea typeface="微软雅黑" panose="020B0503020204020204" pitchFamily="34" charset="-122"/>
            </a:endParaRPr>
          </a:p>
        </p:txBody>
      </p:sp>
      <p:pic>
        <p:nvPicPr>
          <p:cNvPr id="4" name="图片 3" descr="37e8705005c742e98a8e74238b856be6_副本"/>
          <p:cNvPicPr>
            <a:picLocks noChangeAspect="1"/>
          </p:cNvPicPr>
          <p:nvPr>
            <p:custDataLst>
              <p:tags r:id="rId4"/>
            </p:custDataLst>
          </p:nvPr>
        </p:nvPicPr>
        <p:blipFill>
          <a:blip r:embed="rId5"/>
          <a:stretch>
            <a:fillRect/>
          </a:stretch>
        </p:blipFill>
        <p:spPr>
          <a:xfrm>
            <a:off x="3619500" y="881380"/>
            <a:ext cx="4268470" cy="5976620"/>
          </a:xfrm>
          <a:prstGeom prst="rect">
            <a:avLst/>
          </a:prstGeom>
        </p:spPr>
      </p:pic>
      <p:sp>
        <p:nvSpPr>
          <p:cNvPr id="7" name="Text Box 12"/>
          <p:cNvSpPr txBox="1">
            <a:spLocks noChangeArrowheads="1"/>
          </p:cNvSpPr>
          <p:nvPr>
            <p:custDataLst>
              <p:tags r:id="rId6"/>
            </p:custDataLst>
          </p:nvPr>
        </p:nvSpPr>
        <p:spPr bwMode="auto">
          <a:xfrm>
            <a:off x="0" y="4457065"/>
            <a:ext cx="11639550"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smtClean="0">
                <a:solidFill>
                  <a:srgbClr val="FF0000"/>
                </a:solidFill>
                <a:latin typeface="华文中宋" panose="02010600040101010101" pitchFamily="2" charset="-122"/>
                <a:ea typeface="华文中宋" panose="02010600040101010101" pitchFamily="2" charset="-122"/>
              </a:rPr>
              <a:t> </a:t>
            </a:r>
            <a:r>
              <a:rPr lang="zh-CN" altLang="en-US" sz="3200" b="1" smtClean="0">
                <a:solidFill>
                  <a:srgbClr val="FF0000"/>
                </a:solidFill>
                <a:latin typeface="华文中宋" panose="02010600040101010101" pitchFamily="2" charset="-122"/>
                <a:ea typeface="华文中宋" panose="02010600040101010101" pitchFamily="2" charset="-122"/>
              </a:rPr>
              <a:t>（2）每个人所具有的文化素养是逐步培养出来的：通过参与文化活动、接受文化知识教育而逐步培养出来。</a:t>
            </a:r>
            <a:endParaRPr lang="zh-CN" altLang="en-US" sz="2400" b="1">
              <a:solidFill>
                <a:srgbClr val="FF0000"/>
              </a:solidFill>
              <a:latin typeface="华文中宋" panose="02010600040101010101" pitchFamily="2" charset="-122"/>
              <a:ea typeface="华文中宋" panose="02010600040101010101" pitchFamily="2" charset="-122"/>
            </a:endParaRPr>
          </a:p>
          <a:p>
            <a:pPr algn="l" eaLnBrk="1" hangingPunct="1"/>
            <a:endParaRPr lang="zh-CN" altLang="en-US" sz="2400" b="1">
              <a:solidFill>
                <a:srgbClr val="FF0000"/>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endParaRPr lang="zh-CN" altLang="en-US"/>
          </a:p>
        </p:txBody>
      </p:sp>
      <p:pic>
        <p:nvPicPr>
          <p:cNvPr id="4" name="内容占位符 3" descr="疫情作文"/>
          <p:cNvPicPr>
            <a:picLocks noGrp="1" noChangeAspect="1"/>
          </p:cNvPicPr>
          <p:nvPr>
            <p:ph idx="1"/>
            <p:custDataLst>
              <p:tags r:id="rId2"/>
            </p:custDataLst>
          </p:nvPr>
        </p:nvPicPr>
        <p:blipFill>
          <a:blip r:embed="rId3"/>
          <a:stretch>
            <a:fillRect/>
          </a:stretch>
        </p:blipFill>
        <p:spPr>
          <a:xfrm>
            <a:off x="381635" y="607695"/>
            <a:ext cx="11195050" cy="532003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381635" y="168910"/>
            <a:ext cx="11194415" cy="5758180"/>
          </a:xfrm>
          <a:prstGeom prst="rect">
            <a:avLst/>
          </a:prstGeom>
        </p:spPr>
      </p:pic>
      <p:pic>
        <p:nvPicPr>
          <p:cNvPr id="7" name="图片 6" descr="在一起"/>
          <p:cNvPicPr>
            <a:picLocks noChangeAspect="1"/>
          </p:cNvPicPr>
          <p:nvPr>
            <p:custDataLst>
              <p:tags r:id="rId6"/>
            </p:custDataLst>
          </p:nvPr>
        </p:nvPicPr>
        <p:blipFill>
          <a:blip r:embed="rId7"/>
          <a:stretch>
            <a:fillRect/>
          </a:stretch>
        </p:blipFill>
        <p:spPr>
          <a:xfrm>
            <a:off x="380365" y="168910"/>
            <a:ext cx="11195685" cy="5758180"/>
          </a:xfrm>
          <a:prstGeom prst="rect">
            <a:avLst/>
          </a:prstGeom>
        </p:spPr>
      </p:pic>
      <p:sp>
        <p:nvSpPr>
          <p:cNvPr id="8" name="文本框 7"/>
          <p:cNvSpPr txBox="1"/>
          <p:nvPr>
            <p:custDataLst>
              <p:tags r:id="rId8"/>
            </p:custDataLst>
          </p:nvPr>
        </p:nvSpPr>
        <p:spPr>
          <a:xfrm>
            <a:off x="1763395" y="5927090"/>
            <a:ext cx="7509510" cy="1076325"/>
          </a:xfrm>
          <a:prstGeom prst="rect">
            <a:avLst/>
          </a:prstGeom>
          <a:noFill/>
        </p:spPr>
        <p:txBody>
          <a:bodyPr wrap="none" rtlCol="0">
            <a:spAutoFit/>
          </a:bodyPr>
          <a:lstStyle/>
          <a:p>
            <a:pPr algn="l" eaLnBrk="1" hangingPunct="1">
              <a:buClrTx/>
              <a:buSzTx/>
              <a:buFontTx/>
            </a:pPr>
            <a:r>
              <a:rPr lang="zh-CN" altLang="en-US" sz="3200" b="1" smtClean="0">
                <a:latin typeface="华文中宋" panose="02010600040101010101" pitchFamily="2" charset="-122"/>
                <a:ea typeface="华文中宋" panose="02010600040101010101" pitchFamily="2" charset="-122"/>
                <a:sym typeface="+mn-ea"/>
              </a:rPr>
              <a:t>精神活动离不开物质活动，</a:t>
            </a:r>
            <a:endParaRPr lang="zh-CN" altLang="en-US" sz="3200" b="1" smtClean="0">
              <a:latin typeface="华文中宋" panose="02010600040101010101" pitchFamily="2" charset="-122"/>
              <a:ea typeface="华文中宋" panose="02010600040101010101" pitchFamily="2" charset="-122"/>
              <a:sym typeface="+mn-ea"/>
            </a:endParaRPr>
          </a:p>
          <a:p>
            <a:pPr algn="l" eaLnBrk="1" hangingPunct="1">
              <a:buClrTx/>
              <a:buSzTx/>
              <a:buFontTx/>
            </a:pPr>
            <a:r>
              <a:rPr lang="zh-CN" altLang="en-US" sz="3200" b="1" smtClean="0">
                <a:latin typeface="华文中宋" panose="02010600040101010101" pitchFamily="2" charset="-122"/>
                <a:ea typeface="华文中宋" panose="02010600040101010101" pitchFamily="2" charset="-122"/>
                <a:sym typeface="+mn-ea"/>
              </a:rPr>
              <a:t>精神产品也凝结在一定的物质载体</a:t>
            </a:r>
            <a:r>
              <a:rPr lang="zh-CN" altLang="en-US" sz="3200" b="1" smtClean="0">
                <a:latin typeface="华文中宋" panose="02010600040101010101" pitchFamily="2" charset="-122"/>
                <a:ea typeface="华文中宋" panose="02010600040101010101" pitchFamily="2" charset="-122"/>
                <a:sym typeface="+mn-ea"/>
              </a:rPr>
              <a:t>之中。</a:t>
            </a:r>
            <a:endParaRPr lang="zh-CN" altLang="en-US" sz="3200" b="1" smtClean="0">
              <a:latin typeface="华文中宋" panose="02010600040101010101" pitchFamily="2" charset="-122"/>
              <a:ea typeface="华文中宋" panose="0201060004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custDataLst>
              <p:tags r:id="rId1"/>
            </p:custDataLst>
          </p:nvPr>
        </p:nvSpPr>
        <p:spPr>
          <a:xfrm>
            <a:off x="234784" y="209299"/>
            <a:ext cx="4904105" cy="993775"/>
          </a:xfrm>
          <a:prstGeom prst="rect">
            <a:avLst/>
          </a:prstGeom>
          <a:noFill/>
        </p:spPr>
        <p:txBody>
          <a:bodyPr vert="horz" wrap="none" rtlCol="0">
            <a:spAutoFit/>
          </a:bodyPr>
          <a:lstStyle/>
          <a:p>
            <a:r>
              <a:rPr lang="zh-CN" altLang="en-US" sz="5865" smtClean="0">
                <a:latin typeface="华文行楷" panose="02010800040101010101" pitchFamily="2" charset="-122"/>
                <a:ea typeface="华文行楷" panose="02010800040101010101" pitchFamily="2" charset="-122"/>
              </a:rPr>
              <a:t>二</a:t>
            </a:r>
            <a:r>
              <a:rPr lang="en-US" altLang="zh-CN" sz="5865" smtClean="0">
                <a:latin typeface="华文行楷" panose="02010800040101010101" pitchFamily="2" charset="-122"/>
                <a:ea typeface="华文行楷" panose="02010800040101010101" pitchFamily="2" charset="-122"/>
              </a:rPr>
              <a:t>.</a:t>
            </a:r>
            <a:r>
              <a:rPr lang="zh-CN" altLang="en-US" sz="5865" smtClean="0">
                <a:latin typeface="华文行楷" panose="02010800040101010101" pitchFamily="2" charset="-122"/>
                <a:ea typeface="华文行楷" panose="02010800040101010101" pitchFamily="2" charset="-122"/>
              </a:rPr>
              <a:t>文化是什么</a:t>
            </a:r>
            <a:endParaRPr lang="zh-CN" altLang="en-US" sz="5865">
              <a:latin typeface="华文行楷" panose="02010800040101010101" pitchFamily="2" charset="-122"/>
              <a:ea typeface="华文行楷" panose="02010800040101010101" pitchFamily="2" charset="-122"/>
            </a:endParaRPr>
          </a:p>
        </p:txBody>
      </p:sp>
      <p:grpSp>
        <p:nvGrpSpPr>
          <p:cNvPr id="3" name="组合 2"/>
          <p:cNvGrpSpPr/>
          <p:nvPr>
            <p:custDataLst>
              <p:tags r:id="rId2"/>
            </p:custDataLst>
          </p:nvPr>
        </p:nvGrpSpPr>
        <p:grpSpPr>
          <a:xfrm>
            <a:off x="328930" y="1036955"/>
            <a:ext cx="1170940" cy="1045210"/>
            <a:chOff x="6785783" y="758299"/>
            <a:chExt cx="1537130" cy="1573854"/>
          </a:xfrm>
        </p:grpSpPr>
        <p:pic>
          <p:nvPicPr>
            <p:cNvPr id="4" name="Picture 2" descr="C:\Users\Administrator\Desktop\11519219_230238617143_2副本.png"/>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rot="17306908">
              <a:off x="6767421" y="776661"/>
              <a:ext cx="1573854" cy="1537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p:cNvSpPr txBox="1"/>
            <p:nvPr>
              <p:custDataLst>
                <p:tags r:id="rId5"/>
              </p:custDataLst>
            </p:nvPr>
          </p:nvSpPr>
          <p:spPr>
            <a:xfrm>
              <a:off x="7128476" y="1044192"/>
              <a:ext cx="852488" cy="785971"/>
            </a:xfrm>
            <a:prstGeom prst="rect">
              <a:avLst/>
            </a:prstGeom>
            <a:noFill/>
          </p:spPr>
          <p:txBody>
            <a:bodyPr wrap="square" rtlCol="0">
              <a:spAutoFit/>
            </a:bodyPr>
            <a:lstStyle/>
            <a:p>
              <a:r>
                <a:rPr lang="en-US" altLang="zh-CN" sz="2800" b="1">
                  <a:solidFill>
                    <a:prstClr val="black"/>
                  </a:solidFill>
                  <a:ea typeface="楷体" panose="02010609060101010101" pitchFamily="49" charset="-122"/>
                </a:rPr>
                <a:t>02</a:t>
              </a:r>
              <a:endParaRPr lang="en-US" altLang="zh-CN" sz="2800" b="1">
                <a:solidFill>
                  <a:prstClr val="black"/>
                </a:solidFill>
                <a:ea typeface="楷体" panose="02010609060101010101" pitchFamily="49" charset="-122"/>
              </a:endParaRPr>
            </a:p>
          </p:txBody>
        </p:sp>
      </p:grpSp>
      <p:sp>
        <p:nvSpPr>
          <p:cNvPr id="6" name="矩形 5"/>
          <p:cNvSpPr/>
          <p:nvPr>
            <p:custDataLst>
              <p:tags r:id="rId6"/>
            </p:custDataLst>
          </p:nvPr>
        </p:nvSpPr>
        <p:spPr>
          <a:xfrm>
            <a:off x="1741061" y="1203282"/>
            <a:ext cx="2989580" cy="768350"/>
          </a:xfrm>
          <a:prstGeom prst="rect">
            <a:avLst/>
          </a:prstGeom>
        </p:spPr>
        <p:txBody>
          <a:bodyPr wrap="none">
            <a:spAutoFit/>
          </a:bodyPr>
          <a:lstStyle/>
          <a:p>
            <a:pPr>
              <a:spcBef>
                <a:spcPct val="0"/>
              </a:spcBef>
            </a:pPr>
            <a:r>
              <a:rPr lang="zh-CN" altLang="en-US" sz="4400" b="1" smtClean="0">
                <a:solidFill>
                  <a:schemeClr val="tx1">
                    <a:lumMod val="95000"/>
                    <a:lumOff val="5000"/>
                  </a:schemeClr>
                </a:solidFill>
                <a:latin typeface="楷体" panose="02010609060101010101" pitchFamily="49" charset="-122"/>
                <a:ea typeface="楷体" panose="02010609060101010101" pitchFamily="49" charset="-122"/>
                <a:cs typeface="华康少女文字W5(P)"/>
              </a:rPr>
              <a:t>文化</a:t>
            </a:r>
            <a:r>
              <a:rPr lang="zh-CN" altLang="en-US" sz="4400" b="1">
                <a:solidFill>
                  <a:schemeClr val="tx1">
                    <a:lumMod val="95000"/>
                    <a:lumOff val="5000"/>
                  </a:schemeClr>
                </a:solidFill>
                <a:latin typeface="楷体" panose="02010609060101010101" pitchFamily="49" charset="-122"/>
                <a:ea typeface="楷体" panose="02010609060101010101" pitchFamily="49" charset="-122"/>
                <a:cs typeface="华康少女文字W5(P)"/>
              </a:rPr>
              <a:t>的</a:t>
            </a:r>
            <a:r>
              <a:rPr lang="zh-CN" altLang="en-US" sz="4400" b="1" smtClean="0">
                <a:solidFill>
                  <a:schemeClr val="tx1">
                    <a:lumMod val="95000"/>
                    <a:lumOff val="5000"/>
                  </a:schemeClr>
                </a:solidFill>
                <a:latin typeface="楷体" panose="02010609060101010101" pitchFamily="49" charset="-122"/>
                <a:ea typeface="楷体" panose="02010609060101010101" pitchFamily="49" charset="-122"/>
                <a:cs typeface="华康少女文字W5(P)"/>
              </a:rPr>
              <a:t>特点</a:t>
            </a:r>
            <a:endParaRPr lang="zh-CN" altLang="en-US" sz="4400" b="1" smtClean="0">
              <a:solidFill>
                <a:schemeClr val="tx1">
                  <a:lumMod val="95000"/>
                  <a:lumOff val="5000"/>
                </a:schemeClr>
              </a:solidFill>
              <a:latin typeface="楷体" panose="02010609060101010101" pitchFamily="49" charset="-122"/>
              <a:ea typeface="楷体" panose="02010609060101010101" pitchFamily="49" charset="-122"/>
              <a:cs typeface="华康少女文字W5(P)"/>
            </a:endParaRPr>
          </a:p>
        </p:txBody>
      </p:sp>
      <p:sp>
        <p:nvSpPr>
          <p:cNvPr id="7" name="Text Box 11"/>
          <p:cNvSpPr txBox="1">
            <a:spLocks noChangeArrowheads="1"/>
          </p:cNvSpPr>
          <p:nvPr>
            <p:custDataLst>
              <p:tags r:id="rId7"/>
            </p:custDataLst>
          </p:nvPr>
        </p:nvSpPr>
        <p:spPr bwMode="auto">
          <a:xfrm>
            <a:off x="234950" y="2240915"/>
            <a:ext cx="11598275"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smtClean="0">
                <a:latin typeface="华文中宋" panose="02010600040101010101" pitchFamily="2" charset="-122"/>
                <a:ea typeface="华文中宋" panose="02010600040101010101" pitchFamily="2" charset="-122"/>
              </a:rPr>
              <a:t> </a:t>
            </a:r>
            <a:r>
              <a:rPr lang="zh-CN" altLang="en-US" sz="3200" b="1" smtClean="0">
                <a:latin typeface="华文中宋" panose="02010600040101010101" pitchFamily="2" charset="-122"/>
                <a:ea typeface="华文中宋" panose="02010600040101010101" pitchFamily="2" charset="-122"/>
              </a:rPr>
              <a:t>（</a:t>
            </a:r>
            <a:r>
              <a:rPr lang="en-US" altLang="zh-CN" sz="3200" b="1" smtClean="0">
                <a:latin typeface="华文中宋" panose="02010600040101010101" pitchFamily="2" charset="-122"/>
                <a:ea typeface="华文中宋" panose="02010600040101010101" pitchFamily="2" charset="-122"/>
              </a:rPr>
              <a:t>1</a:t>
            </a:r>
            <a:r>
              <a:rPr lang="zh-CN" altLang="en-US" sz="3200" b="1" smtClean="0">
                <a:latin typeface="华文中宋" panose="02010600040101010101" pitchFamily="2" charset="-122"/>
                <a:ea typeface="华文中宋" panose="02010600040101010101" pitchFamily="2" charset="-122"/>
              </a:rPr>
              <a:t>）文化</a:t>
            </a:r>
            <a:r>
              <a:rPr lang="zh-CN" altLang="en-US" sz="3200" b="1">
                <a:latin typeface="华文中宋" panose="02010600040101010101" pitchFamily="2" charset="-122"/>
                <a:ea typeface="华文中宋" panose="02010600040101010101" pitchFamily="2" charset="-122"/>
              </a:rPr>
              <a:t>是</a:t>
            </a:r>
            <a:r>
              <a:rPr lang="zh-CN" altLang="en-US" sz="3200" b="1">
                <a:solidFill>
                  <a:srgbClr val="FF0000"/>
                </a:solidFill>
                <a:latin typeface="华文中宋" panose="02010600040101010101" pitchFamily="2" charset="-122"/>
                <a:ea typeface="华文中宋" panose="02010600040101010101" pitchFamily="2" charset="-122"/>
              </a:rPr>
              <a:t>人类社会特有</a:t>
            </a:r>
            <a:r>
              <a:rPr lang="zh-CN" altLang="en-US" sz="3200" b="1">
                <a:latin typeface="华文中宋" panose="02010600040101010101" pitchFamily="2" charset="-122"/>
                <a:ea typeface="华文中宋" panose="02010600040101010101" pitchFamily="2" charset="-122"/>
              </a:rPr>
              <a:t>的</a:t>
            </a:r>
            <a:r>
              <a:rPr lang="zh-CN" altLang="en-US" sz="3200" b="1" smtClean="0">
                <a:latin typeface="华文中宋" panose="02010600040101010101" pitchFamily="2" charset="-122"/>
                <a:ea typeface="华文中宋" panose="02010600040101010101" pitchFamily="2" charset="-122"/>
              </a:rPr>
              <a:t>现象。</a:t>
            </a:r>
            <a:r>
              <a:rPr lang="zh-CN" altLang="en-US" sz="3200" b="1">
                <a:latin typeface="华文中宋" panose="02010600040101010101" pitchFamily="2" charset="-122"/>
                <a:ea typeface="华文中宋" panose="02010600040101010101" pitchFamily="2" charset="-122"/>
              </a:rPr>
              <a:t>文化是由人创造的，为人所特有的</a:t>
            </a:r>
            <a:r>
              <a:rPr lang="zh-CN" altLang="en-US" sz="3200" b="1" smtClean="0">
                <a:latin typeface="华文中宋" panose="02010600040101010101" pitchFamily="2" charset="-122"/>
                <a:ea typeface="华文中宋" panose="02010600040101010101" pitchFamily="2" charset="-122"/>
              </a:rPr>
              <a:t>；纯粹“自然”的东西不能称为文化；有了人类社会才有文化，文化是人类社会实践的产物。</a:t>
            </a:r>
            <a:endParaRPr lang="zh-CN" altLang="en-US" sz="3200" b="1">
              <a:latin typeface="华文中宋" panose="02010600040101010101" pitchFamily="2" charset="-122"/>
              <a:ea typeface="华文中宋" panose="02010600040101010101" pitchFamily="2" charset="-122"/>
            </a:endParaRPr>
          </a:p>
          <a:p>
            <a:pPr algn="l" eaLnBrk="1" hangingPunct="1"/>
            <a:endParaRPr lang="zh-CN" altLang="en-US" sz="3200" b="1" smtClean="0">
              <a:latin typeface="华文中宋" panose="02010600040101010101" pitchFamily="2" charset="-122"/>
              <a:ea typeface="华文中宋" panose="02010600040101010101" pitchFamily="2" charset="-122"/>
            </a:endParaRPr>
          </a:p>
        </p:txBody>
      </p:sp>
      <p:sp>
        <p:nvSpPr>
          <p:cNvPr id="12" name="Text Box 12"/>
          <p:cNvSpPr txBox="1">
            <a:spLocks noChangeArrowheads="1"/>
          </p:cNvSpPr>
          <p:nvPr>
            <p:custDataLst>
              <p:tags r:id="rId8"/>
            </p:custDataLst>
          </p:nvPr>
        </p:nvSpPr>
        <p:spPr bwMode="auto">
          <a:xfrm>
            <a:off x="193675" y="3893185"/>
            <a:ext cx="11639550"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smtClean="0">
                <a:latin typeface="华文中宋" panose="02010600040101010101" pitchFamily="2" charset="-122"/>
                <a:ea typeface="华文中宋" panose="02010600040101010101" pitchFamily="2" charset="-122"/>
              </a:rPr>
              <a:t> </a:t>
            </a:r>
            <a:r>
              <a:rPr lang="zh-CN" altLang="en-US" sz="3200" b="1" smtClean="0">
                <a:latin typeface="华文中宋" panose="02010600040101010101" pitchFamily="2" charset="-122"/>
                <a:ea typeface="华文中宋" panose="02010600040101010101" pitchFamily="2" charset="-122"/>
              </a:rPr>
              <a:t>（2）每个人所具有的文化素养是逐步培养出来的：通过参与文化活动、接受文化知识教育而逐步培养出来。</a:t>
            </a:r>
            <a:endParaRPr lang="zh-CN" altLang="en-US" sz="2400" b="1">
              <a:latin typeface="华文中宋" panose="02010600040101010101" pitchFamily="2" charset="-122"/>
              <a:ea typeface="华文中宋" panose="02010600040101010101" pitchFamily="2" charset="-122"/>
            </a:endParaRPr>
          </a:p>
          <a:p>
            <a:pPr algn="l" eaLnBrk="1" hangingPunct="1"/>
            <a:endParaRPr lang="zh-CN" altLang="en-US" sz="2400" b="1">
              <a:latin typeface="华文中宋" panose="02010600040101010101" pitchFamily="2" charset="-122"/>
              <a:ea typeface="华文中宋" panose="02010600040101010101" pitchFamily="2" charset="-122"/>
            </a:endParaRPr>
          </a:p>
        </p:txBody>
      </p:sp>
      <p:sp>
        <p:nvSpPr>
          <p:cNvPr id="13" name="Text Box 13"/>
          <p:cNvSpPr txBox="1">
            <a:spLocks noChangeArrowheads="1"/>
          </p:cNvSpPr>
          <p:nvPr>
            <p:custDataLst>
              <p:tags r:id="rId9"/>
            </p:custDataLst>
          </p:nvPr>
        </p:nvSpPr>
        <p:spPr bwMode="auto">
          <a:xfrm>
            <a:off x="193675" y="5099685"/>
            <a:ext cx="1154684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400" b="1" smtClean="0">
                <a:latin typeface="华文中宋" panose="02010600040101010101" pitchFamily="2" charset="-122"/>
                <a:ea typeface="华文中宋" panose="02010600040101010101" pitchFamily="2" charset="-122"/>
              </a:rPr>
              <a:t> </a:t>
            </a:r>
            <a:r>
              <a:rPr lang="zh-CN" altLang="en-US" sz="3200" b="1" smtClean="0">
                <a:latin typeface="华文中宋" panose="02010600040101010101" pitchFamily="2" charset="-122"/>
                <a:ea typeface="华文中宋" panose="02010600040101010101" pitchFamily="2" charset="-122"/>
              </a:rPr>
              <a:t>（3）</a:t>
            </a:r>
            <a:r>
              <a:rPr lang="zh-CN" altLang="en-US" sz="3200" b="1" smtClean="0">
                <a:latin typeface="华文中宋" panose="02010600040101010101" pitchFamily="2" charset="-122"/>
                <a:ea typeface="华文中宋" panose="02010600040101010101" pitchFamily="2" charset="-122"/>
                <a:sym typeface="+mn-ea"/>
              </a:rPr>
              <a:t>精神活动离不开物质活动，精神产品也凝结在一定的物质载体之中。</a:t>
            </a:r>
            <a:endParaRPr lang="zh-CN" altLang="en-US" sz="3200" b="1" smtClean="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tx1"/>
                </a:solidFill>
                <a:sym typeface="+mn-ea"/>
              </a:rPr>
              <a:t>子议题三：在抗疫中感悟文化力量</a:t>
            </a:r>
            <a:br>
              <a:rPr lang="zh-CN" altLang="en-US" b="1">
                <a:solidFill>
                  <a:schemeClr val="tx1"/>
                </a:solidFill>
              </a:rPr>
            </a:br>
            <a:endParaRPr lang="zh-CN" altLang="en-US"/>
          </a:p>
        </p:txBody>
      </p:sp>
      <p:sp>
        <p:nvSpPr>
          <p:cNvPr id="3" name="内容占位符 2"/>
          <p:cNvSpPr>
            <a:spLocks noGrp="1"/>
          </p:cNvSpPr>
          <p:nvPr>
            <p:ph idx="1"/>
          </p:nvPr>
        </p:nvSpPr>
        <p:spPr/>
        <p:txBody>
          <a:bodyPr/>
          <a:p>
            <a:r>
              <a:rPr lang="en-US" altLang="zh-CN" b="1">
                <a:solidFill>
                  <a:schemeClr val="tx1"/>
                </a:solidFill>
              </a:rPr>
              <a:t>      </a:t>
            </a:r>
            <a:r>
              <a:rPr lang="zh-CN" altLang="en-US" b="1">
                <a:solidFill>
                  <a:schemeClr val="tx1"/>
                </a:solidFill>
              </a:rPr>
              <a:t>疫情期间，由中国文联、中国视协、中国影协创作的抗议主题MV《坚信爱会赢》在多个网络平台上线。北京龙在天皮影剧院创作的皮影戏《孙悟空大战病毒妖》，把孙悟空降妖除魔的传统形象与白衣战士抗击疫情、消灭病毒巧妙结合，受到观众喜爱。湖北宜昌市长阳土家族自治县文艺志愿服务队唱出了“最炫民族风”，联系澳洲等留学生假如，对土家山歌、难去、鱼鼓、花姑子戏等“旧瓶装新酒”，创作出各类宣传宣讲视频。广大文艺爱好者创作话剧、戏歌、诗歌、小戏小品、戏曲微电影等记录、讴歌抗疫一线各行各业凡人英雄的事迹，起到了强信心、鼓士气、暖人心的作用。文运同国运相牵，文脉同国脉相连，文化抗疫“以文化人”凝聚起中华儿女打赢疫情防控阻击战的强大精神力量。</a:t>
            </a:r>
            <a:endParaRPr lang="zh-CN" altLang="en-US" b="1">
              <a:solidFill>
                <a:schemeClr val="tx1"/>
              </a:solidFill>
            </a:endParaRPr>
          </a:p>
          <a:p>
            <a:endParaRPr lang="zh-CN" altLang="en-US" b="1">
              <a:solidFill>
                <a:schemeClr val="tx1"/>
              </a:solidFill>
            </a:endParaRPr>
          </a:p>
        </p:txBody>
      </p:sp>
      <p:sp>
        <p:nvSpPr>
          <p:cNvPr id="4" name="文本框 3"/>
          <p:cNvSpPr txBox="1"/>
          <p:nvPr/>
        </p:nvSpPr>
        <p:spPr>
          <a:xfrm>
            <a:off x="892175" y="1551305"/>
            <a:ext cx="10598785" cy="30460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3200" b="1">
                <a:solidFill>
                  <a:schemeClr val="tx1"/>
                </a:solidFill>
              </a:rPr>
              <a:t>我国疫情防控阻击战取得重大战略成果，离不开中华优秀传统文化的支撑。习近平总书记指出，</a:t>
            </a:r>
            <a:r>
              <a:rPr lang="zh-CN" altLang="en-US" sz="3200" b="1">
                <a:solidFill>
                  <a:srgbClr val="FF0000"/>
                </a:solidFill>
              </a:rPr>
              <a:t>疫情防控斗争，“充分展示了中华优秀传统文化的强大力量”。</a:t>
            </a:r>
            <a:r>
              <a:rPr lang="zh-CN" altLang="en-US" sz="3200" b="1">
                <a:solidFill>
                  <a:schemeClr val="tx1"/>
                </a:solidFill>
              </a:rPr>
              <a:t>疫情防控斗争的实践证明，中华优秀传统文化具有强大的生命力，是我们战胜各种风险挑战的强大精神支撑。</a:t>
            </a:r>
            <a:endParaRPr lang="zh-CN" altLang="en-US" sz="3200" b="1">
              <a:solidFill>
                <a:schemeClr val="tx1"/>
              </a:solidFill>
            </a:endParaRPr>
          </a:p>
          <a:p>
            <a:endParaRPr lang="zh-CN" altLang="en-US" sz="3200" b="1">
              <a:solidFill>
                <a:schemeClr val="tx1"/>
              </a:solidFill>
            </a:endParaRPr>
          </a:p>
        </p:txBody>
      </p:sp>
      <p:sp>
        <p:nvSpPr>
          <p:cNvPr id="5" name="文本框 4"/>
          <p:cNvSpPr txBox="1"/>
          <p:nvPr/>
        </p:nvSpPr>
        <p:spPr>
          <a:xfrm>
            <a:off x="892175" y="5223510"/>
            <a:ext cx="10711180" cy="521970"/>
          </a:xfrm>
          <a:prstGeom prst="rect">
            <a:avLst/>
          </a:prstGeom>
          <a:noFill/>
        </p:spPr>
        <p:txBody>
          <a:bodyPr wrap="square" rtlCol="0">
            <a:spAutoFit/>
          </a:bodyPr>
          <a:p>
            <a:r>
              <a:rPr lang="zh-CN" altLang="en-US" sz="2800"/>
              <a:t>小组合作探究：疫情防控中具体是如何展现出文化的力量？</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custDataLst>
              <p:tags r:id="rId1"/>
            </p:custDataLst>
          </p:nvPr>
        </p:nvSpPr>
        <p:spPr>
          <a:xfrm>
            <a:off x="234784" y="209299"/>
            <a:ext cx="4904105" cy="993775"/>
          </a:xfrm>
          <a:prstGeom prst="rect">
            <a:avLst/>
          </a:prstGeom>
          <a:noFill/>
        </p:spPr>
        <p:txBody>
          <a:bodyPr vert="horz" wrap="none" rtlCol="0">
            <a:spAutoFit/>
          </a:bodyPr>
          <a:lstStyle/>
          <a:p>
            <a:r>
              <a:rPr lang="zh-CN" altLang="en-US" sz="5865" smtClean="0">
                <a:latin typeface="华文行楷" panose="02010800040101010101" pitchFamily="2" charset="-122"/>
                <a:ea typeface="华文行楷" panose="02010800040101010101" pitchFamily="2" charset="-122"/>
              </a:rPr>
              <a:t>二</a:t>
            </a:r>
            <a:r>
              <a:rPr lang="en-US" altLang="zh-CN" sz="5865" smtClean="0">
                <a:latin typeface="华文行楷" panose="02010800040101010101" pitchFamily="2" charset="-122"/>
                <a:ea typeface="华文行楷" panose="02010800040101010101" pitchFamily="2" charset="-122"/>
              </a:rPr>
              <a:t>.</a:t>
            </a:r>
            <a:r>
              <a:rPr lang="zh-CN" altLang="en-US" sz="5865" smtClean="0">
                <a:latin typeface="华文行楷" panose="02010800040101010101" pitchFamily="2" charset="-122"/>
                <a:ea typeface="华文行楷" panose="02010800040101010101" pitchFamily="2" charset="-122"/>
              </a:rPr>
              <a:t>文化是什么</a:t>
            </a:r>
            <a:endParaRPr lang="zh-CN" altLang="en-US" sz="5865">
              <a:latin typeface="华文行楷" panose="02010800040101010101" pitchFamily="2" charset="-122"/>
              <a:ea typeface="华文行楷" panose="02010800040101010101" pitchFamily="2" charset="-122"/>
            </a:endParaRPr>
          </a:p>
        </p:txBody>
      </p:sp>
      <p:grpSp>
        <p:nvGrpSpPr>
          <p:cNvPr id="3" name="组合 2"/>
          <p:cNvGrpSpPr/>
          <p:nvPr>
            <p:custDataLst>
              <p:tags r:id="rId2"/>
            </p:custDataLst>
          </p:nvPr>
        </p:nvGrpSpPr>
        <p:grpSpPr>
          <a:xfrm>
            <a:off x="328930" y="1036955"/>
            <a:ext cx="1170940" cy="1045210"/>
            <a:chOff x="6785783" y="758299"/>
            <a:chExt cx="1537130" cy="1573854"/>
          </a:xfrm>
        </p:grpSpPr>
        <p:pic>
          <p:nvPicPr>
            <p:cNvPr id="4" name="Picture 2" descr="C:\Users\Administrator\Desktop\11519219_230238617143_2副本.png"/>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rot="17306908">
              <a:off x="6767421" y="776661"/>
              <a:ext cx="1573854" cy="1537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p:cNvSpPr txBox="1"/>
            <p:nvPr>
              <p:custDataLst>
                <p:tags r:id="rId5"/>
              </p:custDataLst>
            </p:nvPr>
          </p:nvSpPr>
          <p:spPr>
            <a:xfrm>
              <a:off x="7128476" y="1044192"/>
              <a:ext cx="852488" cy="785971"/>
            </a:xfrm>
            <a:prstGeom prst="rect">
              <a:avLst/>
            </a:prstGeom>
            <a:noFill/>
          </p:spPr>
          <p:txBody>
            <a:bodyPr wrap="square" rtlCol="0">
              <a:spAutoFit/>
            </a:bodyPr>
            <a:lstStyle/>
            <a:p>
              <a:r>
                <a:rPr lang="en-US" altLang="zh-CN" sz="2800" b="1">
                  <a:solidFill>
                    <a:prstClr val="black"/>
                  </a:solidFill>
                  <a:ea typeface="楷体" panose="02010609060101010101" pitchFamily="49" charset="-122"/>
                </a:rPr>
                <a:t>02</a:t>
              </a:r>
              <a:endParaRPr lang="en-US" altLang="zh-CN" sz="2800" b="1">
                <a:solidFill>
                  <a:prstClr val="black"/>
                </a:solidFill>
                <a:ea typeface="楷体" panose="02010609060101010101" pitchFamily="49" charset="-122"/>
              </a:endParaRPr>
            </a:p>
          </p:txBody>
        </p:sp>
      </p:grpSp>
      <p:sp>
        <p:nvSpPr>
          <p:cNvPr id="6" name="矩形 5"/>
          <p:cNvSpPr/>
          <p:nvPr>
            <p:custDataLst>
              <p:tags r:id="rId6"/>
            </p:custDataLst>
          </p:nvPr>
        </p:nvSpPr>
        <p:spPr>
          <a:xfrm>
            <a:off x="1741061" y="1203282"/>
            <a:ext cx="2989580" cy="768350"/>
          </a:xfrm>
          <a:prstGeom prst="rect">
            <a:avLst/>
          </a:prstGeom>
        </p:spPr>
        <p:txBody>
          <a:bodyPr wrap="none">
            <a:spAutoFit/>
          </a:bodyPr>
          <a:lstStyle/>
          <a:p>
            <a:pPr>
              <a:spcBef>
                <a:spcPct val="0"/>
              </a:spcBef>
            </a:pPr>
            <a:r>
              <a:rPr lang="zh-CN" altLang="en-US" sz="4400" b="1" smtClean="0">
                <a:solidFill>
                  <a:schemeClr val="tx1">
                    <a:lumMod val="95000"/>
                    <a:lumOff val="5000"/>
                  </a:schemeClr>
                </a:solidFill>
                <a:latin typeface="楷体" panose="02010609060101010101" pitchFamily="49" charset="-122"/>
                <a:ea typeface="楷体" panose="02010609060101010101" pitchFamily="49" charset="-122"/>
                <a:cs typeface="华康少女文字W5(P)"/>
              </a:rPr>
              <a:t>文化</a:t>
            </a:r>
            <a:r>
              <a:rPr lang="zh-CN" altLang="en-US" sz="4400" b="1">
                <a:solidFill>
                  <a:schemeClr val="tx1">
                    <a:lumMod val="95000"/>
                    <a:lumOff val="5000"/>
                  </a:schemeClr>
                </a:solidFill>
                <a:latin typeface="楷体" panose="02010609060101010101" pitchFamily="49" charset="-122"/>
                <a:ea typeface="楷体" panose="02010609060101010101" pitchFamily="49" charset="-122"/>
                <a:cs typeface="华康少女文字W5(P)"/>
              </a:rPr>
              <a:t>的力量</a:t>
            </a:r>
            <a:endParaRPr lang="zh-CN" altLang="en-US" sz="4400" b="1">
              <a:solidFill>
                <a:schemeClr val="tx1">
                  <a:lumMod val="95000"/>
                  <a:lumOff val="5000"/>
                </a:schemeClr>
              </a:solidFill>
              <a:latin typeface="楷体" panose="02010609060101010101" pitchFamily="49" charset="-122"/>
              <a:ea typeface="楷体" panose="02010609060101010101" pitchFamily="49" charset="-122"/>
              <a:cs typeface="华康少女文字W5(P)"/>
            </a:endParaRPr>
          </a:p>
        </p:txBody>
      </p:sp>
      <p:sp>
        <p:nvSpPr>
          <p:cNvPr id="2" name="Text Box 6"/>
          <p:cNvSpPr txBox="1">
            <a:spLocks noChangeArrowheads="1"/>
          </p:cNvSpPr>
          <p:nvPr>
            <p:custDataLst>
              <p:tags r:id="rId7"/>
            </p:custDataLst>
          </p:nvPr>
        </p:nvSpPr>
        <p:spPr bwMode="auto">
          <a:xfrm>
            <a:off x="885825" y="2240915"/>
            <a:ext cx="1072261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800" b="1">
                <a:solidFill>
                  <a:schemeClr val="tx1">
                    <a:lumMod val="95000"/>
                    <a:lumOff val="5000"/>
                  </a:schemeClr>
                </a:solidFill>
                <a:latin typeface="华文中宋" panose="02010600040101010101" pitchFamily="2" charset="-122"/>
                <a:ea typeface="华文中宋" panose="02010600040101010101" pitchFamily="2" charset="-122"/>
              </a:rPr>
              <a:t>文化是一种社会精神力量，能够在人民认识世界，改造世界的过程中转化为物质力量</a:t>
            </a:r>
            <a:endParaRPr lang="zh-CN" altLang="en-US" sz="2800" b="1">
              <a:solidFill>
                <a:schemeClr val="tx1">
                  <a:lumMod val="95000"/>
                  <a:lumOff val="5000"/>
                </a:schemeClr>
              </a:solidFill>
              <a:latin typeface="华文中宋" panose="02010600040101010101" pitchFamily="2" charset="-122"/>
              <a:ea typeface="华文中宋" panose="02010600040101010101" pitchFamily="2" charset="-122"/>
            </a:endParaRPr>
          </a:p>
        </p:txBody>
      </p:sp>
      <p:sp>
        <p:nvSpPr>
          <p:cNvPr id="15" name="Rectangle 9"/>
          <p:cNvSpPr>
            <a:spLocks noChangeArrowheads="1"/>
          </p:cNvSpPr>
          <p:nvPr>
            <p:custDataLst>
              <p:tags r:id="rId8"/>
            </p:custDataLst>
          </p:nvPr>
        </p:nvSpPr>
        <p:spPr bwMode="auto">
          <a:xfrm>
            <a:off x="1549635" y="3382216"/>
            <a:ext cx="439801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latin typeface="华文中宋" panose="02010600040101010101" pitchFamily="2" charset="-122"/>
                <a:ea typeface="华文中宋" panose="02010600040101010101" pitchFamily="2" charset="-122"/>
              </a:rPr>
              <a:t>精神力量                 </a:t>
            </a:r>
            <a:r>
              <a:rPr lang="zh-CN" altLang="en-US" sz="2400" b="1" smtClean="0">
                <a:latin typeface="华文中宋" panose="02010600040101010101" pitchFamily="2" charset="-122"/>
                <a:ea typeface="华文中宋" panose="02010600040101010101" pitchFamily="2" charset="-122"/>
              </a:rPr>
              <a:t> 物质力量</a:t>
            </a:r>
            <a:endParaRPr lang="zh-CN" altLang="en-US" sz="2400" b="1" smtClean="0">
              <a:latin typeface="华文中宋" panose="02010600040101010101" pitchFamily="2" charset="-122"/>
              <a:ea typeface="华文中宋" panose="02010600040101010101" pitchFamily="2" charset="-122"/>
            </a:endParaRPr>
          </a:p>
        </p:txBody>
      </p:sp>
      <p:grpSp>
        <p:nvGrpSpPr>
          <p:cNvPr id="16" name="Group 10"/>
          <p:cNvGrpSpPr/>
          <p:nvPr>
            <p:custDataLst>
              <p:tags r:id="rId9"/>
            </p:custDataLst>
          </p:nvPr>
        </p:nvGrpSpPr>
        <p:grpSpPr>
          <a:xfrm>
            <a:off x="3062837" y="3194172"/>
            <a:ext cx="1371600" cy="461962"/>
            <a:chOff x="2027" y="2250"/>
            <a:chExt cx="864" cy="291"/>
          </a:xfrm>
        </p:grpSpPr>
        <p:sp>
          <p:nvSpPr>
            <p:cNvPr id="17" name="Line 11"/>
            <p:cNvSpPr>
              <a:spLocks noChangeShapeType="1"/>
            </p:cNvSpPr>
            <p:nvPr>
              <p:custDataLst>
                <p:tags r:id="rId10"/>
              </p:custDataLst>
            </p:nvPr>
          </p:nvSpPr>
          <p:spPr bwMode="auto">
            <a:xfrm>
              <a:off x="2027" y="2541"/>
              <a:ext cx="864" cy="0"/>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latin typeface="华文中宋" panose="02010600040101010101" pitchFamily="2" charset="-122"/>
                <a:ea typeface="华文中宋" panose="02010600040101010101" pitchFamily="2" charset="-122"/>
              </a:endParaRPr>
            </a:p>
          </p:txBody>
        </p:sp>
        <p:sp>
          <p:nvSpPr>
            <p:cNvPr id="18" name="Text Box 12"/>
            <p:cNvSpPr txBox="1">
              <a:spLocks noChangeArrowheads="1"/>
            </p:cNvSpPr>
            <p:nvPr>
              <p:custDataLst>
                <p:tags r:id="rId11"/>
              </p:custDataLst>
            </p:nvPr>
          </p:nvSpPr>
          <p:spPr bwMode="auto">
            <a:xfrm>
              <a:off x="2171" y="2250"/>
              <a:ext cx="7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F0000"/>
                  </a:solidFill>
                  <a:latin typeface="华文中宋" panose="02010600040101010101" pitchFamily="2" charset="-122"/>
                  <a:ea typeface="华文中宋" panose="02010600040101010101" pitchFamily="2" charset="-122"/>
                </a:rPr>
                <a:t>转化</a:t>
              </a:r>
              <a:endParaRPr lang="zh-CN" altLang="en-US" sz="2400" b="1">
                <a:solidFill>
                  <a:srgbClr val="FF0000"/>
                </a:solidFill>
                <a:latin typeface="华文中宋" panose="02010600040101010101" pitchFamily="2" charset="-122"/>
                <a:ea typeface="华文中宋" panose="02010600040101010101" pitchFamily="2" charset="-122"/>
              </a:endParaRPr>
            </a:p>
          </p:txBody>
        </p:sp>
      </p:grpSp>
      <p:sp>
        <p:nvSpPr>
          <p:cNvPr id="8" name="Text Box 7"/>
          <p:cNvSpPr txBox="1">
            <a:spLocks noChangeArrowheads="1"/>
          </p:cNvSpPr>
          <p:nvPr>
            <p:custDataLst>
              <p:tags r:id="rId12"/>
            </p:custDataLst>
          </p:nvPr>
        </p:nvSpPr>
        <p:spPr bwMode="auto">
          <a:xfrm>
            <a:off x="656590" y="4001770"/>
            <a:ext cx="64433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800" b="1">
                <a:latin typeface="华文中宋" panose="02010600040101010101" pitchFamily="2" charset="-122"/>
                <a:ea typeface="华文中宋" panose="02010600040101010101" pitchFamily="2" charset="-122"/>
              </a:rPr>
              <a:t>(1)</a:t>
            </a:r>
            <a:r>
              <a:rPr lang="zh-CN" altLang="en-US" sz="2800" b="1">
                <a:latin typeface="华文中宋" panose="02010600040101010101" pitchFamily="2" charset="-122"/>
                <a:ea typeface="华文中宋" panose="02010600040101010101" pitchFamily="2" charset="-122"/>
              </a:rPr>
              <a:t>文化</a:t>
            </a:r>
            <a:r>
              <a:rPr lang="zh-CN" altLang="en-US" sz="2800" b="1">
                <a:solidFill>
                  <a:srgbClr val="FF0000"/>
                </a:solidFill>
                <a:latin typeface="华文中宋" panose="02010600040101010101" pitchFamily="2" charset="-122"/>
                <a:ea typeface="华文中宋" panose="02010600040101010101" pitchFamily="2" charset="-122"/>
              </a:rPr>
              <a:t>对个人成长</a:t>
            </a:r>
            <a:r>
              <a:rPr lang="zh-CN" altLang="en-US" sz="2800" b="1">
                <a:latin typeface="华文中宋" panose="02010600040101010101" pitchFamily="2" charset="-122"/>
                <a:ea typeface="华文中宋" panose="02010600040101010101" pitchFamily="2" charset="-122"/>
              </a:rPr>
              <a:t>的影响</a:t>
            </a:r>
            <a:endParaRPr lang="zh-CN" altLang="en-US" sz="2800" b="1">
              <a:latin typeface="华文中宋" panose="02010600040101010101" pitchFamily="2" charset="-122"/>
              <a:ea typeface="华文中宋" panose="02010600040101010101" pitchFamily="2" charset="-122"/>
            </a:endParaRPr>
          </a:p>
        </p:txBody>
      </p:sp>
      <p:sp>
        <p:nvSpPr>
          <p:cNvPr id="14" name="Text Box 8"/>
          <p:cNvSpPr txBox="1">
            <a:spLocks noChangeArrowheads="1"/>
          </p:cNvSpPr>
          <p:nvPr>
            <p:custDataLst>
              <p:tags r:id="rId13"/>
            </p:custDataLst>
          </p:nvPr>
        </p:nvSpPr>
        <p:spPr bwMode="auto">
          <a:xfrm>
            <a:off x="656590" y="4633595"/>
            <a:ext cx="610489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800" b="1">
                <a:latin typeface="华文中宋" panose="02010600040101010101" pitchFamily="2" charset="-122"/>
                <a:ea typeface="华文中宋" panose="02010600040101010101" pitchFamily="2" charset="-122"/>
              </a:rPr>
              <a:t>(2)文化对国家、民族发展的影响</a:t>
            </a:r>
            <a:endParaRPr lang="zh-CN" altLang="en-US" sz="2800" b="1">
              <a:latin typeface="华文中宋" panose="02010600040101010101" pitchFamily="2" charset="-122"/>
              <a:ea typeface="华文中宋" panose="02010600040101010101" pitchFamily="2" charset="-122"/>
            </a:endParaRPr>
          </a:p>
        </p:txBody>
      </p:sp>
      <p:sp>
        <p:nvSpPr>
          <p:cNvPr id="27649" name="Text Box 4"/>
          <p:cNvSpPr txBox="1">
            <a:spLocks noChangeArrowheads="1"/>
          </p:cNvSpPr>
          <p:nvPr>
            <p:custDataLst>
              <p:tags r:id="rId14"/>
            </p:custDataLst>
          </p:nvPr>
        </p:nvSpPr>
        <p:spPr bwMode="auto">
          <a:xfrm>
            <a:off x="1138555" y="5316220"/>
            <a:ext cx="1078992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2800" b="1">
                <a:latin typeface="黑体" panose="02010609060101010101" pitchFamily="2" charset="-122"/>
                <a:ea typeface="黑体" panose="02010609060101010101" pitchFamily="2" charset="-122"/>
              </a:rPr>
              <a:t> </a:t>
            </a:r>
            <a:r>
              <a:rPr lang="zh-CN" altLang="en-US" sz="2800" b="1">
                <a:solidFill>
                  <a:srgbClr val="FF0000"/>
                </a:solidFill>
                <a:latin typeface="黑体" panose="02010609060101010101" pitchFamily="2" charset="-122"/>
                <a:ea typeface="黑体" panose="02010609060101010101" pitchFamily="2" charset="-122"/>
              </a:rPr>
              <a:t>人类社会发展的历史证明，一个民族，物质上不能贫困，精神上也不能贫困，只有物质和精神都富有，才能自尊、自信、自强地屹立于世界民族之林。</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6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总议题：在抗疫中</a:t>
            </a:r>
            <a:r>
              <a:rPr lang="zh-CN" altLang="en-US"/>
              <a:t>体味文化</a:t>
            </a:r>
            <a:endParaRPr lang="zh-CN" altLang="en-US"/>
          </a:p>
        </p:txBody>
      </p:sp>
      <p:sp>
        <p:nvSpPr>
          <p:cNvPr id="4" name="文本框 3"/>
          <p:cNvSpPr txBox="1"/>
          <p:nvPr/>
        </p:nvSpPr>
        <p:spPr>
          <a:xfrm>
            <a:off x="1145540" y="1623060"/>
            <a:ext cx="2170430" cy="922020"/>
          </a:xfrm>
          <a:prstGeom prst="rect">
            <a:avLst/>
          </a:prstGeom>
          <a:noFill/>
        </p:spPr>
        <p:txBody>
          <a:bodyPr wrap="square" rtlCol="0">
            <a:spAutoFit/>
          </a:bodyPr>
          <a:p>
            <a:r>
              <a:rPr lang="zh-CN" altLang="en-US"/>
              <a:t>子议题</a:t>
            </a:r>
            <a:r>
              <a:rPr lang="zh-CN" altLang="en-US"/>
              <a:t>一：</a:t>
            </a:r>
            <a:endParaRPr lang="zh-CN" altLang="en-US"/>
          </a:p>
          <a:p>
            <a:r>
              <a:rPr lang="zh-CN" altLang="en-US">
                <a:sym typeface="+mn-ea"/>
              </a:rPr>
              <a:t>在抗疫中感受</a:t>
            </a:r>
            <a:endParaRPr lang="zh-CN" altLang="en-US">
              <a:sym typeface="+mn-ea"/>
            </a:endParaRPr>
          </a:p>
          <a:p>
            <a:r>
              <a:rPr lang="zh-CN" altLang="en-US">
                <a:sym typeface="+mn-ea"/>
              </a:rPr>
              <a:t>文化现象</a:t>
            </a:r>
            <a:endParaRPr lang="zh-CN" altLang="en-US"/>
          </a:p>
        </p:txBody>
      </p:sp>
      <p:sp>
        <p:nvSpPr>
          <p:cNvPr id="5" name="文本框 4"/>
          <p:cNvSpPr txBox="1"/>
          <p:nvPr/>
        </p:nvSpPr>
        <p:spPr>
          <a:xfrm>
            <a:off x="4487545" y="1699895"/>
            <a:ext cx="2170430" cy="922020"/>
          </a:xfrm>
          <a:prstGeom prst="rect">
            <a:avLst/>
          </a:prstGeom>
          <a:noFill/>
        </p:spPr>
        <p:txBody>
          <a:bodyPr wrap="square" rtlCol="0">
            <a:spAutoFit/>
          </a:bodyPr>
          <a:p>
            <a:r>
              <a:rPr lang="zh-CN" altLang="en-US">
                <a:sym typeface="+mn-ea"/>
              </a:rPr>
              <a:t>子议题二：</a:t>
            </a:r>
            <a:endParaRPr lang="zh-CN" altLang="en-US">
              <a:sym typeface="+mn-ea"/>
            </a:endParaRPr>
          </a:p>
          <a:p>
            <a:r>
              <a:rPr lang="zh-CN" altLang="en-US">
                <a:sym typeface="+mn-ea"/>
              </a:rPr>
              <a:t>在抗疫中理解</a:t>
            </a:r>
            <a:endParaRPr lang="zh-CN" altLang="en-US">
              <a:sym typeface="+mn-ea"/>
            </a:endParaRPr>
          </a:p>
          <a:p>
            <a:r>
              <a:rPr lang="zh-CN" altLang="en-US">
                <a:sym typeface="+mn-ea"/>
              </a:rPr>
              <a:t>文化内涵</a:t>
            </a:r>
            <a:endParaRPr lang="zh-CN" altLang="en-US"/>
          </a:p>
        </p:txBody>
      </p:sp>
      <p:sp>
        <p:nvSpPr>
          <p:cNvPr id="6" name="文本框 5"/>
          <p:cNvSpPr txBox="1"/>
          <p:nvPr/>
        </p:nvSpPr>
        <p:spPr>
          <a:xfrm>
            <a:off x="7971790" y="1663700"/>
            <a:ext cx="3580765" cy="922020"/>
          </a:xfrm>
          <a:prstGeom prst="rect">
            <a:avLst/>
          </a:prstGeom>
          <a:noFill/>
        </p:spPr>
        <p:txBody>
          <a:bodyPr wrap="square" rtlCol="0">
            <a:spAutoFit/>
          </a:bodyPr>
          <a:p>
            <a:r>
              <a:rPr lang="zh-CN" altLang="en-US">
                <a:sym typeface="+mn-ea"/>
              </a:rPr>
              <a:t>子议题三：</a:t>
            </a:r>
            <a:endParaRPr lang="zh-CN" altLang="en-US">
              <a:sym typeface="+mn-ea"/>
            </a:endParaRPr>
          </a:p>
          <a:p>
            <a:r>
              <a:rPr lang="zh-CN" altLang="en-US">
                <a:sym typeface="+mn-ea"/>
              </a:rPr>
              <a:t>在抗疫中感悟</a:t>
            </a:r>
            <a:endParaRPr lang="zh-CN" altLang="en-US">
              <a:sym typeface="+mn-ea"/>
            </a:endParaRPr>
          </a:p>
          <a:p>
            <a:r>
              <a:rPr lang="zh-CN" altLang="en-US">
                <a:sym typeface="+mn-ea"/>
              </a:rPr>
              <a:t>文化力量</a:t>
            </a: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525850" y="1049710"/>
            <a:ext cx="10969200" cy="4759200"/>
          </a:xfrm>
        </p:spPr>
        <p:txBody>
          <a:bodyPr>
            <a:noAutofit/>
          </a:bodyPr>
          <a:lstStyle/>
          <a:p>
            <a:pPr marL="0" indent="0">
              <a:buNone/>
            </a:pPr>
            <a:r>
              <a:rPr lang="zh-CN" altLang="en-US" sz="2800" b="1">
                <a:solidFill>
                  <a:schemeClr val="tx1"/>
                </a:solidFill>
              </a:rPr>
              <a:t>某影视剧讲述了清末传奇“女商圣”周莹,在遭遇家庭和家族事业的诸多变故和挫折,却逆境生存,将濒临倾覆的家族产业重振的奋斗故事。这部电视剧将发生在陕西省的传奇故事搬上荧幕,极大鼓舞了当代年轻人的斗志。材料表明</a:t>
            </a:r>
            <a:endParaRPr lang="zh-CN" altLang="en-US" sz="2800" b="1">
              <a:solidFill>
                <a:schemeClr val="tx1"/>
              </a:solidFill>
            </a:endParaRPr>
          </a:p>
          <a:p>
            <a:pPr marL="0" indent="0">
              <a:buNone/>
            </a:pPr>
            <a:r>
              <a:rPr lang="zh-CN" altLang="en-US" sz="2800" b="1">
                <a:solidFill>
                  <a:schemeClr val="tx1"/>
                </a:solidFill>
              </a:rPr>
              <a:t>①精神活动离不开物质活动      ②文化能促进社会发展</a:t>
            </a:r>
            <a:endParaRPr lang="zh-CN" altLang="en-US" sz="2800" b="1">
              <a:solidFill>
                <a:schemeClr val="tx1"/>
              </a:solidFill>
            </a:endParaRPr>
          </a:p>
          <a:p>
            <a:pPr marL="0" indent="0">
              <a:buNone/>
            </a:pPr>
            <a:r>
              <a:rPr lang="zh-CN" altLang="en-US" sz="2800" b="1">
                <a:solidFill>
                  <a:schemeClr val="tx1"/>
                </a:solidFill>
              </a:rPr>
              <a:t>③文化是一种精神现象            ④文化是一种重要的精神力量</a:t>
            </a:r>
            <a:endParaRPr lang="zh-CN" altLang="en-US" sz="2800" b="1">
              <a:solidFill>
                <a:schemeClr val="tx1"/>
              </a:solidFill>
            </a:endParaRPr>
          </a:p>
          <a:p>
            <a:pPr marL="0" indent="0">
              <a:buNone/>
            </a:pPr>
            <a:r>
              <a:rPr lang="zh-CN" altLang="en-US" sz="2800" b="1">
                <a:solidFill>
                  <a:schemeClr val="tx1"/>
                </a:solidFill>
              </a:rPr>
              <a:t>A.②④   B.①②   C.①④  </a:t>
            </a:r>
            <a:r>
              <a:rPr lang="en-US" altLang="zh-CN" sz="2800" b="1">
                <a:solidFill>
                  <a:schemeClr val="tx1"/>
                </a:solidFill>
              </a:rPr>
              <a:t>D</a:t>
            </a:r>
            <a:r>
              <a:rPr lang="zh-CN" altLang="en-US" sz="2800" b="1">
                <a:solidFill>
                  <a:schemeClr val="tx1"/>
                </a:solidFill>
                <a:sym typeface="+mn-ea"/>
              </a:rPr>
              <a:t>.②③</a:t>
            </a:r>
            <a:endParaRPr lang="zh-CN" altLang="en-US" sz="2800" b="1">
              <a:solidFill>
                <a:schemeClr val="tx1"/>
              </a:solidFill>
            </a:endParaRPr>
          </a:p>
        </p:txBody>
      </p:sp>
      <p:sp>
        <p:nvSpPr>
          <p:cNvPr id="6" name="文本框 5"/>
          <p:cNvSpPr txBox="1"/>
          <p:nvPr>
            <p:custDataLst>
              <p:tags r:id="rId2"/>
            </p:custDataLst>
          </p:nvPr>
        </p:nvSpPr>
        <p:spPr>
          <a:xfrm>
            <a:off x="10113010" y="3009900"/>
            <a:ext cx="1553210" cy="1106805"/>
          </a:xfrm>
          <a:prstGeom prst="rect">
            <a:avLst/>
          </a:prstGeom>
          <a:noFill/>
        </p:spPr>
        <p:txBody>
          <a:bodyPr wrap="square" rtlCol="0">
            <a:spAutoFit/>
          </a:bodyPr>
          <a:lstStyle/>
          <a:p>
            <a:r>
              <a:rPr lang="en-US" altLang="zh-CN" sz="6600" b="1">
                <a:solidFill>
                  <a:srgbClr val="FF0000"/>
                </a:solidFill>
              </a:rPr>
              <a:t>C</a:t>
            </a:r>
            <a:endParaRPr lang="en-US" altLang="zh-CN" sz="6600" b="1">
              <a:solidFill>
                <a:srgbClr val="FF0000"/>
              </a:solidFill>
            </a:endParaRPr>
          </a:p>
        </p:txBody>
      </p:sp>
      <p:sp>
        <p:nvSpPr>
          <p:cNvPr id="29" name="TextBox 28"/>
          <p:cNvSpPr txBox="1"/>
          <p:nvPr>
            <p:custDataLst>
              <p:tags r:id="rId3"/>
            </p:custDataLst>
          </p:nvPr>
        </p:nvSpPr>
        <p:spPr>
          <a:xfrm>
            <a:off x="75399" y="-251"/>
            <a:ext cx="2621280" cy="829945"/>
          </a:xfrm>
          <a:prstGeom prst="rect">
            <a:avLst/>
          </a:prstGeom>
          <a:noFill/>
        </p:spPr>
        <p:txBody>
          <a:bodyPr vert="horz" wrap="none" rtlCol="0">
            <a:spAutoFit/>
          </a:bodyPr>
          <a:p>
            <a:r>
              <a:rPr lang="zh-CN" altLang="en-US" sz="4800">
                <a:solidFill>
                  <a:srgbClr val="FF0000"/>
                </a:solidFill>
                <a:latin typeface="华文行楷" panose="02010800040101010101" pitchFamily="2" charset="-122"/>
                <a:ea typeface="华文行楷" panose="02010800040101010101" pitchFamily="2" charset="-122"/>
              </a:rPr>
              <a:t>当堂训练</a:t>
            </a:r>
            <a:endParaRPr lang="zh-CN" altLang="en-US" sz="480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a:t>课后作业</a:t>
            </a:r>
            <a:endParaRPr lang="zh-CN" altLang="en-US"/>
          </a:p>
        </p:txBody>
      </p:sp>
      <p:sp>
        <p:nvSpPr>
          <p:cNvPr id="3" name="内容占位符 2"/>
          <p:cNvSpPr>
            <a:spLocks noGrp="1"/>
          </p:cNvSpPr>
          <p:nvPr>
            <p:ph idx="1"/>
          </p:nvPr>
        </p:nvSpPr>
        <p:spPr/>
        <p:txBody>
          <a:bodyPr/>
          <a:p>
            <a:r>
              <a:rPr lang="zh-CN" altLang="en-US" sz="3600" b="1">
                <a:solidFill>
                  <a:schemeClr val="tx1"/>
                </a:solidFill>
              </a:rPr>
              <a:t>调查，搜集、整理校园及其周边存在的积极和消极的文化现象，并写出宣传积极文化，改革消极文化的文明标语。</a:t>
            </a:r>
            <a:r>
              <a:rPr lang="zh-CN" altLang="en-US" sz="3600"/>
              <a:t>  </a:t>
            </a:r>
            <a:endParaRPr lang="zh-CN" altLang="en-US" sz="36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85060" y="2199005"/>
            <a:ext cx="8456930" cy="2122805"/>
          </a:xfrm>
          <a:prstGeom prst="rect">
            <a:avLst/>
          </a:prstGeom>
          <a:noFill/>
        </p:spPr>
        <p:txBody>
          <a:bodyPr wrap="square" rtlCol="0">
            <a:spAutoFit/>
          </a:bodyPr>
          <a:p>
            <a:r>
              <a:rPr lang="zh-CN" altLang="en-US" sz="4400"/>
              <a:t>品文化、</a:t>
            </a:r>
            <a:r>
              <a:rPr lang="zh-CN" altLang="en-US" sz="4400"/>
              <a:t>识文化、析</a:t>
            </a:r>
            <a:r>
              <a:rPr lang="zh-CN" altLang="en-US" sz="4400"/>
              <a:t>文化</a:t>
            </a:r>
            <a:endParaRPr lang="zh-CN" altLang="en-US" sz="4400"/>
          </a:p>
          <a:p>
            <a:endParaRPr lang="zh-CN" altLang="en-US" sz="4400"/>
          </a:p>
          <a:p>
            <a:pPr algn="r"/>
            <a:r>
              <a:rPr lang="en-US" altLang="zh-CN" sz="4400"/>
              <a:t>     ——</a:t>
            </a:r>
            <a:r>
              <a:rPr lang="zh-CN" altLang="en-US" sz="4400"/>
              <a:t>体味文化教学阐释</a:t>
            </a:r>
            <a:endParaRPr lang="zh-CN" altLang="en-US" sz="44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 name="组合 8"/>
          <p:cNvGrpSpPr/>
          <p:nvPr/>
        </p:nvGrpSpPr>
        <p:grpSpPr>
          <a:xfrm>
            <a:off x="609600" y="2249806"/>
            <a:ext cx="10972800" cy="2634614"/>
            <a:chOff x="179378" y="4495887"/>
            <a:chExt cx="1439872" cy="2195885"/>
          </a:xfrm>
        </p:grpSpPr>
        <p:sp>
          <p:nvSpPr>
            <p:cNvPr id="36" name="矩形 35"/>
            <p:cNvSpPr/>
            <p:nvPr/>
          </p:nvSpPr>
          <p:spPr>
            <a:xfrm>
              <a:off x="179378" y="4495887"/>
              <a:ext cx="1439872" cy="2195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sp>
          <p:nvSpPr>
            <p:cNvPr id="19482" name="矩形 71"/>
            <p:cNvSpPr/>
            <p:nvPr/>
          </p:nvSpPr>
          <p:spPr>
            <a:xfrm>
              <a:off x="179388" y="4519683"/>
              <a:ext cx="1439862" cy="1922789"/>
            </a:xfrm>
            <a:prstGeom prst="rect">
              <a:avLst/>
            </a:prstGeom>
            <a:noFill/>
            <a:ln w="9525">
              <a:noFill/>
            </a:ln>
          </p:spPr>
          <p:txBody>
            <a:bodyPr>
              <a:spAutoFit/>
            </a:bodyPr>
            <a:p>
              <a:pPr algn="ctr">
                <a:lnSpc>
                  <a:spcPct val="150000"/>
                </a:lnSpc>
              </a:pPr>
              <a:r>
                <a:rPr lang="zh-CN" altLang="en-US" sz="9600" dirty="0">
                  <a:solidFill>
                    <a:schemeClr val="bg1"/>
                  </a:solidFill>
                  <a:latin typeface="微软雅黑" panose="020B0503020204020204" pitchFamily="34" charset="-122"/>
                  <a:ea typeface="微软雅黑" panose="020B0503020204020204" pitchFamily="34" charset="-122"/>
                </a:rPr>
                <a:t>教学内容</a:t>
              </a:r>
              <a:endParaRPr lang="zh-CN" altLang="en-US" sz="9600" dirty="0">
                <a:solidFill>
                  <a:schemeClr val="bg1"/>
                </a:solidFill>
                <a:latin typeface="微软雅黑" panose="020B0503020204020204" pitchFamily="34" charset="-122"/>
                <a:ea typeface="微软雅黑" panose="020B0503020204020204" pitchFamily="34" charset="-122"/>
              </a:endParaRPr>
            </a:p>
          </p:txBody>
        </p:sp>
      </p:grpSp>
      <p:sp>
        <p:nvSpPr>
          <p:cNvPr id="2" name="Rectangle 2"/>
          <p:cNvSpPr>
            <a:spLocks noGrp="1" noChangeArrowheads="1"/>
          </p:cNvSpPr>
          <p:nvPr>
            <p:ph type="title"/>
          </p:nvPr>
        </p:nvSpPr>
        <p:spPr>
          <a:xfrm>
            <a:off x="2800350" y="407670"/>
            <a:ext cx="8134350" cy="933450"/>
          </a:xfrm>
        </p:spPr>
        <p:txBody>
          <a:bodyPr vert="horz" wrap="square" lIns="109728" tIns="54864" rIns="109728" bIns="54864"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384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824866" y="2089786"/>
            <a:ext cx="105422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2486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79654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97205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7232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38022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3"/>
          <p:cNvGrpSpPr/>
          <p:nvPr/>
        </p:nvGrpSpPr>
        <p:grpSpPr bwMode="auto">
          <a:xfrm>
            <a:off x="3032281" y="2263140"/>
            <a:ext cx="1727836" cy="2634616"/>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sp>
          <p:nvSpPr>
            <p:cNvPr id="14364" name="矩形 78"/>
            <p:cNvSpPr>
              <a:spLocks noChangeArrowheads="1"/>
            </p:cNvSpPr>
            <p:nvPr/>
          </p:nvSpPr>
          <p:spPr bwMode="auto">
            <a:xfrm>
              <a:off x="3289300" y="1984112"/>
              <a:ext cx="1066800" cy="352954"/>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6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教学对象</a:t>
              </a:r>
              <a:endParaRPr kumimoji="0" lang="zh-CN" altLang="en-US" sz="216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4365" name="TextBox 81"/>
            <p:cNvSpPr txBox="1">
              <a:spLocks noChangeArrowheads="1"/>
            </p:cNvSpPr>
            <p:nvPr/>
          </p:nvSpPr>
          <p:spPr bwMode="auto">
            <a:xfrm>
              <a:off x="3776663"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schemeClr val="bg1"/>
                  </a:solidFill>
                  <a:effectLst/>
                  <a:uLnTx/>
                  <a:uFillTx/>
                  <a:latin typeface="方正粗宋简体" pitchFamily="65" charset="-122"/>
                  <a:ea typeface="方正粗宋简体" pitchFamily="65" charset="-122"/>
                  <a:cs typeface="+mn-cs"/>
                </a:rPr>
                <a:t>2</a:t>
              </a:r>
              <a:endParaRPr kumimoji="0" lang="zh-CN" altLang="en-US" sz="5760" b="0" i="0" u="none" strike="noStrike" kern="1200" cap="none" spc="0" normalizeH="0" baseline="0" noProof="0" dirty="0">
                <a:ln>
                  <a:noFill/>
                </a:ln>
                <a:solidFill>
                  <a:schemeClr val="bg1"/>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5233036" y="2263140"/>
            <a:ext cx="1727834" cy="2634616"/>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sp>
          <p:nvSpPr>
            <p:cNvPr id="19479" name="矩形 79"/>
            <p:cNvSpPr/>
            <p:nvPr/>
          </p:nvSpPr>
          <p:spPr>
            <a:xfrm>
              <a:off x="4764088" y="1984112"/>
              <a:ext cx="1066801" cy="352954"/>
            </a:xfrm>
            <a:prstGeom prst="rect">
              <a:avLst/>
            </a:prstGeom>
            <a:noFill/>
            <a:ln w="9525">
              <a:noFill/>
            </a:ln>
          </p:spPr>
          <p:txBody>
            <a:bodyPr wrap="none">
              <a:spAutoFit/>
            </a:bodyPr>
            <a:p>
              <a:pPr algn="ctr"/>
              <a:r>
                <a:rPr lang="zh-CN" altLang="en-US" sz="2160" dirty="0">
                  <a:solidFill>
                    <a:schemeClr val="bg1"/>
                  </a:solidFill>
                  <a:latin typeface="微软雅黑" panose="020B0503020204020204" pitchFamily="34" charset="-122"/>
                  <a:ea typeface="微软雅黑" panose="020B0503020204020204" pitchFamily="34" charset="-122"/>
                </a:rPr>
                <a:t>教法学法</a:t>
              </a:r>
              <a:endParaRPr lang="zh-CN" altLang="en-US" sz="2160" dirty="0">
                <a:solidFill>
                  <a:schemeClr val="bg1"/>
                </a:solidFill>
                <a:latin typeface="微软雅黑" panose="020B0503020204020204" pitchFamily="34" charset="-122"/>
                <a:ea typeface="微软雅黑" panose="020B0503020204020204" pitchFamily="34" charset="-122"/>
              </a:endParaRPr>
            </a:p>
          </p:txBody>
        </p:sp>
        <p:sp>
          <p:nvSpPr>
            <p:cNvPr id="19480" name="TextBox 82"/>
            <p:cNvSpPr txBox="1"/>
            <p:nvPr/>
          </p:nvSpPr>
          <p:spPr>
            <a:xfrm>
              <a:off x="5254625" y="3035300"/>
              <a:ext cx="457200" cy="814387"/>
            </a:xfrm>
            <a:prstGeom prst="rect">
              <a:avLst/>
            </a:prstGeom>
            <a:noFill/>
            <a:ln w="9525">
              <a:noFill/>
            </a:ln>
          </p:spPr>
          <p:txBody>
            <a:bodyPr wrap="none">
              <a:spAutoFit/>
            </a:bodyPr>
            <a:p>
              <a:r>
                <a:rPr lang="en-US" altLang="zh-CN" sz="5760" dirty="0">
                  <a:solidFill>
                    <a:schemeClr val="bg1"/>
                  </a:solidFill>
                  <a:latin typeface="方正粗宋简体" pitchFamily="65" charset="-122"/>
                  <a:ea typeface="方正粗宋简体" pitchFamily="65" charset="-122"/>
                </a:rPr>
                <a:t>3</a:t>
              </a:r>
              <a:endParaRPr lang="zh-CN" altLang="en-US" sz="5760" dirty="0">
                <a:solidFill>
                  <a:schemeClr val="bg1"/>
                </a:solidFill>
                <a:latin typeface="方正粗宋简体" pitchFamily="65" charset="-122"/>
                <a:ea typeface="方正粗宋简体" pitchFamily="65" charset="-122"/>
              </a:endParaRPr>
            </a:p>
          </p:txBody>
        </p:sp>
      </p:grpSp>
      <p:grpSp>
        <p:nvGrpSpPr>
          <p:cNvPr id="7" name="组合 5"/>
          <p:cNvGrpSpPr/>
          <p:nvPr/>
        </p:nvGrpSpPr>
        <p:grpSpPr>
          <a:xfrm>
            <a:off x="7431406" y="2263140"/>
            <a:ext cx="1727834" cy="2634616"/>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sp>
          <p:nvSpPr>
            <p:cNvPr id="19476" name="矩形 80"/>
            <p:cNvSpPr/>
            <p:nvPr/>
          </p:nvSpPr>
          <p:spPr>
            <a:xfrm>
              <a:off x="6248857" y="1984112"/>
              <a:ext cx="1066800" cy="352954"/>
            </a:xfrm>
            <a:prstGeom prst="rect">
              <a:avLst/>
            </a:prstGeom>
            <a:noFill/>
            <a:ln w="9525">
              <a:noFill/>
            </a:ln>
          </p:spPr>
          <p:txBody>
            <a:bodyPr wrap="none">
              <a:spAutoFit/>
            </a:bodyPr>
            <a:p>
              <a:pPr algn="ctr"/>
              <a:r>
                <a:rPr lang="zh-CN" altLang="en-US" sz="2160" dirty="0">
                  <a:solidFill>
                    <a:schemeClr val="bg1"/>
                  </a:solidFill>
                  <a:latin typeface="微软雅黑" panose="020B0503020204020204" pitchFamily="34" charset="-122"/>
                  <a:ea typeface="微软雅黑" panose="020B0503020204020204" pitchFamily="34" charset="-122"/>
                </a:rPr>
                <a:t>教学过程</a:t>
              </a:r>
              <a:endParaRPr lang="zh-CN" altLang="en-US" sz="2160" dirty="0">
                <a:solidFill>
                  <a:schemeClr val="bg1"/>
                </a:solidFill>
                <a:latin typeface="微软雅黑" panose="020B0503020204020204" pitchFamily="34" charset="-122"/>
                <a:ea typeface="微软雅黑" panose="020B0503020204020204" pitchFamily="34" charset="-122"/>
              </a:endParaRPr>
            </a:p>
          </p:txBody>
        </p:sp>
        <p:sp>
          <p:nvSpPr>
            <p:cNvPr id="19477" name="TextBox 83"/>
            <p:cNvSpPr txBox="1"/>
            <p:nvPr/>
          </p:nvSpPr>
          <p:spPr>
            <a:xfrm>
              <a:off x="6731000" y="3035300"/>
              <a:ext cx="457200" cy="814387"/>
            </a:xfrm>
            <a:prstGeom prst="rect">
              <a:avLst/>
            </a:prstGeom>
            <a:noFill/>
            <a:ln w="9525">
              <a:noFill/>
            </a:ln>
          </p:spPr>
          <p:txBody>
            <a:bodyPr wrap="none">
              <a:spAutoFit/>
            </a:bodyPr>
            <a:p>
              <a:r>
                <a:rPr lang="en-US" altLang="zh-CN" sz="5760" dirty="0">
                  <a:solidFill>
                    <a:schemeClr val="bg1"/>
                  </a:solidFill>
                  <a:latin typeface="方正粗宋简体" pitchFamily="65" charset="-122"/>
                  <a:ea typeface="方正粗宋简体" pitchFamily="65" charset="-122"/>
                </a:rPr>
                <a:t>4</a:t>
              </a:r>
              <a:endParaRPr lang="zh-CN" altLang="en-US" sz="5760" dirty="0">
                <a:solidFill>
                  <a:schemeClr val="bg1"/>
                </a:solidFill>
                <a:latin typeface="方正粗宋简体" pitchFamily="65" charset="-122"/>
                <a:ea typeface="方正粗宋简体" pitchFamily="65" charset="-122"/>
              </a:endParaRPr>
            </a:p>
          </p:txBody>
        </p:sp>
      </p:grpSp>
      <p:grpSp>
        <p:nvGrpSpPr>
          <p:cNvPr id="9" name="组合 6"/>
          <p:cNvGrpSpPr/>
          <p:nvPr/>
        </p:nvGrpSpPr>
        <p:grpSpPr bwMode="auto">
          <a:xfrm>
            <a:off x="9648826" y="2263140"/>
            <a:ext cx="1727834" cy="2634616"/>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schemeClr val="bg1"/>
                  </a:solidFill>
                  <a:effectLst/>
                  <a:uLnTx/>
                  <a:uFillTx/>
                  <a:latin typeface="方正粗宋简体" pitchFamily="65" charset="-122"/>
                  <a:ea typeface="方正粗宋简体" pitchFamily="65" charset="-122"/>
                  <a:cs typeface="+mn-cs"/>
                </a:rPr>
                <a:t>5</a:t>
              </a:r>
              <a:endParaRPr kumimoji="0" lang="zh-CN" altLang="en-US" sz="5760" b="0" i="0" u="none" strike="noStrike" kern="1200" cap="none" spc="0" normalizeH="0" baseline="0" noProof="0" dirty="0">
                <a:ln>
                  <a:noFill/>
                </a:ln>
                <a:solidFill>
                  <a:schemeClr val="bg1"/>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4910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16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16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8"/>
          <p:cNvGrpSpPr/>
          <p:nvPr/>
        </p:nvGrpSpPr>
        <p:grpSpPr>
          <a:xfrm>
            <a:off x="824866" y="2225040"/>
            <a:ext cx="1727834" cy="2672716"/>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sp>
          <p:nvSpPr>
            <p:cNvPr id="19473" name="矩形 71"/>
            <p:cNvSpPr/>
            <p:nvPr/>
          </p:nvSpPr>
          <p:spPr>
            <a:xfrm>
              <a:off x="292100" y="1853820"/>
              <a:ext cx="1168400" cy="537725"/>
            </a:xfrm>
            <a:prstGeom prst="rect">
              <a:avLst/>
            </a:prstGeom>
            <a:noFill/>
            <a:ln w="9525">
              <a:noFill/>
            </a:ln>
          </p:spPr>
          <p:txBody>
            <a:bodyPr wrap="none">
              <a:spAutoFit/>
            </a:bodyPr>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教学内容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9474" name="TextBox 72"/>
            <p:cNvSpPr txBox="1"/>
            <p:nvPr/>
          </p:nvSpPr>
          <p:spPr>
            <a:xfrm>
              <a:off x="823913" y="3035300"/>
              <a:ext cx="457200" cy="814526"/>
            </a:xfrm>
            <a:prstGeom prst="rect">
              <a:avLst/>
            </a:prstGeom>
            <a:noFill/>
            <a:ln w="9525">
              <a:noFill/>
            </a:ln>
          </p:spPr>
          <p:txBody>
            <a:bodyPr wrap="none">
              <a:spAutoFit/>
            </a:bodyPr>
            <a:p>
              <a:r>
                <a:rPr lang="en-US" altLang="zh-CN" sz="5760" dirty="0">
                  <a:solidFill>
                    <a:schemeClr val="bg1"/>
                  </a:solidFill>
                  <a:latin typeface="方正粗宋简体" pitchFamily="65" charset="-122"/>
                  <a:ea typeface="方正粗宋简体" pitchFamily="65" charset="-122"/>
                </a:rPr>
                <a:t>1</a:t>
              </a:r>
              <a:endParaRPr lang="zh-CN" altLang="en-US" sz="5760" dirty="0">
                <a:solidFill>
                  <a:schemeClr val="bg1"/>
                </a:solidFill>
                <a:latin typeface="方正粗宋简体" pitchFamily="65" charset="-122"/>
                <a:ea typeface="方正粗宋简体" pitchFamily="65"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42" presetClass="exit" presetSubtype="0" fill="hold" nodeType="withEffect">
                                  <p:stCondLst>
                                    <p:cond delay="500"/>
                                  </p:stCondLst>
                                  <p:childTnLst>
                                    <p:animEffect transition="out" filter="fade">
                                      <p:cBhvr>
                                        <p:cTn id="26" dur="750"/>
                                        <p:tgtEl>
                                          <p:spTgt spid="9"/>
                                        </p:tgtEl>
                                      </p:cBhvr>
                                    </p:animEffect>
                                    <p:anim calcmode="lin" valueType="num">
                                      <p:cBhvr>
                                        <p:cTn id="27" dur="750"/>
                                        <p:tgtEl>
                                          <p:spTgt spid="9"/>
                                        </p:tgtEl>
                                        <p:attrNameLst>
                                          <p:attrName>ppt_x</p:attrName>
                                        </p:attrNameLst>
                                      </p:cBhvr>
                                      <p:tavLst>
                                        <p:tav tm="0">
                                          <p:val>
                                            <p:strVal val="ppt_x"/>
                                          </p:val>
                                        </p:tav>
                                        <p:tav tm="100000">
                                          <p:val>
                                            <p:strVal val="ppt_x"/>
                                          </p:val>
                                        </p:tav>
                                      </p:tavLst>
                                    </p:anim>
                                    <p:anim calcmode="lin" valueType="num">
                                      <p:cBhvr>
                                        <p:cTn id="28" dur="750"/>
                                        <p:tgtEl>
                                          <p:spTgt spid="9"/>
                                        </p:tgtEl>
                                        <p:attrNameLst>
                                          <p:attrName>ppt_y</p:attrName>
                                        </p:attrNameLst>
                                      </p:cBhvr>
                                      <p:tavLst>
                                        <p:tav tm="0">
                                          <p:val>
                                            <p:strVal val="ppt_y"/>
                                          </p:val>
                                        </p:tav>
                                        <p:tav tm="100000">
                                          <p:val>
                                            <p:strVal val="ppt_y+.1"/>
                                          </p:val>
                                        </p:tav>
                                      </p:tavLst>
                                    </p:anim>
                                    <p:set>
                                      <p:cBhvr>
                                        <p:cTn id="29" dur="1" fill="hold">
                                          <p:stCondLst>
                                            <p:cond delay="749"/>
                                          </p:stCondLst>
                                        </p:cTn>
                                        <p:tgtEl>
                                          <p:spTgt spid="9"/>
                                        </p:tgtEl>
                                        <p:attrNameLst>
                                          <p:attrName>style.visibility</p:attrName>
                                        </p:attrNameLst>
                                      </p:cBhvr>
                                      <p:to>
                                        <p:strVal val="hidden"/>
                                      </p:to>
                                    </p:set>
                                  </p:childTnLst>
                                </p:cTn>
                              </p:par>
                              <p:par>
                                <p:cTn id="30" presetID="42" presetClass="exit" presetSubtype="0" fill="hold" nodeType="withEffect">
                                  <p:stCondLst>
                                    <p:cond delay="500"/>
                                  </p:stCondLst>
                                  <p:childTnLst>
                                    <p:animEffect transition="out" filter="fade">
                                      <p:cBhvr>
                                        <p:cTn id="31" dur="750"/>
                                        <p:tgtEl>
                                          <p:spTgt spid="7"/>
                                        </p:tgtEl>
                                      </p:cBhvr>
                                    </p:animEffect>
                                    <p:anim calcmode="lin" valueType="num">
                                      <p:cBhvr>
                                        <p:cTn id="32" dur="750"/>
                                        <p:tgtEl>
                                          <p:spTgt spid="7"/>
                                        </p:tgtEl>
                                        <p:attrNameLst>
                                          <p:attrName>ppt_x</p:attrName>
                                        </p:attrNameLst>
                                      </p:cBhvr>
                                      <p:tavLst>
                                        <p:tav tm="0">
                                          <p:val>
                                            <p:strVal val="ppt_x"/>
                                          </p:val>
                                        </p:tav>
                                        <p:tav tm="100000">
                                          <p:val>
                                            <p:strVal val="ppt_x"/>
                                          </p:val>
                                        </p:tav>
                                      </p:tavLst>
                                    </p:anim>
                                    <p:anim calcmode="lin" valueType="num">
                                      <p:cBhvr>
                                        <p:cTn id="33" dur="750"/>
                                        <p:tgtEl>
                                          <p:spTgt spid="7"/>
                                        </p:tgtEl>
                                        <p:attrNameLst>
                                          <p:attrName>ppt_y</p:attrName>
                                        </p:attrNameLst>
                                      </p:cBhvr>
                                      <p:tavLst>
                                        <p:tav tm="0">
                                          <p:val>
                                            <p:strVal val="ppt_y"/>
                                          </p:val>
                                        </p:tav>
                                        <p:tav tm="100000">
                                          <p:val>
                                            <p:strVal val="ppt_y+.1"/>
                                          </p:val>
                                        </p:tav>
                                      </p:tavLst>
                                    </p:anim>
                                    <p:set>
                                      <p:cBhvr>
                                        <p:cTn id="34" dur="1" fill="hold">
                                          <p:stCondLst>
                                            <p:cond delay="749"/>
                                          </p:stCondLst>
                                        </p:cTn>
                                        <p:tgtEl>
                                          <p:spTgt spid="7"/>
                                        </p:tgtEl>
                                        <p:attrNameLst>
                                          <p:attrName>style.visibility</p:attrName>
                                        </p:attrNameLst>
                                      </p:cBhvr>
                                      <p:to>
                                        <p:strVal val="hidden"/>
                                      </p:to>
                                    </p:set>
                                  </p:childTnLst>
                                </p:cTn>
                              </p:par>
                              <p:par>
                                <p:cTn id="35" presetID="42" presetClass="exit" presetSubtype="0" fill="hold" nodeType="withEffect">
                                  <p:stCondLst>
                                    <p:cond delay="500"/>
                                  </p:stCondLst>
                                  <p:childTnLst>
                                    <p:animEffect transition="out" filter="fade">
                                      <p:cBhvr>
                                        <p:cTn id="36" dur="750"/>
                                        <p:tgtEl>
                                          <p:spTgt spid="6"/>
                                        </p:tgtEl>
                                      </p:cBhvr>
                                    </p:animEffect>
                                    <p:anim calcmode="lin" valueType="num">
                                      <p:cBhvr>
                                        <p:cTn id="37" dur="750"/>
                                        <p:tgtEl>
                                          <p:spTgt spid="6"/>
                                        </p:tgtEl>
                                        <p:attrNameLst>
                                          <p:attrName>ppt_x</p:attrName>
                                        </p:attrNameLst>
                                      </p:cBhvr>
                                      <p:tavLst>
                                        <p:tav tm="0">
                                          <p:val>
                                            <p:strVal val="ppt_x"/>
                                          </p:val>
                                        </p:tav>
                                        <p:tav tm="100000">
                                          <p:val>
                                            <p:strVal val="ppt_x"/>
                                          </p:val>
                                        </p:tav>
                                      </p:tavLst>
                                    </p:anim>
                                    <p:anim calcmode="lin" valueType="num">
                                      <p:cBhvr>
                                        <p:cTn id="38" dur="750"/>
                                        <p:tgtEl>
                                          <p:spTgt spid="6"/>
                                        </p:tgtEl>
                                        <p:attrNameLst>
                                          <p:attrName>ppt_y</p:attrName>
                                        </p:attrNameLst>
                                      </p:cBhvr>
                                      <p:tavLst>
                                        <p:tav tm="0">
                                          <p:val>
                                            <p:strVal val="ppt_y"/>
                                          </p:val>
                                        </p:tav>
                                        <p:tav tm="100000">
                                          <p:val>
                                            <p:strVal val="ppt_y+.1"/>
                                          </p:val>
                                        </p:tav>
                                      </p:tavLst>
                                    </p:anim>
                                    <p:set>
                                      <p:cBhvr>
                                        <p:cTn id="39" dur="1" fill="hold">
                                          <p:stCondLst>
                                            <p:cond delay="749"/>
                                          </p:stCondLst>
                                        </p:cTn>
                                        <p:tgtEl>
                                          <p:spTgt spid="6"/>
                                        </p:tgtEl>
                                        <p:attrNameLst>
                                          <p:attrName>style.visibility</p:attrName>
                                        </p:attrNameLst>
                                      </p:cBhvr>
                                      <p:to>
                                        <p:strVal val="hidden"/>
                                      </p:to>
                                    </p:set>
                                  </p:childTnLst>
                                </p:cTn>
                              </p:par>
                              <p:par>
                                <p:cTn id="40" presetID="42" presetClass="exit" presetSubtype="0" fill="hold" nodeType="withEffect">
                                  <p:stCondLst>
                                    <p:cond delay="500"/>
                                  </p:stCondLst>
                                  <p:childTnLst>
                                    <p:animEffect transition="out" filter="fade">
                                      <p:cBhvr>
                                        <p:cTn id="41" dur="750"/>
                                        <p:tgtEl>
                                          <p:spTgt spid="5"/>
                                        </p:tgtEl>
                                      </p:cBhvr>
                                    </p:animEffect>
                                    <p:anim calcmode="lin" valueType="num">
                                      <p:cBhvr>
                                        <p:cTn id="42" dur="750"/>
                                        <p:tgtEl>
                                          <p:spTgt spid="5"/>
                                        </p:tgtEl>
                                        <p:attrNameLst>
                                          <p:attrName>ppt_x</p:attrName>
                                        </p:attrNameLst>
                                      </p:cBhvr>
                                      <p:tavLst>
                                        <p:tav tm="0">
                                          <p:val>
                                            <p:strVal val="ppt_x"/>
                                          </p:val>
                                        </p:tav>
                                        <p:tav tm="100000">
                                          <p:val>
                                            <p:strVal val="ppt_x"/>
                                          </p:val>
                                        </p:tav>
                                      </p:tavLst>
                                    </p:anim>
                                    <p:anim calcmode="lin" valueType="num">
                                      <p:cBhvr>
                                        <p:cTn id="43" dur="750"/>
                                        <p:tgtEl>
                                          <p:spTgt spid="5"/>
                                        </p:tgtEl>
                                        <p:attrNameLst>
                                          <p:attrName>ppt_y</p:attrName>
                                        </p:attrNameLst>
                                      </p:cBhvr>
                                      <p:tavLst>
                                        <p:tav tm="0">
                                          <p:val>
                                            <p:strVal val="ppt_y"/>
                                          </p:val>
                                        </p:tav>
                                        <p:tav tm="100000">
                                          <p:val>
                                            <p:strVal val="ppt_y+.1"/>
                                          </p:val>
                                        </p:tav>
                                      </p:tavLst>
                                    </p:anim>
                                    <p:set>
                                      <p:cBhvr>
                                        <p:cTn id="44" dur="1" fill="hold">
                                          <p:stCondLst>
                                            <p:cond delay="749"/>
                                          </p:stCondLst>
                                        </p:cTn>
                                        <p:tgtEl>
                                          <p:spTgt spid="5"/>
                                        </p:tgtEl>
                                        <p:attrNameLst>
                                          <p:attrName>style.visibility</p:attrName>
                                        </p:attrNameLst>
                                      </p:cBhvr>
                                      <p:to>
                                        <p:strVal val="hidden"/>
                                      </p:to>
                                    </p:set>
                                  </p:childTnLst>
                                </p:cTn>
                              </p:par>
                            </p:childTnLst>
                          </p:cTn>
                        </p:par>
                        <p:par>
                          <p:cTn id="45" fill="hold">
                            <p:stCondLst>
                              <p:cond delay="500"/>
                            </p:stCondLst>
                            <p:childTnLst>
                              <p:par>
                                <p:cTn id="46" presetID="63" presetClass="path" presetSubtype="0" accel="50000" decel="50000" fill="hold" nodeType="afterEffect">
                                  <p:stCondLst>
                                    <p:cond delay="0"/>
                                  </p:stCondLst>
                                  <p:childTnLst>
                                    <p:animMotion origin="layout" path="M -3.88889E-6 3.33333E-6 L 0.40174 3.33333E-6 " pathEditMode="relative" rAng="0" ptsTypes="AA">
                                      <p:cBhvr>
                                        <p:cTn id="47" dur="1500" fill="hold"/>
                                        <p:tgtEl>
                                          <p:spTgt spid="3"/>
                                        </p:tgtEl>
                                        <p:attrNameLst>
                                          <p:attrName>ppt_x</p:attrName>
                                          <p:attrName>ppt_y</p:attrName>
                                        </p:attrNameLst>
                                      </p:cBhvr>
                                      <p:rCtr x="200" y="0"/>
                                    </p:animMotion>
                                  </p:childTnLst>
                                </p:cTn>
                              </p:par>
                              <p:par>
                                <p:cTn id="48" presetID="10" presetClass="exit" presetSubtype="0" fill="hold" nodeType="withEffect">
                                  <p:stCondLst>
                                    <p:cond delay="180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3" presetClass="entr" presetSubtype="32" fill="hold" nodeType="withEffect">
                                  <p:stCondLst>
                                    <p:cond delay="2000"/>
                                  </p:stCondLst>
                                  <p:childTnLst>
                                    <p:set>
                                      <p:cBhvr>
                                        <p:cTn id="52" dur="1" fill="hold">
                                          <p:stCondLst>
                                            <p:cond delay="0"/>
                                          </p:stCondLst>
                                        </p:cTn>
                                        <p:tgtEl>
                                          <p:spTgt spid="35"/>
                                        </p:tgtEl>
                                        <p:attrNameLst>
                                          <p:attrName>style.visibility</p:attrName>
                                        </p:attrNameLst>
                                      </p:cBhvr>
                                      <p:to>
                                        <p:strVal val="visible"/>
                                      </p:to>
                                    </p:set>
                                    <p:animEffect transition="in" filter="plus(out)">
                                      <p:cBhvr>
                                        <p:cTn id="5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316935" y="290265"/>
            <a:ext cx="10969200" cy="705600"/>
          </a:xfrm>
        </p:spPr>
        <p:txBody>
          <a:bodyPr>
            <a:normAutofit/>
          </a:bodyPr>
          <a:lstStyle/>
          <a:p>
            <a:r>
              <a:rPr lang="zh-CN" altLang="en-US">
                <a:solidFill>
                  <a:schemeClr val="tx1"/>
                </a:solidFill>
                <a:sym typeface="+mn-ea"/>
              </a:rPr>
              <a:t>子议题一：在抗疫中感受文化现象</a:t>
            </a:r>
            <a:endParaRPr lang="zh-CN" altLang="en-US"/>
          </a:p>
        </p:txBody>
      </p:sp>
      <p:sp>
        <p:nvSpPr>
          <p:cNvPr id="3" name="内容占位符 2"/>
          <p:cNvSpPr>
            <a:spLocks noGrp="1"/>
          </p:cNvSpPr>
          <p:nvPr>
            <p:ph idx="1"/>
            <p:custDataLst>
              <p:tags r:id="rId2"/>
            </p:custDataLst>
          </p:nvPr>
        </p:nvSpPr>
        <p:spPr>
          <a:xfrm>
            <a:off x="0" y="1193893"/>
            <a:ext cx="11836400" cy="1310640"/>
          </a:xfrm>
        </p:spPr>
        <p:txBody>
          <a:bodyPr>
            <a:normAutofit/>
          </a:bodyPr>
          <a:lstStyle/>
          <a:p>
            <a:pPr marL="0" indent="0">
              <a:buNone/>
            </a:pPr>
            <a:r>
              <a:rPr lang="en-US" altLang="zh-CN" sz="2400" b="1"/>
              <a:t>1</a:t>
            </a:r>
            <a:r>
              <a:rPr lang="en-US" altLang="zh-CN" sz="2400" b="1" smtClean="0"/>
              <a:t>.</a:t>
            </a:r>
            <a:r>
              <a:rPr lang="zh-CN" altLang="en-US" sz="2400" b="1" smtClean="0"/>
              <a:t>疫情来临，举国上下共同应对这场没有硝烟的战争。我们会选择用什么方式记录“战场”上的点点滴滴</a:t>
            </a:r>
            <a:r>
              <a:rPr lang="en-US" altLang="zh-CN" sz="2400" b="1" smtClean="0"/>
              <a:t>?</a:t>
            </a:r>
            <a:endParaRPr lang="en-US" altLang="zh-CN" sz="2400" b="1" smtClean="0"/>
          </a:p>
        </p:txBody>
      </p:sp>
      <p:sp>
        <p:nvSpPr>
          <p:cNvPr id="4" name="文本框 3"/>
          <p:cNvSpPr txBox="1"/>
          <p:nvPr>
            <p:custDataLst>
              <p:tags r:id="rId3"/>
            </p:custDataLst>
          </p:nvPr>
        </p:nvSpPr>
        <p:spPr>
          <a:xfrm>
            <a:off x="1591528" y="2187981"/>
            <a:ext cx="9855835" cy="368300"/>
          </a:xfrm>
          <a:prstGeom prst="rect">
            <a:avLst/>
          </a:prstGeom>
          <a:noFill/>
        </p:spPr>
        <p:txBody>
          <a:bodyPr wrap="square" rtlCol="0">
            <a:spAutoFit/>
          </a:bodyPr>
          <a:lstStyle/>
          <a:p>
            <a:r>
              <a:rPr lang="zh-CN" altLang="en-US"/>
              <a:t>答：我们可以用漫画，音乐，照片，作文，抖音，微博等形式记录</a:t>
            </a:r>
            <a:endParaRPr lang="zh-CN" altLang="en-US"/>
          </a:p>
        </p:txBody>
      </p:sp>
      <p:pic>
        <p:nvPicPr>
          <p:cNvPr id="10" name="PA-图片 2" descr="C:\Users\2GGTFQ2\Desktop\tuwen(1)\图片\43\scooter-10-a.jpgscooter-10-a"/>
          <p:cNvPicPr>
            <a:picLocks noChangeAspect="1" noChangeArrowheads="1"/>
          </p:cNvPicPr>
          <p:nvPr>
            <p:custDataLst>
              <p:tags r:id="rId4"/>
            </p:custDataLst>
          </p:nvPr>
        </p:nvPicPr>
        <p:blipFill>
          <a:blip r:embed="rId5"/>
          <a:srcRect t="12510" b="12510"/>
          <a:stretch>
            <a:fillRect/>
          </a:stretch>
        </p:blipFill>
        <p:spPr bwMode="auto">
          <a:xfrm>
            <a:off x="4777105" y="2790190"/>
            <a:ext cx="4893310" cy="3622040"/>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pic>
        <p:nvPicPr>
          <p:cNvPr id="8" name="PA-图片 2" descr="C:\Users\Admin\Desktop\1-1体味文化\疫情作文.jpg疫情作文"/>
          <p:cNvPicPr>
            <a:picLocks noChangeAspect="1" noChangeArrowheads="1"/>
          </p:cNvPicPr>
          <p:nvPr>
            <p:custDataLst>
              <p:tags r:id="rId6"/>
            </p:custDataLst>
          </p:nvPr>
        </p:nvPicPr>
        <p:blipFill>
          <a:blip r:embed="rId7"/>
          <a:stretch>
            <a:fillRect/>
          </a:stretch>
        </p:blipFill>
        <p:spPr bwMode="auto">
          <a:xfrm>
            <a:off x="4628515" y="2790190"/>
            <a:ext cx="6993890" cy="3990975"/>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pic>
        <p:nvPicPr>
          <p:cNvPr id="6" name="PA-图片 2" descr="C:\Users\Admin\Desktop\1-1体味文化\疫情图.jpg疫情图"/>
          <p:cNvPicPr>
            <a:picLocks noChangeAspect="1" noChangeArrowheads="1"/>
          </p:cNvPicPr>
          <p:nvPr>
            <p:custDataLst>
              <p:tags r:id="rId8"/>
            </p:custDataLst>
          </p:nvPr>
        </p:nvPicPr>
        <p:blipFill>
          <a:blip r:embed="rId9"/>
          <a:stretch>
            <a:fillRect/>
          </a:stretch>
        </p:blipFill>
        <p:spPr bwMode="auto">
          <a:xfrm>
            <a:off x="4455160" y="2790190"/>
            <a:ext cx="7167245" cy="4067810"/>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sp>
        <p:nvSpPr>
          <p:cNvPr id="20" name="Rectangle 6"/>
          <p:cNvSpPr>
            <a:spLocks noChangeArrowheads="1"/>
          </p:cNvSpPr>
          <p:nvPr>
            <p:custDataLst>
              <p:tags r:id="rId10"/>
            </p:custDataLst>
          </p:nvPr>
        </p:nvSpPr>
        <p:spPr bwMode="auto">
          <a:xfrm>
            <a:off x="415925" y="3136900"/>
            <a:ext cx="376872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smtClean="0">
                <a:solidFill>
                  <a:srgbClr val="FF0000"/>
                </a:solidFill>
                <a:latin typeface="华文中宋" panose="02010600040101010101" pitchFamily="2" charset="-122"/>
                <a:ea typeface="华文中宋" panose="02010600040101010101" pitchFamily="2" charset="-122"/>
              </a:rPr>
              <a:t>文化</a:t>
            </a:r>
            <a:r>
              <a:rPr lang="zh-CN" altLang="en-US" b="1">
                <a:solidFill>
                  <a:srgbClr val="FF0000"/>
                </a:solidFill>
                <a:latin typeface="华文中宋" panose="02010600040101010101" pitchFamily="2" charset="-122"/>
                <a:ea typeface="华文中宋" panose="02010600040101010101" pitchFamily="2" charset="-122"/>
              </a:rPr>
              <a:t>形式多种多样</a:t>
            </a:r>
            <a:endParaRPr lang="zh-CN" altLang="en-US" b="1">
              <a:solidFill>
                <a:srgbClr val="FF0000"/>
              </a:solidFill>
              <a:latin typeface="华文中宋" panose="02010600040101010101" pitchFamily="2" charset="-122"/>
              <a:ea typeface="华文中宋" panose="02010600040101010101" pitchFamily="2"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Motion origin="layout" path="M 0.03562508 0 L 0 0 E" pathEditMode="relative" ptsTypes="">
                                      <p:cBhvr>
                                        <p:cTn id="12" dur="500" fill="hold">
                                          <p:stCondLst>
                                            <p:cond delay="0"/>
                                          </p:stCondLst>
                                        </p:cTn>
                                        <p:tgtEl>
                                          <p:spTgt spid="10"/>
                                        </p:tgtEl>
                                        <p:attrNameLst>
                                          <p:attrName>ppt_x</p:attrName>
                                          <p:attrName>ppt_y</p:attrName>
                                        </p:attrNameLst>
                                      </p:cBhvr>
                                    </p:animMotion>
                                    <p:animScale>
                                      <p:cBhvr>
                                        <p:cTn id="13" dur="500" fill="hold">
                                          <p:stCondLst>
                                            <p:cond delay="0"/>
                                          </p:stCondLst>
                                        </p:cTn>
                                        <p:tgtEl>
                                          <p:spTgt spid="10"/>
                                        </p:tgtEl>
                                      </p:cBhvr>
                                      <p:from x="93303" y="93281"/>
                                      <p:to x="100000" y="100000"/>
                                    </p:animScale>
                                  </p:childTnLst>
                                </p:cTn>
                              </p:par>
                            </p:childTnLst>
                          </p:cTn>
                        </p:par>
                      </p:childTnLst>
                    </p:cTn>
                  </p:par>
                  <p:par>
                    <p:cTn id="14" fill="hold">
                      <p:stCondLst>
                        <p:cond delay="indefinite"/>
                      </p:stCondLst>
                      <p:childTnLst>
                        <p:par>
                          <p:cTn id="15" fill="hold">
                            <p:stCondLst>
                              <p:cond delay="0"/>
                            </p:stCondLst>
                            <p:childTnLst>
                              <p:par>
                                <p:cTn id="16" presetID="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Motion origin="layout" path="M 0.03317706 4.628499E-05 L 0 0 E" pathEditMode="relative" ptsTypes="">
                                      <p:cBhvr>
                                        <p:cTn id="19" dur="500" fill="hold">
                                          <p:stCondLst>
                                            <p:cond delay="0"/>
                                          </p:stCondLst>
                                        </p:cTn>
                                        <p:tgtEl>
                                          <p:spTgt spid="8"/>
                                        </p:tgtEl>
                                        <p:attrNameLst>
                                          <p:attrName>ppt_x</p:attrName>
                                          <p:attrName>ppt_y</p:attrName>
                                        </p:attrNameLst>
                                      </p:cBhvr>
                                    </p:animMotion>
                                    <p:animScale>
                                      <p:cBhvr>
                                        <p:cTn id="20" dur="500" fill="hold">
                                          <p:stCondLst>
                                            <p:cond delay="0"/>
                                          </p:stCondLst>
                                        </p:cTn>
                                        <p:tgtEl>
                                          <p:spTgt spid="8"/>
                                        </p:tgtEl>
                                      </p:cBhvr>
                                      <p:from x="92774" y="92785"/>
                                      <p:to x="100000" y="100000"/>
                                    </p:animScale>
                                  </p:childTnLst>
                                </p:cTn>
                              </p:par>
                            </p:childTnLst>
                          </p:cTn>
                        </p:par>
                      </p:childTnLst>
                    </p:cTn>
                  </p:par>
                  <p:par>
                    <p:cTn id="21" fill="hold">
                      <p:stCondLst>
                        <p:cond delay="indefinite"/>
                      </p:stCondLst>
                      <p:childTnLst>
                        <p:par>
                          <p:cTn id="22" fill="hold">
                            <p:stCondLst>
                              <p:cond delay="0"/>
                            </p:stCondLst>
                            <p:childTnLst>
                              <p:par>
                                <p:cTn id="23" presetID="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Motion origin="layout" path="M 0.03562508 0 L 0 0 E" pathEditMode="relative" ptsTypes="">
                                      <p:cBhvr>
                                        <p:cTn id="26" dur="500" fill="hold">
                                          <p:stCondLst>
                                            <p:cond delay="0"/>
                                          </p:stCondLst>
                                        </p:cTn>
                                        <p:tgtEl>
                                          <p:spTgt spid="6"/>
                                        </p:tgtEl>
                                        <p:attrNameLst>
                                          <p:attrName>ppt_x</p:attrName>
                                          <p:attrName>ppt_y</p:attrName>
                                        </p:attrNameLst>
                                      </p:cBhvr>
                                    </p:animMotion>
                                    <p:animScale>
                                      <p:cBhvr>
                                        <p:cTn id="27" dur="500" fill="hold">
                                          <p:stCondLst>
                                            <p:cond delay="0"/>
                                          </p:stCondLst>
                                        </p:cTn>
                                        <p:tgtEl>
                                          <p:spTgt spid="6"/>
                                        </p:tgtEl>
                                      </p:cBhvr>
                                      <p:from x="93303" y="93281"/>
                                      <p:to x="100000" y="100000"/>
                                    </p:animScale>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13"/>
          <p:cNvSpPr>
            <a:spLocks noChangeArrowheads="1"/>
          </p:cNvSpPr>
          <p:nvPr/>
        </p:nvSpPr>
        <p:spPr bwMode="auto">
          <a:xfrm>
            <a:off x="1644015" y="1956118"/>
            <a:ext cx="3743325" cy="3708400"/>
          </a:xfrm>
          <a:prstGeom prst="rect">
            <a:avLst/>
          </a:prstGeom>
          <a:noFill/>
          <a:ln w="31750">
            <a:solidFill>
              <a:srgbClr val="0070C0"/>
            </a:solidFill>
            <a:prstDash val="sysDash"/>
            <a:miter lim="800000"/>
          </a:ln>
        </p:spPr>
        <p:txBody>
          <a:bodyPr anchor="ctr">
            <a:spAutoFit/>
          </a:bodyPr>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99" name="矩形 98"/>
          <p:cNvSpPr/>
          <p:nvPr/>
        </p:nvSpPr>
        <p:spPr bwMode="auto">
          <a:xfrm>
            <a:off x="609600" y="-22860"/>
            <a:ext cx="10972800" cy="13830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grpSp>
        <p:nvGrpSpPr>
          <p:cNvPr id="108" name="组合 107"/>
          <p:cNvGrpSpPr/>
          <p:nvPr/>
        </p:nvGrpSpPr>
        <p:grpSpPr>
          <a:xfrm>
            <a:off x="3267076" y="672783"/>
            <a:ext cx="8315324" cy="866140"/>
            <a:chOff x="2214546" y="443848"/>
            <a:chExt cx="6929454" cy="1314876"/>
          </a:xfrm>
        </p:grpSpPr>
        <p:sp>
          <p:nvSpPr>
            <p:cNvPr id="101" name="矩形 71"/>
            <p:cNvSpPr>
              <a:spLocks noChangeArrowheads="1"/>
            </p:cNvSpPr>
            <p:nvPr/>
          </p:nvSpPr>
          <p:spPr bwMode="auto">
            <a:xfrm>
              <a:off x="2214546" y="443848"/>
              <a:ext cx="6929454" cy="1314876"/>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106324" y="1116397"/>
              <a:ext cx="786612" cy="1588"/>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251425" y="1116398"/>
              <a:ext cx="786612"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609600" y="-160020"/>
            <a:ext cx="2657476" cy="1198880"/>
            <a:chOff x="2500298" y="-987108"/>
            <a:chExt cx="2214546" cy="998735"/>
          </a:xfrm>
        </p:grpSpPr>
        <p:sp>
          <p:nvSpPr>
            <p:cNvPr id="20493" name="矩形 71"/>
            <p:cNvSpPr/>
            <p:nvPr/>
          </p:nvSpPr>
          <p:spPr>
            <a:xfrm>
              <a:off x="2500298" y="-84015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C00000"/>
                  </a:solidFill>
                  <a:latin typeface="微软雅黑" panose="020B0503020204020204" pitchFamily="34" charset="-122"/>
                  <a:ea typeface="微软雅黑" panose="020B0503020204020204" pitchFamily="34" charset="-122"/>
                </a:rPr>
                <a:t>     </a:t>
              </a:r>
              <a:r>
                <a:rPr lang="zh-CN" altLang="en-US" sz="3360" b="1" dirty="0">
                  <a:solidFill>
                    <a:srgbClr val="C00000"/>
                  </a:solidFill>
                  <a:latin typeface="微软雅黑" panose="020B0503020204020204" pitchFamily="34" charset="-122"/>
                  <a:ea typeface="微软雅黑" panose="020B0503020204020204" pitchFamily="34" charset="-122"/>
                </a:rPr>
                <a:t>教学内容</a:t>
              </a:r>
              <a:endParaRPr lang="zh-CN" altLang="en-US" sz="3360" b="1" dirty="0">
                <a:solidFill>
                  <a:srgbClr val="C00000"/>
                </a:solidFill>
                <a:latin typeface="微软雅黑" panose="020B0503020204020204" pitchFamily="34" charset="-122"/>
                <a:ea typeface="微软雅黑" panose="020B0503020204020204" pitchFamily="34" charset="-122"/>
              </a:endParaRPr>
            </a:p>
          </p:txBody>
        </p:sp>
        <p:sp>
          <p:nvSpPr>
            <p:cNvPr id="20494"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C00000"/>
                  </a:solidFill>
                  <a:latin typeface="方正粗宋简体" pitchFamily="65" charset="-122"/>
                  <a:ea typeface="方正粗宋简体" pitchFamily="65" charset="-122"/>
                </a:rPr>
                <a:t>1</a:t>
              </a:r>
              <a:endParaRPr lang="zh-CN" altLang="en-US" sz="7200" dirty="0">
                <a:solidFill>
                  <a:srgbClr val="C00000"/>
                </a:solidFill>
                <a:latin typeface="方正粗宋简体" pitchFamily="65" charset="-122"/>
                <a:ea typeface="方正粗宋简体" pitchFamily="65" charset="-122"/>
              </a:endParaRPr>
            </a:p>
          </p:txBody>
        </p:sp>
      </p:grpSp>
      <p:grpSp>
        <p:nvGrpSpPr>
          <p:cNvPr id="146" name="组合 145"/>
          <p:cNvGrpSpPr/>
          <p:nvPr/>
        </p:nvGrpSpPr>
        <p:grpSpPr>
          <a:xfrm>
            <a:off x="2186940" y="1571626"/>
            <a:ext cx="2657476" cy="609599"/>
            <a:chOff x="500034" y="1919281"/>
            <a:chExt cx="2214578" cy="508907"/>
          </a:xfrm>
        </p:grpSpPr>
        <p:sp>
          <p:nvSpPr>
            <p:cNvPr id="142" name="矩形 141"/>
            <p:cNvSpPr/>
            <p:nvPr/>
          </p:nvSpPr>
          <p:spPr bwMode="auto">
            <a:xfrm>
              <a:off x="500034" y="1928823"/>
              <a:ext cx="2214578" cy="499365"/>
            </a:xfrm>
            <a:prstGeom prst="rect">
              <a:avLst/>
            </a:prstGeom>
            <a:solidFill>
              <a:srgbClr val="0070C0"/>
            </a:solidFill>
            <a:ln w="3492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sp>
          <p:nvSpPr>
            <p:cNvPr id="20492" name="TextBox 72"/>
            <p:cNvSpPr txBox="1"/>
            <p:nvPr/>
          </p:nvSpPr>
          <p:spPr>
            <a:xfrm>
              <a:off x="500034" y="1919281"/>
              <a:ext cx="2214578" cy="507317"/>
            </a:xfrm>
            <a:prstGeom prst="rect">
              <a:avLst/>
            </a:prstGeom>
            <a:noFill/>
            <a:ln w="9525" cap="flat" cmpd="sng">
              <a:solidFill>
                <a:schemeClr val="accent1"/>
              </a:solidFill>
              <a:prstDash val="solid"/>
              <a:miter/>
              <a:headEnd type="none" w="med" len="med"/>
              <a:tailEnd type="none" w="med" len="med"/>
            </a:ln>
          </p:spPr>
          <p:txBody>
            <a:bodyPr>
              <a:spAutoFit/>
            </a:bodyPr>
            <a:p>
              <a:pPr algn="ctr"/>
              <a:r>
                <a:rPr lang="zh-CN" altLang="en-US" sz="3360" b="1" dirty="0">
                  <a:solidFill>
                    <a:schemeClr val="bg1"/>
                  </a:solidFill>
                  <a:latin typeface="微软雅黑" panose="020B0503020204020204" pitchFamily="34" charset="-122"/>
                  <a:ea typeface="微软雅黑" panose="020B0503020204020204" pitchFamily="34" charset="-122"/>
                </a:rPr>
                <a:t>教材分析</a:t>
              </a:r>
              <a:endParaRPr lang="zh-CN" altLang="en-US" sz="3360" b="1" dirty="0">
                <a:solidFill>
                  <a:schemeClr val="bg1"/>
                </a:solidFill>
                <a:latin typeface="微软雅黑" panose="020B0503020204020204" pitchFamily="34" charset="-122"/>
                <a:ea typeface="微软雅黑" panose="020B0503020204020204" pitchFamily="34" charset="-122"/>
              </a:endParaRPr>
            </a:p>
          </p:txBody>
        </p:sp>
      </p:grpSp>
      <p:pic>
        <p:nvPicPr>
          <p:cNvPr id="2" name="图片 1" descr="图片1"/>
          <p:cNvPicPr>
            <a:picLocks noChangeAspect="1"/>
          </p:cNvPicPr>
          <p:nvPr/>
        </p:nvPicPr>
        <p:blipFill>
          <a:blip r:embed="rId1"/>
          <a:stretch>
            <a:fillRect/>
          </a:stretch>
        </p:blipFill>
        <p:spPr>
          <a:xfrm>
            <a:off x="6956425" y="1539240"/>
            <a:ext cx="3482340" cy="5121275"/>
          </a:xfrm>
          <a:prstGeom prst="rect">
            <a:avLst/>
          </a:prstGeom>
        </p:spPr>
      </p:pic>
      <p:sp>
        <p:nvSpPr>
          <p:cNvPr id="5" name="文本框 4"/>
          <p:cNvSpPr txBox="1"/>
          <p:nvPr/>
        </p:nvSpPr>
        <p:spPr>
          <a:xfrm>
            <a:off x="1656715" y="2179320"/>
            <a:ext cx="3811905" cy="3538220"/>
          </a:xfrm>
          <a:prstGeom prst="rect">
            <a:avLst/>
          </a:prstGeom>
          <a:noFill/>
        </p:spPr>
        <p:txBody>
          <a:bodyPr wrap="square" rtlCol="0">
            <a:spAutoFit/>
          </a:bodyPr>
          <a:p>
            <a:r>
              <a:rPr lang="en-US" altLang="zh-CN" sz="1600">
                <a:sym typeface="+mn-ea"/>
              </a:rPr>
              <a:t> </a:t>
            </a:r>
            <a:r>
              <a:rPr lang="zh-CN" altLang="en-US" sz="1600">
                <a:sym typeface="+mn-ea"/>
              </a:rPr>
              <a:t>本课是是人教版高中《思想政治·必修3》第一课第一框的内容，作为全书的起始，起着开篇立论和探究导引的作用，后面各单元都是在此基础上展开并进行深入探究的。因此学好本课，才能明确学习本书的意义和方向，从而为本书的学习奠定良好的基础。</a:t>
            </a:r>
            <a:endParaRPr lang="zh-CN" altLang="en-US" sz="1600"/>
          </a:p>
          <a:p>
            <a:r>
              <a:rPr lang="zh-CN" altLang="en-US" sz="1600">
                <a:sym typeface="+mn-ea"/>
              </a:rPr>
              <a:t> </a:t>
            </a:r>
            <a:r>
              <a:rPr lang="en-US" altLang="zh-CN" sz="1600">
                <a:sym typeface="+mn-ea"/>
              </a:rPr>
              <a:t>       </a:t>
            </a:r>
            <a:r>
              <a:rPr lang="zh-CN" altLang="en-US" sz="1600">
                <a:sym typeface="+mn-ea"/>
              </a:rPr>
              <a:t>本课内容从文化“万花筒”入手，从具体到抽象，由浅入深，剖析文化的内涵，探究文化的作用。学生通过自己的生活体验，形成对文化的基本认识，以此为基础，引导学生形成正确的文化观，激发学生建设社会主义精神文明的热情。</a:t>
            </a:r>
            <a:endParaRPr lang="en-US" altLang="zh-CN" sz="16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300" fill="hold"/>
                                        <p:tgtEl>
                                          <p:spTgt spid="107"/>
                                        </p:tgtEl>
                                        <p:attrNameLst>
                                          <p:attrName>ppt_x</p:attrName>
                                        </p:attrNameLst>
                                      </p:cBhvr>
                                      <p:tavLst>
                                        <p:tav tm="0">
                                          <p:val>
                                            <p:strVal val="#ppt_x"/>
                                          </p:val>
                                        </p:tav>
                                        <p:tav tm="100000">
                                          <p:val>
                                            <p:strVal val="#ppt_x"/>
                                          </p:val>
                                        </p:tav>
                                      </p:tavLst>
                                    </p:anim>
                                    <p:anim calcmode="lin" valueType="num">
                                      <p:cBhvr additive="base">
                                        <p:cTn id="12" dur="300" fill="hold"/>
                                        <p:tgtEl>
                                          <p:spTgt spid="107"/>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400" fill="hold"/>
                                        <p:tgtEl>
                                          <p:spTgt spid="108"/>
                                        </p:tgtEl>
                                        <p:attrNameLst>
                                          <p:attrName>ppt_x</p:attrName>
                                        </p:attrNameLst>
                                      </p:cBhvr>
                                      <p:tavLst>
                                        <p:tav tm="0">
                                          <p:val>
                                            <p:strVal val="1+#ppt_w/2"/>
                                          </p:val>
                                        </p:tav>
                                        <p:tav tm="100000">
                                          <p:val>
                                            <p:strVal val="#ppt_x"/>
                                          </p:val>
                                        </p:tav>
                                      </p:tavLst>
                                    </p:anim>
                                    <p:anim calcmode="lin" valueType="num">
                                      <p:cBhvr additive="base">
                                        <p:cTn id="16" dur="400" fill="hold"/>
                                        <p:tgtEl>
                                          <p:spTgt spid="10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4" presetClass="entr" presetSubtype="10" fill="hold" nodeType="afterEffect">
                                  <p:stCondLst>
                                    <p:cond delay="500"/>
                                  </p:stCondLst>
                                  <p:childTnLst>
                                    <p:set>
                                      <p:cBhvr>
                                        <p:cTn id="19" dur="1" fill="hold">
                                          <p:stCondLst>
                                            <p:cond delay="0"/>
                                          </p:stCondLst>
                                        </p:cTn>
                                        <p:tgtEl>
                                          <p:spTgt spid="146"/>
                                        </p:tgtEl>
                                        <p:attrNameLst>
                                          <p:attrName>style.visibility</p:attrName>
                                        </p:attrNameLst>
                                      </p:cBhvr>
                                      <p:to>
                                        <p:strVal val="visible"/>
                                      </p:to>
                                    </p:set>
                                    <p:animEffect transition="in" filter="randombar(horizontal)">
                                      <p:cBhvr>
                                        <p:cTn id="20" dur="500"/>
                                        <p:tgtEl>
                                          <p:spTgt spid="146"/>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93" name="Gerade Verbindung 18"/>
          <p:cNvCxnSpPr/>
          <p:nvPr/>
        </p:nvCxnSpPr>
        <p:spPr>
          <a:xfrm>
            <a:off x="8410576" y="4972050"/>
            <a:ext cx="1853566" cy="0"/>
          </a:xfrm>
          <a:prstGeom prst="line">
            <a:avLst/>
          </a:prstGeom>
          <a:ln>
            <a:solidFill>
              <a:schemeClr val="bg1">
                <a:lumMod val="5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92" name="Gerade Verbindung 17"/>
          <p:cNvCxnSpPr/>
          <p:nvPr/>
        </p:nvCxnSpPr>
        <p:spPr>
          <a:xfrm flipH="1">
            <a:off x="1123950" y="3771900"/>
            <a:ext cx="2345056" cy="0"/>
          </a:xfrm>
          <a:prstGeom prst="line">
            <a:avLst/>
          </a:prstGeom>
          <a:ln>
            <a:solidFill>
              <a:schemeClr val="bg1">
                <a:lumMod val="5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94" name="Gerade Verbindung 20"/>
          <p:cNvCxnSpPr/>
          <p:nvPr/>
        </p:nvCxnSpPr>
        <p:spPr>
          <a:xfrm rot="5400000" flipH="1" flipV="1">
            <a:off x="5250180" y="2442210"/>
            <a:ext cx="1554480" cy="0"/>
          </a:xfrm>
          <a:prstGeom prst="line">
            <a:avLst/>
          </a:prstGeom>
          <a:ln>
            <a:solidFill>
              <a:schemeClr val="bg1">
                <a:lumMod val="5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pic>
        <p:nvPicPr>
          <p:cNvPr id="5122" name="Picture 2" descr="N:\文档资料\电教室\课件\201310赵芳老师创新杯国赛\素材\环形.png"/>
          <p:cNvPicPr>
            <a:picLocks noChangeAspect="1" noChangeArrowheads="1"/>
          </p:cNvPicPr>
          <p:nvPr/>
        </p:nvPicPr>
        <p:blipFill rotWithShape="1">
          <a:blip r:embed="rId1"/>
          <a:srcRect l="9573" r="17107" b="53429"/>
          <a:stretch>
            <a:fillRect/>
          </a:stretch>
        </p:blipFill>
        <p:spPr bwMode="auto">
          <a:xfrm>
            <a:off x="2789750" y="3000373"/>
            <a:ext cx="6848897" cy="3000396"/>
          </a:xfrm>
          <a:prstGeom prst="rect">
            <a:avLst/>
          </a:prstGeom>
          <a:noFill/>
          <a:scene3d>
            <a:camera prst="orthographicFront">
              <a:rot lat="0" lon="0" rev="0"/>
            </a:camera>
            <a:lightRig rig="threePt" dir="t"/>
          </a:scene3d>
        </p:spPr>
      </p:pic>
      <p:sp>
        <p:nvSpPr>
          <p:cNvPr id="91" name="Rectangle 5"/>
          <p:cNvSpPr>
            <a:spLocks noChangeArrowheads="1"/>
          </p:cNvSpPr>
          <p:nvPr/>
        </p:nvSpPr>
        <p:spPr bwMode="gray">
          <a:xfrm>
            <a:off x="0" y="1800225"/>
            <a:ext cx="451612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9600" tIns="129600" rIns="172800" bIns="86400"/>
          <a:lstStyle/>
          <a:p>
            <a:pPr marL="0" marR="0" lvl="0" indent="0" algn="l" defTabSz="802005" rtl="0" eaLnBrk="1" fontAlgn="auto" latinLnBrk="0" hangingPunct="1">
              <a:lnSpc>
                <a:spcPct val="100000"/>
              </a:lnSpc>
              <a:spcBef>
                <a:spcPct val="20000"/>
              </a:spcBef>
              <a:spcAft>
                <a:spcPts val="0"/>
              </a:spcAft>
              <a:buClrTx/>
              <a:buSzTx/>
              <a:buFontTx/>
              <a:buNone/>
              <a:defRPr/>
            </a:pPr>
            <a:r>
              <a:rPr kumimoji="0" lang="zh-CN" altLang="en-US" sz="19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情感态度</a:t>
            </a:r>
            <a:r>
              <a:rPr kumimoji="0" lang="zh-CN" altLang="en-US" sz="19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价值观目标</a:t>
            </a:r>
            <a:endParaRPr lang="zh-CN" altLang="en-US" sz="1675">
              <a:sym typeface="+mn-ea"/>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675">
                <a:sym typeface="+mn-ea"/>
              </a:rPr>
              <a:t>懂得建设中国特色社会主义文化的重要性（</a:t>
            </a:r>
            <a:r>
              <a:rPr lang="zh-CN" altLang="en-US" sz="1675">
                <a:solidFill>
                  <a:srgbClr val="FF0000"/>
                </a:solidFill>
                <a:sym typeface="+mn-ea"/>
              </a:rPr>
              <a:t>政治认同</a:t>
            </a:r>
            <a:r>
              <a:rPr lang="zh-CN" altLang="en-US" sz="1675">
                <a:sym typeface="+mn-ea"/>
              </a:rPr>
              <a:t>）</a:t>
            </a:r>
            <a:endParaRPr lang="zh-CN" altLang="en-US" sz="1675">
              <a:sym typeface="+mn-ea"/>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675">
                <a:sym typeface="+mn-ea"/>
              </a:rPr>
              <a:t>增强提高文化素养的意识和自觉性，主动参与文化建设（</a:t>
            </a:r>
            <a:r>
              <a:rPr lang="zh-CN" altLang="en-US" sz="1675">
                <a:solidFill>
                  <a:srgbClr val="FF0000"/>
                </a:solidFill>
                <a:sym typeface="+mn-ea"/>
              </a:rPr>
              <a:t>公共参与</a:t>
            </a:r>
            <a:r>
              <a:rPr lang="zh-CN" altLang="en-US" sz="1675">
                <a:sym typeface="+mn-ea"/>
              </a:rPr>
              <a:t>）</a:t>
            </a:r>
            <a:endParaRPr lang="zh-CN" altLang="en-US" sz="1675">
              <a:sym typeface="+mn-ea"/>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675">
                <a:sym typeface="+mn-ea"/>
              </a:rPr>
              <a:t> </a:t>
            </a:r>
            <a:endParaRPr kumimoji="0" lang="en-US" sz="192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5" name="Rectangle 5"/>
          <p:cNvSpPr>
            <a:spLocks noChangeArrowheads="1"/>
          </p:cNvSpPr>
          <p:nvPr/>
        </p:nvSpPr>
        <p:spPr bwMode="gray">
          <a:xfrm>
            <a:off x="7599680" y="1957705"/>
            <a:ext cx="3698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9600" tIns="129600" rIns="172800" bIns="86400"/>
          <a:lstStyle/>
          <a:p>
            <a:pPr marL="0" marR="0" lvl="0" indent="0" algn="l" defTabSz="802005" rtl="0" eaLnBrk="1" fontAlgn="auto" latinLnBrk="0" hangingPunct="1">
              <a:lnSpc>
                <a:spcPct val="100000"/>
              </a:lnSpc>
              <a:spcBef>
                <a:spcPct val="20000"/>
              </a:spcBef>
              <a:spcAft>
                <a:spcPts val="0"/>
              </a:spcAft>
              <a:buClrTx/>
              <a:buSzTx/>
              <a:buFontTx/>
              <a:buNone/>
              <a:defRPr/>
            </a:pPr>
            <a:r>
              <a:rPr kumimoji="0" lang="zh-CN" altLang="en-US" sz="19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知识目标</a:t>
            </a:r>
            <a:endParaRPr kumimoji="0" lang="en-US" altLang="zh-CN" sz="96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675">
                <a:sym typeface="+mn-ea"/>
              </a:rPr>
              <a:t>识记文化的概念</a:t>
            </a:r>
            <a:endParaRPr lang="zh-CN" altLang="en-US" sz="1675"/>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675">
                <a:sym typeface="+mn-ea"/>
              </a:rPr>
              <a:t>科学分析文化的内涵和特点</a:t>
            </a:r>
            <a:endParaRPr lang="zh-CN" altLang="en-US" sz="1675">
              <a:sym typeface="+mn-ea"/>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675">
                <a:sym typeface="+mn-ea"/>
              </a:rPr>
              <a:t>分析文化的力量</a:t>
            </a:r>
            <a:endParaRPr kumimoji="0" lang="en-US" sz="168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6" name="Rectangle 5"/>
          <p:cNvSpPr>
            <a:spLocks noChangeArrowheads="1"/>
          </p:cNvSpPr>
          <p:nvPr/>
        </p:nvSpPr>
        <p:spPr bwMode="gray">
          <a:xfrm>
            <a:off x="6449695" y="5125085"/>
            <a:ext cx="5742305" cy="173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9600" tIns="129600" rIns="172800" bIns="86400"/>
          <a:lstStyle/>
          <a:p>
            <a:pPr marL="0" marR="0" lvl="0" indent="0" algn="l" defTabSz="802005" rtl="0" eaLnBrk="1" fontAlgn="auto" latinLnBrk="0" hangingPunct="1">
              <a:lnSpc>
                <a:spcPct val="100000"/>
              </a:lnSpc>
              <a:spcBef>
                <a:spcPct val="20000"/>
              </a:spcBef>
              <a:spcAft>
                <a:spcPts val="0"/>
              </a:spcAft>
              <a:buClrTx/>
              <a:buSzTx/>
              <a:buFontTx/>
              <a:buNone/>
              <a:defRPr/>
            </a:pPr>
            <a:r>
              <a:rPr kumimoji="0" lang="en-US" altLang="zh-CN" sz="19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19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能力目标</a:t>
            </a:r>
            <a:endParaRPr kumimoji="0" lang="en-US" altLang="zh-CN" sz="96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675">
                <a:sym typeface="+mn-ea"/>
              </a:rPr>
              <a:t>通过自主学习，提升学生的学习能力和总结归纳能力</a:t>
            </a:r>
            <a:endParaRPr lang="zh-CN" altLang="en-US" sz="1675"/>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675">
                <a:sym typeface="+mn-ea"/>
              </a:rPr>
              <a:t>通过合作探究，提升学生的团队协作能力和分析能力  </a:t>
            </a:r>
            <a:endParaRPr lang="zh-CN" altLang="en-US" sz="1675"/>
          </a:p>
          <a:p>
            <a:pPr marL="285750" marR="0" lvl="0" indent="-285750" algn="l" defTabSz="80200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1675">
                <a:sym typeface="+mn-ea"/>
              </a:rPr>
              <a:t>通过全面、准确理解文化的内涵，培养全面分析问题的能力</a:t>
            </a:r>
            <a:endParaRPr kumimoji="0" lang="en-US" sz="1920" b="0" i="0" u="none" strike="noStrike" kern="1200" cap="none" spc="0" normalizeH="0" baseline="0" noProof="1">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bwMode="auto">
          <a:xfrm>
            <a:off x="609600" y="-22860"/>
            <a:ext cx="10972800" cy="13830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grpSp>
        <p:nvGrpSpPr>
          <p:cNvPr id="20" name="组合 107"/>
          <p:cNvGrpSpPr/>
          <p:nvPr/>
        </p:nvGrpSpPr>
        <p:grpSpPr>
          <a:xfrm>
            <a:off x="3267076" y="672783"/>
            <a:ext cx="8315324" cy="866140"/>
            <a:chOff x="2214546" y="443848"/>
            <a:chExt cx="6929454" cy="1314876"/>
          </a:xfrm>
        </p:grpSpPr>
        <p:sp>
          <p:nvSpPr>
            <p:cNvPr id="21" name="矩形 71"/>
            <p:cNvSpPr>
              <a:spLocks noChangeArrowheads="1"/>
            </p:cNvSpPr>
            <p:nvPr/>
          </p:nvSpPr>
          <p:spPr bwMode="auto">
            <a:xfrm>
              <a:off x="2214546" y="443848"/>
              <a:ext cx="6929454" cy="1314876"/>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22" name="直接连接符 21"/>
            <p:cNvCxnSpPr/>
            <p:nvPr/>
          </p:nvCxnSpPr>
          <p:spPr>
            <a:xfrm rot="5400000">
              <a:off x="3106324" y="1116397"/>
              <a:ext cx="786612" cy="1588"/>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8251425" y="1116398"/>
              <a:ext cx="786612"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106"/>
          <p:cNvGrpSpPr/>
          <p:nvPr/>
        </p:nvGrpSpPr>
        <p:grpSpPr>
          <a:xfrm>
            <a:off x="609600" y="-160020"/>
            <a:ext cx="2657476" cy="1198880"/>
            <a:chOff x="2500298" y="-987108"/>
            <a:chExt cx="2214546" cy="998735"/>
          </a:xfrm>
        </p:grpSpPr>
        <p:sp>
          <p:nvSpPr>
            <p:cNvPr id="22541" name="矩形 71"/>
            <p:cNvSpPr/>
            <p:nvPr/>
          </p:nvSpPr>
          <p:spPr>
            <a:xfrm>
              <a:off x="2500298" y="-84015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C00000"/>
                  </a:solidFill>
                  <a:latin typeface="微软雅黑" panose="020B0503020204020204" pitchFamily="34" charset="-122"/>
                  <a:ea typeface="微软雅黑" panose="020B0503020204020204" pitchFamily="34" charset="-122"/>
                </a:rPr>
                <a:t>     </a:t>
              </a:r>
              <a:r>
                <a:rPr lang="zh-CN" altLang="en-US" sz="3360" b="1" dirty="0">
                  <a:solidFill>
                    <a:srgbClr val="C00000"/>
                  </a:solidFill>
                  <a:latin typeface="微软雅黑" panose="020B0503020204020204" pitchFamily="34" charset="-122"/>
                  <a:ea typeface="微软雅黑" panose="020B0503020204020204" pitchFamily="34" charset="-122"/>
                </a:rPr>
                <a:t>教学内容</a:t>
              </a:r>
              <a:endParaRPr lang="zh-CN" altLang="en-US" sz="3360" b="1" dirty="0">
                <a:solidFill>
                  <a:srgbClr val="C00000"/>
                </a:solidFill>
                <a:latin typeface="微软雅黑" panose="020B0503020204020204" pitchFamily="34" charset="-122"/>
                <a:ea typeface="微软雅黑" panose="020B0503020204020204" pitchFamily="34" charset="-122"/>
              </a:endParaRPr>
            </a:p>
          </p:txBody>
        </p:sp>
        <p:sp>
          <p:nvSpPr>
            <p:cNvPr id="22542" name="矩形 25"/>
            <p:cNvSpPr/>
            <p:nvPr/>
          </p:nvSpPr>
          <p:spPr>
            <a:xfrm>
              <a:off x="2509823" y="-987108"/>
              <a:ext cx="533396" cy="998735"/>
            </a:xfrm>
            <a:prstGeom prst="rect">
              <a:avLst/>
            </a:prstGeom>
            <a:noFill/>
            <a:ln w="9525">
              <a:noFill/>
            </a:ln>
          </p:spPr>
          <p:txBody>
            <a:bodyPr wrap="none">
              <a:spAutoFit/>
            </a:bodyPr>
            <a:p>
              <a:r>
                <a:rPr lang="en-US" altLang="zh-CN" sz="7200" dirty="0">
                  <a:solidFill>
                    <a:srgbClr val="C00000"/>
                  </a:solidFill>
                  <a:latin typeface="方正粗宋简体" pitchFamily="65" charset="-122"/>
                  <a:ea typeface="方正粗宋简体" pitchFamily="65" charset="-122"/>
                </a:rPr>
                <a:t>1</a:t>
              </a:r>
              <a:endParaRPr lang="zh-CN" altLang="en-US" sz="7200" dirty="0">
                <a:solidFill>
                  <a:srgbClr val="C00000"/>
                </a:solidFill>
                <a:latin typeface="方正粗宋简体" pitchFamily="65" charset="-122"/>
                <a:ea typeface="方正粗宋简体" pitchFamily="65" charset="-122"/>
              </a:endParaRPr>
            </a:p>
          </p:txBody>
        </p:sp>
      </p:grpSp>
      <p:sp>
        <p:nvSpPr>
          <p:cNvPr id="2" name="矩形 1"/>
          <p:cNvSpPr/>
          <p:nvPr/>
        </p:nvSpPr>
        <p:spPr>
          <a:xfrm>
            <a:off x="5269864" y="3500971"/>
            <a:ext cx="1652270" cy="97726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76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目标</a:t>
            </a:r>
            <a:endParaRPr kumimoji="0" lang="zh-CN" altLang="en-US" sz="576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300" fill="hold"/>
                                        <p:tgtEl>
                                          <p:spTgt spid="24"/>
                                        </p:tgtEl>
                                        <p:attrNameLst>
                                          <p:attrName>ppt_x</p:attrName>
                                        </p:attrNameLst>
                                      </p:cBhvr>
                                      <p:tavLst>
                                        <p:tav tm="0">
                                          <p:val>
                                            <p:strVal val="#ppt_x"/>
                                          </p:val>
                                        </p:tav>
                                        <p:tav tm="100000">
                                          <p:val>
                                            <p:strVal val="#ppt_x"/>
                                          </p:val>
                                        </p:tav>
                                      </p:tavLst>
                                    </p:anim>
                                    <p:anim calcmode="lin" valueType="num">
                                      <p:cBhvr additive="base">
                                        <p:cTn id="12" dur="3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400" fill="hold"/>
                                        <p:tgtEl>
                                          <p:spTgt spid="20"/>
                                        </p:tgtEl>
                                        <p:attrNameLst>
                                          <p:attrName>ppt_x</p:attrName>
                                        </p:attrNameLst>
                                      </p:cBhvr>
                                      <p:tavLst>
                                        <p:tav tm="0">
                                          <p:val>
                                            <p:strVal val="1+#ppt_w/2"/>
                                          </p:val>
                                        </p:tav>
                                        <p:tav tm="100000">
                                          <p:val>
                                            <p:strVal val="#ppt_x"/>
                                          </p:val>
                                        </p:tav>
                                      </p:tavLst>
                                    </p:anim>
                                    <p:anim calcmode="lin" valueType="num">
                                      <p:cBhvr additive="base">
                                        <p:cTn id="16" dur="4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heel(1)">
                                      <p:cBhvr>
                                        <p:cTn id="20" dur="1500"/>
                                        <p:tgtEl>
                                          <p:spTgt spid="5122"/>
                                        </p:tgtEl>
                                      </p:cBhvr>
                                    </p:animEffect>
                                  </p:childTnLst>
                                </p:cTn>
                              </p:par>
                            </p:childTnLst>
                          </p:cTn>
                        </p:par>
                        <p:par>
                          <p:cTn id="21" fill="hold">
                            <p:stCondLst>
                              <p:cond delay="2500"/>
                            </p:stCondLst>
                            <p:childTnLst>
                              <p:par>
                                <p:cTn id="22" presetID="22" presetClass="entr" presetSubtype="4" fill="hold" nodeType="afterEffect">
                                  <p:stCondLst>
                                    <p:cond delay="250"/>
                                  </p:stCondLst>
                                  <p:childTnLst>
                                    <p:set>
                                      <p:cBhvr>
                                        <p:cTn id="23" dur="1" fill="hold">
                                          <p:stCondLst>
                                            <p:cond delay="0"/>
                                          </p:stCondLst>
                                        </p:cTn>
                                        <p:tgtEl>
                                          <p:spTgt spid="94"/>
                                        </p:tgtEl>
                                        <p:attrNameLst>
                                          <p:attrName>style.visibility</p:attrName>
                                        </p:attrNameLst>
                                      </p:cBhvr>
                                      <p:to>
                                        <p:strVal val="visible"/>
                                      </p:to>
                                    </p:set>
                                    <p:animEffect transition="in" filter="wipe(down)">
                                      <p:cBhvr>
                                        <p:cTn id="24" dur="500"/>
                                        <p:tgtEl>
                                          <p:spTgt spid="94"/>
                                        </p:tgtEl>
                                      </p:cBhvr>
                                    </p:animEffect>
                                  </p:childTnLst>
                                </p:cTn>
                              </p:par>
                              <p:par>
                                <p:cTn id="25" presetID="22" presetClass="entr" presetSubtype="8" fill="hold" nodeType="withEffect">
                                  <p:stCondLst>
                                    <p:cond delay="500"/>
                                  </p:stCondLst>
                                  <p:childTnLst>
                                    <p:set>
                                      <p:cBhvr>
                                        <p:cTn id="26" dur="1" fill="hold">
                                          <p:stCondLst>
                                            <p:cond delay="0"/>
                                          </p:stCondLst>
                                        </p:cTn>
                                        <p:tgtEl>
                                          <p:spTgt spid="93"/>
                                        </p:tgtEl>
                                        <p:attrNameLst>
                                          <p:attrName>style.visibility</p:attrName>
                                        </p:attrNameLst>
                                      </p:cBhvr>
                                      <p:to>
                                        <p:strVal val="visible"/>
                                      </p:to>
                                    </p:set>
                                    <p:animEffect transition="in" filter="wipe(left)">
                                      <p:cBhvr>
                                        <p:cTn id="27" dur="500"/>
                                        <p:tgtEl>
                                          <p:spTgt spid="93"/>
                                        </p:tgtEl>
                                      </p:cBhvr>
                                    </p:animEffect>
                                  </p:childTnLst>
                                </p:cTn>
                              </p:par>
                              <p:par>
                                <p:cTn id="28" presetID="22" presetClass="entr" presetSubtype="2" fill="hold" nodeType="withEffect">
                                  <p:stCondLst>
                                    <p:cond delay="400"/>
                                  </p:stCondLst>
                                  <p:childTnLst>
                                    <p:set>
                                      <p:cBhvr>
                                        <p:cTn id="29" dur="1" fill="hold">
                                          <p:stCondLst>
                                            <p:cond delay="0"/>
                                          </p:stCondLst>
                                        </p:cTn>
                                        <p:tgtEl>
                                          <p:spTgt spid="92"/>
                                        </p:tgtEl>
                                        <p:attrNameLst>
                                          <p:attrName>style.visibility</p:attrName>
                                        </p:attrNameLst>
                                      </p:cBhvr>
                                      <p:to>
                                        <p:strVal val="visible"/>
                                      </p:to>
                                    </p:set>
                                    <p:animEffect transition="in" filter="wipe(right)">
                                      <p:cBhvr>
                                        <p:cTn id="30" dur="500"/>
                                        <p:tgtEl>
                                          <p:spTgt spid="92"/>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childTnLst>
                          </p:cTn>
                        </p:par>
                        <p:par>
                          <p:cTn id="41" fill="hold">
                            <p:stCondLst>
                              <p:cond delay="3750"/>
                            </p:stCondLst>
                            <p:childTnLst>
                              <p:par>
                                <p:cTn id="42" presetID="26"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435">
                                          <p:stCondLst>
                                            <p:cond delay="0"/>
                                          </p:stCondLst>
                                        </p:cTn>
                                        <p:tgtEl>
                                          <p:spTgt spid="2"/>
                                        </p:tgtEl>
                                      </p:cBhvr>
                                    </p:animEffect>
                                    <p:anim calcmode="lin" valueType="num">
                                      <p:cBhvr>
                                        <p:cTn id="45"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6" dur="498" tmFilter="0.0,0.0; 0.25,0.07; 0.50,0.2; 0.75,0.467; 1.0,1.0">
                                          <p:stCondLst>
                                            <p:cond delay="0"/>
                                          </p:stCondLst>
                                        </p:cTn>
                                        <p:tgtEl>
                                          <p:spTgt spid="2"/>
                                        </p:tgtEl>
                                        <p:attrNameLst>
                                          <p:attrName>ppt_y</p:attrName>
                                        </p:attrNameLst>
                                      </p:cBhvr>
                                      <p:tavLst>
                                        <p:tav tm="0" fmla="#ppt_y-sin(pi*$)/3">
                                          <p:val>
                                            <p:fltVal val="0.500000"/>
                                          </p:val>
                                        </p:tav>
                                        <p:tav tm="100000">
                                          <p:val>
                                            <p:fltVal val="1.000000"/>
                                          </p:val>
                                        </p:tav>
                                      </p:tavLst>
                                    </p:anim>
                                    <p:anim calcmode="lin" valueType="num">
                                      <p:cBhvr>
                                        <p:cTn id="47" dur="498" tmFilter="0, 0; 0.125,0.2665; 0.25,0.4; 0.375,0.465; 0.5,0.5;  0.625,0.535; 0.75,0.6; 0.875,0.7335; 1,1">
                                          <p:stCondLst>
                                            <p:cond delay="498"/>
                                          </p:stCondLst>
                                        </p:cTn>
                                        <p:tgtEl>
                                          <p:spTgt spid="2"/>
                                        </p:tgtEl>
                                        <p:attrNameLst>
                                          <p:attrName>ppt_y</p:attrName>
                                        </p:attrNameLst>
                                      </p:cBhvr>
                                      <p:tavLst>
                                        <p:tav tm="0" fmla="#ppt_y-sin(pi*$)/9">
                                          <p:val>
                                            <p:fltVal val="0.000000"/>
                                          </p:val>
                                        </p:tav>
                                        <p:tav tm="100000">
                                          <p:val>
                                            <p:fltVal val="1.000000"/>
                                          </p:val>
                                        </p:tav>
                                      </p:tavLst>
                                    </p:anim>
                                    <p:anim calcmode="lin" valueType="num">
                                      <p:cBhvr>
                                        <p:cTn id="48" dur="249" tmFilter="0, 0; 0.125,0.2665; 0.25,0.4; 0.375,0.465; 0.5,0.5;  0.625,0.535; 0.75,0.6; 0.875,0.7335; 1,1">
                                          <p:stCondLst>
                                            <p:cond delay="993"/>
                                          </p:stCondLst>
                                        </p:cTn>
                                        <p:tgtEl>
                                          <p:spTgt spid="2"/>
                                        </p:tgtEl>
                                        <p:attrNameLst>
                                          <p:attrName>ppt_y</p:attrName>
                                        </p:attrNameLst>
                                      </p:cBhvr>
                                      <p:tavLst>
                                        <p:tav tm="0" fmla="#ppt_y-sin(pi*$)/27">
                                          <p:val>
                                            <p:fltVal val="0.000000"/>
                                          </p:val>
                                        </p:tav>
                                        <p:tav tm="100000">
                                          <p:val>
                                            <p:fltVal val="1.000000"/>
                                          </p:val>
                                        </p:tav>
                                      </p:tavLst>
                                    </p:anim>
                                    <p:anim calcmode="lin" valueType="num">
                                      <p:cBhvr>
                                        <p:cTn id="49" dur="123" tmFilter="0, 0; 0.125,0.2665; 0.25,0.4; 0.375,0.465; 0.5,0.5;  0.625,0.535; 0.75,0.6; 0.875,0.7335; 1,1">
                                          <p:stCondLst>
                                            <p:cond delay="1242"/>
                                          </p:stCondLst>
                                        </p:cTn>
                                        <p:tgtEl>
                                          <p:spTgt spid="2"/>
                                        </p:tgtEl>
                                        <p:attrNameLst>
                                          <p:attrName>ppt_y</p:attrName>
                                        </p:attrNameLst>
                                      </p:cBhvr>
                                      <p:tavLst>
                                        <p:tav tm="0" fmla="#ppt_y-sin(pi*$)/81">
                                          <p:val>
                                            <p:fltVal val="0.000000"/>
                                          </p:val>
                                        </p:tav>
                                        <p:tav tm="100000">
                                          <p:val>
                                            <p:fltVal val="1.000000"/>
                                          </p:val>
                                        </p:tav>
                                      </p:tavLst>
                                    </p:anim>
                                    <p:animScale>
                                      <p:cBhvr>
                                        <p:cTn id="50" dur="20">
                                          <p:stCondLst>
                                            <p:cond delay="487"/>
                                          </p:stCondLst>
                                        </p:cTn>
                                        <p:tgtEl>
                                          <p:spTgt spid="2"/>
                                        </p:tgtEl>
                                      </p:cBhvr>
                                      <p:to x="100000" y="60000"/>
                                    </p:animScale>
                                    <p:animScale>
                                      <p:cBhvr>
                                        <p:cTn id="51" dur="124" decel="50000">
                                          <p:stCondLst>
                                            <p:cond delay="507"/>
                                          </p:stCondLst>
                                        </p:cTn>
                                        <p:tgtEl>
                                          <p:spTgt spid="2"/>
                                        </p:tgtEl>
                                      </p:cBhvr>
                                      <p:to x="100000" y="100000"/>
                                    </p:animScale>
                                    <p:animScale>
                                      <p:cBhvr>
                                        <p:cTn id="52" dur="20">
                                          <p:stCondLst>
                                            <p:cond delay="984"/>
                                          </p:stCondLst>
                                        </p:cTn>
                                        <p:tgtEl>
                                          <p:spTgt spid="2"/>
                                        </p:tgtEl>
                                      </p:cBhvr>
                                      <p:to x="100000" y="80000"/>
                                    </p:animScale>
                                    <p:animScale>
                                      <p:cBhvr>
                                        <p:cTn id="53" dur="124" decel="50000">
                                          <p:stCondLst>
                                            <p:cond delay="1004"/>
                                          </p:stCondLst>
                                        </p:cTn>
                                        <p:tgtEl>
                                          <p:spTgt spid="2"/>
                                        </p:tgtEl>
                                      </p:cBhvr>
                                      <p:to x="100000" y="100000"/>
                                    </p:animScale>
                                    <p:animScale>
                                      <p:cBhvr>
                                        <p:cTn id="54" dur="20">
                                          <p:stCondLst>
                                            <p:cond delay="1231"/>
                                          </p:stCondLst>
                                        </p:cTn>
                                        <p:tgtEl>
                                          <p:spTgt spid="2"/>
                                        </p:tgtEl>
                                      </p:cBhvr>
                                      <p:to x="100000" y="90000"/>
                                    </p:animScale>
                                    <p:animScale>
                                      <p:cBhvr>
                                        <p:cTn id="55" dur="124" decel="50000">
                                          <p:stCondLst>
                                            <p:cond delay="1251"/>
                                          </p:stCondLst>
                                        </p:cTn>
                                        <p:tgtEl>
                                          <p:spTgt spid="2"/>
                                        </p:tgtEl>
                                      </p:cBhvr>
                                      <p:to x="100000" y="100000"/>
                                    </p:animScale>
                                    <p:animScale>
                                      <p:cBhvr>
                                        <p:cTn id="56" dur="20">
                                          <p:stCondLst>
                                            <p:cond delay="1356"/>
                                          </p:stCondLst>
                                        </p:cTn>
                                        <p:tgtEl>
                                          <p:spTgt spid="2"/>
                                        </p:tgtEl>
                                      </p:cBhvr>
                                      <p:to x="100000" y="95000"/>
                                    </p:animScale>
                                    <p:animScale>
                                      <p:cBhvr>
                                        <p:cTn id="57" dur="124" decel="50000">
                                          <p:stCondLst>
                                            <p:cond delay="137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5" grpId="0"/>
      <p:bldP spid="96" grpId="0"/>
      <p:bldP spid="1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Right Arrow 58"/>
          <p:cNvSpPr/>
          <p:nvPr/>
        </p:nvSpPr>
        <p:spPr>
          <a:xfrm rot="10800000">
            <a:off x="2966721" y="3559810"/>
            <a:ext cx="447674" cy="430530"/>
          </a:xfrm>
          <a:prstGeom prst="rightArrow">
            <a:avLst>
              <a:gd name="adj1" fmla="val 50000"/>
              <a:gd name="adj2" fmla="val 49998"/>
            </a:avLst>
          </a:prstGeom>
          <a:gradFill rotWithShape="1">
            <a:gsLst>
              <a:gs pos="0">
                <a:srgbClr val="7F7F7F"/>
              </a:gs>
              <a:gs pos="100000">
                <a:srgbClr val="262626"/>
              </a:gs>
            </a:gsLst>
            <a:lin ang="5400000"/>
            <a:tileRect/>
          </a:gradFill>
          <a:ln w="9525">
            <a:noFill/>
          </a:ln>
          <a:effectLst>
            <a:outerShdw dist="23000" dir="5400000" rotWithShape="0">
              <a:srgbClr val="808080">
                <a:alpha val="34998"/>
              </a:srgbClr>
            </a:outerShdw>
          </a:effectLst>
        </p:spPr>
        <p:txBody>
          <a:bodyPr anchor="ctr" anchorCtr="0"/>
          <a:p>
            <a:pPr algn="ctr"/>
            <a:endParaRPr lang="en-US" altLang="zh-CN" sz="2160" dirty="0">
              <a:solidFill>
                <a:srgbClr val="FFFFFF"/>
              </a:solidFill>
              <a:latin typeface="Calibri" panose="020F0502020204030204" charset="0"/>
            </a:endParaRPr>
          </a:p>
        </p:txBody>
      </p:sp>
      <p:sp>
        <p:nvSpPr>
          <p:cNvPr id="23" name="Ellipse 59"/>
          <p:cNvSpPr/>
          <p:nvPr/>
        </p:nvSpPr>
        <p:spPr bwMode="auto">
          <a:xfrm>
            <a:off x="4896344" y="6136717"/>
            <a:ext cx="2421088" cy="48943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2160" b="0" i="0" u="none" strike="noStrike" kern="1200" cap="none" spc="0" normalizeH="0" baseline="0" noProof="0">
              <a:ln>
                <a:noFill/>
              </a:ln>
              <a:solidFill>
                <a:srgbClr val="FFFFFF"/>
              </a:solidFill>
              <a:effectLst/>
              <a:uLnTx/>
              <a:uFillTx/>
              <a:latin typeface="Calibri" panose="020F0502020204030204" charset="0"/>
              <a:ea typeface="+mn-ea"/>
              <a:cs typeface="+mn-cs"/>
            </a:endParaRPr>
          </a:p>
        </p:txBody>
      </p:sp>
      <p:grpSp>
        <p:nvGrpSpPr>
          <p:cNvPr id="2" name="组合 1"/>
          <p:cNvGrpSpPr/>
          <p:nvPr/>
        </p:nvGrpSpPr>
        <p:grpSpPr>
          <a:xfrm>
            <a:off x="3547110" y="2908936"/>
            <a:ext cx="1834516" cy="1817370"/>
            <a:chOff x="2447953" y="2424100"/>
            <a:chExt cx="1528762" cy="1514475"/>
          </a:xfrm>
        </p:grpSpPr>
        <p:grpSp>
          <p:nvGrpSpPr>
            <p:cNvPr id="23595" name="Group 105"/>
            <p:cNvGrpSpPr/>
            <p:nvPr/>
          </p:nvGrpSpPr>
          <p:grpSpPr>
            <a:xfrm rot="-1834427" flipH="1">
              <a:off x="2447953" y="2424100"/>
              <a:ext cx="1528762" cy="1514475"/>
              <a:chOff x="5580063" y="2757488"/>
              <a:chExt cx="1031875" cy="1022350"/>
            </a:xfrm>
          </p:grpSpPr>
          <p:sp>
            <p:nvSpPr>
              <p:cNvPr id="25"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2160" b="0" i="0" u="sng"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26"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2160" b="0" i="0" u="sng"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23603" name="Ellipse 45"/>
              <p:cNvSpPr/>
              <p:nvPr/>
            </p:nvSpPr>
            <p:spPr>
              <a:xfrm>
                <a:off x="5735638" y="2786063"/>
                <a:ext cx="722312" cy="539750"/>
              </a:xfrm>
              <a:prstGeom prst="ellipse">
                <a:avLst/>
              </a:prstGeom>
              <a:gradFill rotWithShape="1">
                <a:gsLst>
                  <a:gs pos="0">
                    <a:srgbClr val="FFFCF9">
                      <a:alpha val="76999"/>
                    </a:srgbClr>
                  </a:gs>
                  <a:gs pos="100000">
                    <a:srgbClr val="FFFFFF">
                      <a:alpha val="0"/>
                    </a:srgbClr>
                  </a:gs>
                </a:gsLst>
                <a:lin ang="5400000"/>
                <a:tileRect/>
              </a:gradFill>
              <a:ln w="9525">
                <a:noFill/>
              </a:ln>
            </p:spPr>
            <p:txBody>
              <a:bodyPr anchor="ctr" anchorCtr="0"/>
              <a:p>
                <a:pPr algn="ctr"/>
                <a:endParaRPr lang="da-DK" altLang="zh-CN" sz="2160" u="sng" dirty="0">
                  <a:solidFill>
                    <a:srgbClr val="FFFFFF"/>
                  </a:solidFill>
                  <a:latin typeface="Calibri" panose="020F0502020204030204" charset="0"/>
                </a:endParaRPr>
              </a:p>
            </p:txBody>
          </p:sp>
        </p:grpSp>
        <p:sp>
          <p:nvSpPr>
            <p:cNvPr id="28" name="Rektangel 76"/>
            <p:cNvSpPr>
              <a:spLocks noChangeArrowheads="1"/>
            </p:cNvSpPr>
            <p:nvPr/>
          </p:nvSpPr>
          <p:spPr bwMode="auto">
            <a:xfrm>
              <a:off x="2490816" y="2660637"/>
              <a:ext cx="1447799" cy="1060450"/>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840" b="1" i="0" u="none" strike="noStrike" kern="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教学</a:t>
              </a:r>
              <a:endParaRPr kumimoji="0" lang="en-US" altLang="zh-CN" sz="3840" b="1" i="0" u="none" strike="noStrike" kern="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840" b="1" i="0" u="none" strike="noStrike" kern="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重点</a:t>
              </a:r>
              <a:endParaRPr kumimoji="0" lang="da-DK" sz="3840" b="1" i="0" u="none" strike="noStrike" kern="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31" name="Right Arrow 69"/>
          <p:cNvSpPr/>
          <p:nvPr/>
        </p:nvSpPr>
        <p:spPr>
          <a:xfrm>
            <a:off x="8914765" y="3411855"/>
            <a:ext cx="417830" cy="495300"/>
          </a:xfrm>
          <a:prstGeom prst="rightArrow">
            <a:avLst>
              <a:gd name="adj1" fmla="val 50000"/>
              <a:gd name="adj2" fmla="val 49998"/>
            </a:avLst>
          </a:prstGeom>
          <a:gradFill rotWithShape="1">
            <a:gsLst>
              <a:gs pos="0">
                <a:srgbClr val="7F7F7F"/>
              </a:gs>
              <a:gs pos="100000">
                <a:srgbClr val="262626"/>
              </a:gs>
            </a:gsLst>
            <a:lin ang="5400000"/>
            <a:tileRect/>
          </a:gradFill>
          <a:ln w="9525">
            <a:noFill/>
          </a:ln>
          <a:effectLst>
            <a:outerShdw dist="23000" dir="5400000" rotWithShape="0">
              <a:srgbClr val="808080">
                <a:alpha val="34998"/>
              </a:srgbClr>
            </a:outerShdw>
          </a:effectLst>
        </p:spPr>
        <p:txBody>
          <a:bodyPr anchor="ctr" anchorCtr="0"/>
          <a:p>
            <a:pPr algn="ctr"/>
            <a:endParaRPr lang="en-US" altLang="zh-CN" sz="2160" dirty="0">
              <a:solidFill>
                <a:srgbClr val="FFFFFF"/>
              </a:solidFill>
              <a:latin typeface="Calibri" panose="020F0502020204030204" charset="0"/>
            </a:endParaRPr>
          </a:p>
        </p:txBody>
      </p:sp>
      <p:grpSp>
        <p:nvGrpSpPr>
          <p:cNvPr id="5" name="组合 4"/>
          <p:cNvGrpSpPr/>
          <p:nvPr/>
        </p:nvGrpSpPr>
        <p:grpSpPr>
          <a:xfrm>
            <a:off x="964565" y="3314700"/>
            <a:ext cx="1627505" cy="916305"/>
            <a:chOff x="295115" y="2761773"/>
            <a:chExt cx="1357476" cy="764281"/>
          </a:xfrm>
        </p:grpSpPr>
        <p:sp>
          <p:nvSpPr>
            <p:cNvPr id="34" name="Rectangle 74"/>
            <p:cNvSpPr>
              <a:spLocks noChangeArrowheads="1"/>
            </p:cNvSpPr>
            <p:nvPr/>
          </p:nvSpPr>
          <p:spPr bwMode="auto">
            <a:xfrm>
              <a:off x="300941" y="2761773"/>
              <a:ext cx="1351650" cy="764281"/>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ln>
            <a:scene3d>
              <a:camera prst="orthographicFront"/>
              <a:lightRig rig="balanced" dir="t"/>
            </a:scene3d>
            <a:sp3d prstMaterial="metal"/>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160" b="0" i="0" u="none" strike="noStrike" kern="1200" cap="none" spc="0" normalizeH="0" baseline="0" noProof="0">
                <a:ln>
                  <a:noFill/>
                </a:ln>
                <a:solidFill>
                  <a:schemeClr val="tx1"/>
                </a:solidFill>
                <a:effectLst/>
                <a:uLnTx/>
                <a:uFillTx/>
                <a:latin typeface="Calibri" panose="020F0502020204030204" charset="0"/>
                <a:ea typeface="+mn-ea"/>
                <a:cs typeface="+mn-cs"/>
              </a:endParaRPr>
            </a:p>
          </p:txBody>
        </p:sp>
        <p:sp>
          <p:nvSpPr>
            <p:cNvPr id="38" name="TextBox 78"/>
            <p:cNvSpPr txBox="1">
              <a:spLocks noChangeArrowheads="1"/>
            </p:cNvSpPr>
            <p:nvPr/>
          </p:nvSpPr>
          <p:spPr bwMode="auto">
            <a:xfrm>
              <a:off x="295115" y="2956154"/>
              <a:ext cx="1350591" cy="353275"/>
            </a:xfrm>
            <a:prstGeom prst="rect">
              <a:avLst/>
            </a:prstGeom>
            <a:noFill/>
            <a:ln w="9525">
              <a:noFill/>
              <a:miter lim="800000"/>
            </a:ln>
          </p:spPr>
          <p:txBody>
            <a:bodyPr>
              <a:spAutoFit/>
            </a:bodyPr>
            <a:lstStyle/>
            <a:p>
              <a:pPr marR="0" algn="ctr" defTabSz="914400" fontAlgn="auto">
                <a:spcBef>
                  <a:spcPts val="0"/>
                </a:spcBef>
                <a:spcAft>
                  <a:spcPts val="0"/>
                </a:spcAft>
                <a:buClrTx/>
                <a:buSzTx/>
                <a:buFontTx/>
                <a:buNone/>
                <a:defRPr/>
              </a:pPr>
              <a:r>
                <a:rPr kumimoji="0" lang="zh-CN" altLang="en-US" sz="2160" kern="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rPr>
                <a:t>文化的作用</a:t>
              </a:r>
              <a:endParaRPr kumimoji="0" lang="zh-CN" altLang="en-US" sz="2160" kern="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p:txBody>
        </p:sp>
      </p:grpSp>
      <p:grpSp>
        <p:nvGrpSpPr>
          <p:cNvPr id="3" name="组合 2"/>
          <p:cNvGrpSpPr/>
          <p:nvPr/>
        </p:nvGrpSpPr>
        <p:grpSpPr>
          <a:xfrm>
            <a:off x="6856096" y="2907030"/>
            <a:ext cx="1834514" cy="1817370"/>
            <a:chOff x="5206074" y="2422512"/>
            <a:chExt cx="1528763" cy="1514475"/>
          </a:xfrm>
        </p:grpSpPr>
        <p:grpSp>
          <p:nvGrpSpPr>
            <p:cNvPr id="23582" name="Group 105"/>
            <p:cNvGrpSpPr/>
            <p:nvPr/>
          </p:nvGrpSpPr>
          <p:grpSpPr>
            <a:xfrm rot="-1834427" flipH="1">
              <a:off x="5206074" y="2422512"/>
              <a:ext cx="1528763" cy="1514475"/>
              <a:chOff x="5580063" y="2757488"/>
              <a:chExt cx="1031875" cy="1022350"/>
            </a:xfrm>
          </p:grpSpPr>
          <p:sp>
            <p:nvSpPr>
              <p:cNvPr id="18"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2160" b="0" i="0" u="sng"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1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2160" b="0" i="0" u="sng" strike="noStrike" kern="1200" cap="none" spc="0" normalizeH="0" baseline="0" noProof="0">
                  <a:ln>
                    <a:noFill/>
                  </a:ln>
                  <a:solidFill>
                    <a:srgbClr val="FFFFFF"/>
                  </a:solidFill>
                  <a:effectLst/>
                  <a:uLnTx/>
                  <a:uFillTx/>
                  <a:latin typeface="Calibri" panose="020F0502020204030204" charset="0"/>
                  <a:ea typeface="+mn-ea"/>
                  <a:cs typeface="+mn-cs"/>
                </a:endParaRPr>
              </a:p>
            </p:txBody>
          </p:sp>
          <p:sp>
            <p:nvSpPr>
              <p:cNvPr id="23590" name="Ellipse 45"/>
              <p:cNvSpPr/>
              <p:nvPr/>
            </p:nvSpPr>
            <p:spPr>
              <a:xfrm>
                <a:off x="5735638" y="2786063"/>
                <a:ext cx="722312" cy="539750"/>
              </a:xfrm>
              <a:prstGeom prst="ellipse">
                <a:avLst/>
              </a:prstGeom>
              <a:gradFill rotWithShape="1">
                <a:gsLst>
                  <a:gs pos="0">
                    <a:srgbClr val="FFFCF9">
                      <a:alpha val="76999"/>
                    </a:srgbClr>
                  </a:gs>
                  <a:gs pos="100000">
                    <a:srgbClr val="FFFFFF">
                      <a:alpha val="0"/>
                    </a:srgbClr>
                  </a:gs>
                </a:gsLst>
                <a:lin ang="5400000"/>
                <a:tileRect/>
              </a:gradFill>
              <a:ln w="9525">
                <a:noFill/>
              </a:ln>
            </p:spPr>
            <p:txBody>
              <a:bodyPr anchor="ctr" anchorCtr="0"/>
              <a:p>
                <a:pPr algn="ctr"/>
                <a:endParaRPr lang="da-DK" altLang="zh-CN" sz="2160" u="sng" dirty="0">
                  <a:solidFill>
                    <a:srgbClr val="FFFFFF"/>
                  </a:solidFill>
                  <a:latin typeface="Calibri" panose="020F0502020204030204" charset="0"/>
                </a:endParaRPr>
              </a:p>
            </p:txBody>
          </p:sp>
        </p:grpSp>
        <p:sp>
          <p:nvSpPr>
            <p:cNvPr id="40" name="Rektangel 76"/>
            <p:cNvSpPr>
              <a:spLocks noChangeArrowheads="1"/>
            </p:cNvSpPr>
            <p:nvPr/>
          </p:nvSpPr>
          <p:spPr bwMode="auto">
            <a:xfrm>
              <a:off x="5252111" y="2641587"/>
              <a:ext cx="1447801" cy="1060450"/>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840" b="1" i="0" u="none" strike="noStrike" kern="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教学</a:t>
              </a:r>
              <a:endParaRPr kumimoji="0" lang="en-US" altLang="zh-CN" sz="3840" b="1" i="0" u="none" strike="noStrike" kern="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840" b="1" i="0" u="none" strike="noStrike" kern="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难点</a:t>
              </a:r>
              <a:endParaRPr kumimoji="0" lang="da-DK" sz="3840" b="1" i="0" u="none" strike="noStrike" kern="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组合 5"/>
          <p:cNvGrpSpPr/>
          <p:nvPr/>
        </p:nvGrpSpPr>
        <p:grpSpPr>
          <a:xfrm>
            <a:off x="9585960" y="3360420"/>
            <a:ext cx="1636395" cy="633730"/>
            <a:chOff x="7480516" y="2464641"/>
            <a:chExt cx="1362768" cy="1530151"/>
          </a:xfrm>
        </p:grpSpPr>
        <p:sp>
          <p:nvSpPr>
            <p:cNvPr id="41" name="Rectangle 74"/>
            <p:cNvSpPr>
              <a:spLocks noChangeArrowheads="1"/>
            </p:cNvSpPr>
            <p:nvPr/>
          </p:nvSpPr>
          <p:spPr bwMode="auto">
            <a:xfrm>
              <a:off x="7491509" y="2464641"/>
              <a:ext cx="1351775" cy="1530151"/>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ln>
            <a:scene3d>
              <a:camera prst="orthographicFront"/>
              <a:lightRig rig="balanced" dir="t"/>
            </a:scene3d>
            <a:sp3d prstMaterial="metal"/>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160" b="0" i="0" u="none" strike="noStrike" kern="1200" cap="none" spc="0" normalizeH="0" baseline="0" noProof="0">
                <a:ln>
                  <a:noFill/>
                </a:ln>
                <a:solidFill>
                  <a:schemeClr val="tx1"/>
                </a:solidFill>
                <a:effectLst/>
                <a:uLnTx/>
                <a:uFillTx/>
                <a:latin typeface="Calibri" panose="020F0502020204030204" charset="0"/>
                <a:ea typeface="+mn-ea"/>
                <a:cs typeface="+mn-cs"/>
              </a:endParaRPr>
            </a:p>
          </p:txBody>
        </p:sp>
        <p:sp>
          <p:nvSpPr>
            <p:cNvPr id="42" name="TextBox 78"/>
            <p:cNvSpPr txBox="1">
              <a:spLocks noChangeArrowheads="1"/>
            </p:cNvSpPr>
            <p:nvPr/>
          </p:nvSpPr>
          <p:spPr bwMode="auto">
            <a:xfrm>
              <a:off x="7480516" y="2761773"/>
              <a:ext cx="1351662" cy="1022656"/>
            </a:xfrm>
            <a:prstGeom prst="rect">
              <a:avLst/>
            </a:prstGeom>
            <a:noFill/>
            <a:ln w="9525">
              <a:noFill/>
              <a:miter lim="800000"/>
            </a:ln>
          </p:spPr>
          <p:txBody>
            <a:bodyPr>
              <a:spAutoFit/>
            </a:bodyPr>
            <a:lstStyle/>
            <a:p>
              <a:pPr marR="0" algn="ctr" defTabSz="914400" fontAlgn="auto">
                <a:spcBef>
                  <a:spcPts val="0"/>
                </a:spcBef>
                <a:spcAft>
                  <a:spcPts val="0"/>
                </a:spcAft>
                <a:buClrTx/>
                <a:buSzTx/>
                <a:buFontTx/>
                <a:buNone/>
                <a:defRPr/>
              </a:pPr>
              <a:r>
                <a:rPr kumimoji="0" lang="zh-CN" altLang="en-US" sz="2160" kern="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rPr>
                <a:t>文化的</a:t>
              </a:r>
              <a:r>
                <a:rPr kumimoji="0" lang="zh-CN" altLang="en-US" sz="2160" kern="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rPr>
                <a:t>内涵</a:t>
              </a:r>
              <a:endParaRPr kumimoji="0" lang="zh-CN" altLang="en-US" sz="2160" kern="0" cap="none" spc="0" normalizeH="0" baseline="0" noProof="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p:txBody>
        </p:sp>
      </p:grpSp>
      <p:sp>
        <p:nvSpPr>
          <p:cNvPr id="47" name="矩形 46"/>
          <p:cNvSpPr/>
          <p:nvPr/>
        </p:nvSpPr>
        <p:spPr bwMode="auto">
          <a:xfrm>
            <a:off x="609600" y="-22860"/>
            <a:ext cx="10972800" cy="13830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grpSp>
        <p:nvGrpSpPr>
          <p:cNvPr id="48" name="组合 107"/>
          <p:cNvGrpSpPr/>
          <p:nvPr/>
        </p:nvGrpSpPr>
        <p:grpSpPr>
          <a:xfrm>
            <a:off x="3267076" y="672783"/>
            <a:ext cx="8315324" cy="866140"/>
            <a:chOff x="2214546" y="443848"/>
            <a:chExt cx="6929454" cy="1314876"/>
          </a:xfrm>
        </p:grpSpPr>
        <p:sp>
          <p:nvSpPr>
            <p:cNvPr id="49" name="矩形 71"/>
            <p:cNvSpPr>
              <a:spLocks noChangeArrowheads="1"/>
            </p:cNvSpPr>
            <p:nvPr/>
          </p:nvSpPr>
          <p:spPr bwMode="auto">
            <a:xfrm>
              <a:off x="2214546" y="443848"/>
              <a:ext cx="6929454" cy="1314876"/>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50" name="直接连接符 49"/>
            <p:cNvCxnSpPr/>
            <p:nvPr/>
          </p:nvCxnSpPr>
          <p:spPr>
            <a:xfrm rot="5400000">
              <a:off x="3106324" y="1116397"/>
              <a:ext cx="786612" cy="1588"/>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a:off x="8251425" y="1116398"/>
              <a:ext cx="786612"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组合 106"/>
          <p:cNvGrpSpPr/>
          <p:nvPr/>
        </p:nvGrpSpPr>
        <p:grpSpPr>
          <a:xfrm>
            <a:off x="609600" y="-160020"/>
            <a:ext cx="2657476" cy="1198880"/>
            <a:chOff x="2500298" y="-987108"/>
            <a:chExt cx="2214546" cy="998735"/>
          </a:xfrm>
        </p:grpSpPr>
        <p:sp>
          <p:nvSpPr>
            <p:cNvPr id="23573" name="矩形 71"/>
            <p:cNvSpPr/>
            <p:nvPr/>
          </p:nvSpPr>
          <p:spPr>
            <a:xfrm>
              <a:off x="2500298" y="-84015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C00000"/>
                  </a:solidFill>
                  <a:latin typeface="微软雅黑" panose="020B0503020204020204" pitchFamily="34" charset="-122"/>
                  <a:ea typeface="微软雅黑" panose="020B0503020204020204" pitchFamily="34" charset="-122"/>
                </a:rPr>
                <a:t>     </a:t>
              </a:r>
              <a:r>
                <a:rPr lang="zh-CN" altLang="en-US" sz="3360" b="1" dirty="0">
                  <a:solidFill>
                    <a:srgbClr val="C00000"/>
                  </a:solidFill>
                  <a:latin typeface="微软雅黑" panose="020B0503020204020204" pitchFamily="34" charset="-122"/>
                  <a:ea typeface="微软雅黑" panose="020B0503020204020204" pitchFamily="34" charset="-122"/>
                </a:rPr>
                <a:t>教学内容</a:t>
              </a:r>
              <a:endParaRPr lang="zh-CN" altLang="en-US" sz="3360" b="1" dirty="0">
                <a:solidFill>
                  <a:srgbClr val="C00000"/>
                </a:solidFill>
                <a:latin typeface="微软雅黑" panose="020B0503020204020204" pitchFamily="34" charset="-122"/>
                <a:ea typeface="微软雅黑" panose="020B0503020204020204" pitchFamily="34" charset="-122"/>
              </a:endParaRPr>
            </a:p>
          </p:txBody>
        </p:sp>
        <p:sp>
          <p:nvSpPr>
            <p:cNvPr id="23574" name="矩形 53"/>
            <p:cNvSpPr/>
            <p:nvPr/>
          </p:nvSpPr>
          <p:spPr>
            <a:xfrm>
              <a:off x="2509823" y="-987108"/>
              <a:ext cx="533396" cy="998735"/>
            </a:xfrm>
            <a:prstGeom prst="rect">
              <a:avLst/>
            </a:prstGeom>
            <a:noFill/>
            <a:ln w="9525">
              <a:noFill/>
            </a:ln>
          </p:spPr>
          <p:txBody>
            <a:bodyPr wrap="none">
              <a:spAutoFit/>
            </a:bodyPr>
            <a:p>
              <a:r>
                <a:rPr lang="en-US" altLang="zh-CN" sz="7200" dirty="0">
                  <a:solidFill>
                    <a:srgbClr val="C00000"/>
                  </a:solidFill>
                  <a:latin typeface="方正粗宋简体" pitchFamily="65" charset="-122"/>
                  <a:ea typeface="方正粗宋简体" pitchFamily="65" charset="-122"/>
                </a:rPr>
                <a:t>1</a:t>
              </a:r>
              <a:endParaRPr lang="zh-CN" altLang="en-US" sz="7200" dirty="0">
                <a:solidFill>
                  <a:srgbClr val="C00000"/>
                </a:solidFill>
                <a:latin typeface="方正粗宋简体" pitchFamily="65" charset="-122"/>
                <a:ea typeface="方正粗宋简体" pitchFamily="65" charset="-122"/>
              </a:endParaRPr>
            </a:p>
          </p:txBody>
        </p:sp>
      </p:grpSp>
      <p:grpSp>
        <p:nvGrpSpPr>
          <p:cNvPr id="55" name="组合 54"/>
          <p:cNvGrpSpPr/>
          <p:nvPr/>
        </p:nvGrpSpPr>
        <p:grpSpPr>
          <a:xfrm>
            <a:off x="4343400" y="1678306"/>
            <a:ext cx="3495676" cy="609599"/>
            <a:chOff x="500034" y="1919281"/>
            <a:chExt cx="2214578" cy="508907"/>
          </a:xfrm>
        </p:grpSpPr>
        <p:sp>
          <p:nvSpPr>
            <p:cNvPr id="56" name="矩形 55"/>
            <p:cNvSpPr/>
            <p:nvPr/>
          </p:nvSpPr>
          <p:spPr bwMode="auto">
            <a:xfrm>
              <a:off x="500034" y="1928823"/>
              <a:ext cx="2214578" cy="499365"/>
            </a:xfrm>
            <a:prstGeom prst="rect">
              <a:avLst/>
            </a:prstGeom>
            <a:solidFill>
              <a:srgbClr val="0070C0"/>
            </a:solidFill>
            <a:ln w="34925">
              <a:solidFill>
                <a:srgbClr val="0070C0"/>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sp>
          <p:nvSpPr>
            <p:cNvPr id="23572" name="TextBox 72"/>
            <p:cNvSpPr txBox="1"/>
            <p:nvPr/>
          </p:nvSpPr>
          <p:spPr>
            <a:xfrm>
              <a:off x="500034" y="1919281"/>
              <a:ext cx="2214578" cy="507317"/>
            </a:xfrm>
            <a:prstGeom prst="rect">
              <a:avLst/>
            </a:prstGeom>
            <a:noFill/>
            <a:ln w="9525" cap="flat" cmpd="sng">
              <a:solidFill>
                <a:schemeClr val="accent1"/>
              </a:solidFill>
              <a:prstDash val="solid"/>
              <a:miter/>
              <a:headEnd type="none" w="med" len="med"/>
              <a:tailEnd type="none" w="med" len="med"/>
            </a:ln>
          </p:spPr>
          <p:txBody>
            <a:bodyPr>
              <a:spAutoFit/>
            </a:bodyPr>
            <a:p>
              <a:pPr algn="ctr"/>
              <a:r>
                <a:rPr lang="zh-CN" altLang="en-US" sz="3360" b="1" dirty="0">
                  <a:solidFill>
                    <a:schemeClr val="bg1"/>
                  </a:solidFill>
                  <a:latin typeface="微软雅黑" panose="020B0503020204020204" pitchFamily="34" charset="-122"/>
                  <a:ea typeface="微软雅黑" panose="020B0503020204020204" pitchFamily="34" charset="-122"/>
                </a:rPr>
                <a:t>教学重点、难点</a:t>
              </a:r>
              <a:endParaRPr lang="zh-CN" altLang="en-US" sz="336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300" fill="hold"/>
                                        <p:tgtEl>
                                          <p:spTgt spid="52"/>
                                        </p:tgtEl>
                                        <p:attrNameLst>
                                          <p:attrName>ppt_x</p:attrName>
                                        </p:attrNameLst>
                                      </p:cBhvr>
                                      <p:tavLst>
                                        <p:tav tm="0">
                                          <p:val>
                                            <p:strVal val="#ppt_x"/>
                                          </p:val>
                                        </p:tav>
                                        <p:tav tm="100000">
                                          <p:val>
                                            <p:strVal val="#ppt_x"/>
                                          </p:val>
                                        </p:tav>
                                      </p:tavLst>
                                    </p:anim>
                                    <p:anim calcmode="lin" valueType="num">
                                      <p:cBhvr additive="base">
                                        <p:cTn id="12" dur="300" fill="hold"/>
                                        <p:tgtEl>
                                          <p:spTgt spid="52"/>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400" fill="hold"/>
                                        <p:tgtEl>
                                          <p:spTgt spid="48"/>
                                        </p:tgtEl>
                                        <p:attrNameLst>
                                          <p:attrName>ppt_x</p:attrName>
                                        </p:attrNameLst>
                                      </p:cBhvr>
                                      <p:tavLst>
                                        <p:tav tm="0">
                                          <p:val>
                                            <p:strVal val="1+#ppt_w/2"/>
                                          </p:val>
                                        </p:tav>
                                        <p:tav tm="100000">
                                          <p:val>
                                            <p:strVal val="#ppt_x"/>
                                          </p:val>
                                        </p:tav>
                                      </p:tavLst>
                                    </p:anim>
                                    <p:anim calcmode="lin" valueType="num">
                                      <p:cBhvr additive="base">
                                        <p:cTn id="16" dur="4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4" presetClass="entr" presetSubtype="10" fill="hold" nodeType="afterEffect">
                                  <p:stCondLst>
                                    <p:cond delay="250"/>
                                  </p:stCondLst>
                                  <p:childTnLst>
                                    <p:set>
                                      <p:cBhvr>
                                        <p:cTn id="19" dur="1" fill="hold">
                                          <p:stCondLst>
                                            <p:cond delay="0"/>
                                          </p:stCondLst>
                                        </p:cTn>
                                        <p:tgtEl>
                                          <p:spTgt spid="55"/>
                                        </p:tgtEl>
                                        <p:attrNameLst>
                                          <p:attrName>style.visibility</p:attrName>
                                        </p:attrNameLst>
                                      </p:cBhvr>
                                      <p:to>
                                        <p:strVal val="visible"/>
                                      </p:to>
                                    </p:set>
                                    <p:animEffect transition="in" filter="randombar(horizontal)">
                                      <p:cBhvr>
                                        <p:cTn id="20" dur="500"/>
                                        <p:tgtEl>
                                          <p:spTgt spid="55"/>
                                        </p:tgtEl>
                                      </p:cBhvr>
                                    </p:animEffect>
                                  </p:childTnLst>
                                </p:cTn>
                              </p:par>
                            </p:childTnLst>
                          </p:cTn>
                        </p:par>
                        <p:par>
                          <p:cTn id="21" fill="hold">
                            <p:stCondLst>
                              <p:cond delay="175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1+#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par>
                                <p:cTn id="26" presetID="8" presetClass="emph" presetSubtype="0" fill="hold" nodeType="withEffect">
                                  <p:stCondLst>
                                    <p:cond delay="0"/>
                                  </p:stCondLst>
                                  <p:childTnLst>
                                    <p:animRot by="-86400000">
                                      <p:cBhvr>
                                        <p:cTn id="27" dur="1000" fill="hold"/>
                                        <p:tgtEl>
                                          <p:spTgt spid="2"/>
                                        </p:tgtEl>
                                        <p:attrNameLst>
                                          <p:attrName>r</p:attrName>
                                        </p:attrNameLst>
                                      </p:cBhvr>
                                    </p:animRot>
                                  </p:childTnLst>
                                </p:cTn>
                              </p:par>
                              <p:par>
                                <p:cTn id="28" presetID="2" presetClass="entr" presetSubtype="8"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1000" fill="hold"/>
                                        <p:tgtEl>
                                          <p:spTgt spid="3"/>
                                        </p:tgtEl>
                                        <p:attrNameLst>
                                          <p:attrName>ppt_x</p:attrName>
                                        </p:attrNameLst>
                                      </p:cBhvr>
                                      <p:tavLst>
                                        <p:tav tm="0">
                                          <p:val>
                                            <p:strVal val="0-#ppt_w/2"/>
                                          </p:val>
                                        </p:tav>
                                        <p:tav tm="100000">
                                          <p:val>
                                            <p:strVal val="#ppt_x"/>
                                          </p:val>
                                        </p:tav>
                                      </p:tavLst>
                                    </p:anim>
                                    <p:anim calcmode="lin" valueType="num">
                                      <p:cBhvr additive="base">
                                        <p:cTn id="31" dur="1000" fill="hold"/>
                                        <p:tgtEl>
                                          <p:spTgt spid="3"/>
                                        </p:tgtEl>
                                        <p:attrNameLst>
                                          <p:attrName>ppt_y</p:attrName>
                                        </p:attrNameLst>
                                      </p:cBhvr>
                                      <p:tavLst>
                                        <p:tav tm="0">
                                          <p:val>
                                            <p:strVal val="#ppt_y"/>
                                          </p:val>
                                        </p:tav>
                                        <p:tav tm="100000">
                                          <p:val>
                                            <p:strVal val="#ppt_y"/>
                                          </p:val>
                                        </p:tav>
                                      </p:tavLst>
                                    </p:anim>
                                  </p:childTnLst>
                                </p:cTn>
                              </p:par>
                              <p:par>
                                <p:cTn id="32" presetID="8" presetClass="emph" presetSubtype="0" fill="hold" nodeType="withEffect">
                                  <p:stCondLst>
                                    <p:cond delay="0"/>
                                  </p:stCondLst>
                                  <p:childTnLst>
                                    <p:animRot by="86400000">
                                      <p:cBhvr>
                                        <p:cTn id="33" dur="1000" fill="hold"/>
                                        <p:tgtEl>
                                          <p:spTgt spid="3"/>
                                        </p:tgtEl>
                                        <p:attrNameLst>
                                          <p:attrName>r</p:attrName>
                                        </p:attrNameLst>
                                      </p:cBhvr>
                                    </p:animRot>
                                  </p:childTnLst>
                                </p:cTn>
                              </p:par>
                            </p:childTnLst>
                          </p:cTn>
                        </p:par>
                        <p:par>
                          <p:cTn id="34" fill="hold">
                            <p:stCondLst>
                              <p:cond delay="2750"/>
                            </p:stCondLst>
                            <p:childTnLst>
                              <p:par>
                                <p:cTn id="35" presetID="2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325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31" grpId="0" bldLvl="0" animBg="1"/>
      <p:bldP spid="4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 name="组合 8"/>
          <p:cNvGrpSpPr/>
          <p:nvPr/>
        </p:nvGrpSpPr>
        <p:grpSpPr>
          <a:xfrm>
            <a:off x="609600" y="2263140"/>
            <a:ext cx="10972800" cy="2634616"/>
            <a:chOff x="179378" y="4495887"/>
            <a:chExt cx="1439872" cy="2195885"/>
          </a:xfrm>
        </p:grpSpPr>
        <p:sp>
          <p:nvSpPr>
            <p:cNvPr id="36" name="矩形 35"/>
            <p:cNvSpPr/>
            <p:nvPr/>
          </p:nvSpPr>
          <p:spPr>
            <a:xfrm>
              <a:off x="179378" y="4495887"/>
              <a:ext cx="1439872" cy="2195885"/>
            </a:xfrm>
            <a:prstGeom prst="rect">
              <a:avLst/>
            </a:prstGeom>
            <a:solidFill>
              <a:srgbClr val="F072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24602" name="矩形 71"/>
            <p:cNvSpPr/>
            <p:nvPr/>
          </p:nvSpPr>
          <p:spPr>
            <a:xfrm>
              <a:off x="179388" y="4519683"/>
              <a:ext cx="1439862" cy="1922788"/>
            </a:xfrm>
            <a:prstGeom prst="rect">
              <a:avLst/>
            </a:prstGeom>
            <a:noFill/>
            <a:ln w="9525">
              <a:noFill/>
            </a:ln>
          </p:spPr>
          <p:txBody>
            <a:bodyPr>
              <a:spAutoFit/>
            </a:bodyPr>
            <a:p>
              <a:pPr algn="ctr">
                <a:lnSpc>
                  <a:spcPct val="150000"/>
                </a:lnSpc>
              </a:pPr>
              <a:r>
                <a:rPr lang="zh-CN" altLang="en-US" sz="9600" dirty="0">
                  <a:solidFill>
                    <a:srgbClr val="FFFFFF"/>
                  </a:solidFill>
                  <a:latin typeface="微软雅黑" panose="020B0503020204020204" pitchFamily="34" charset="-122"/>
                  <a:ea typeface="微软雅黑" panose="020B0503020204020204" pitchFamily="34" charset="-122"/>
                </a:rPr>
                <a:t>教学对象</a:t>
              </a:r>
              <a:endParaRPr lang="zh-CN" altLang="en-US" sz="9600" dirty="0">
                <a:solidFill>
                  <a:srgbClr val="FFFFFF"/>
                </a:solidFill>
                <a:latin typeface="微软雅黑" panose="020B0503020204020204" pitchFamily="34" charset="-122"/>
                <a:ea typeface="微软雅黑" panose="020B0503020204020204" pitchFamily="34" charset="-122"/>
              </a:endParaRPr>
            </a:p>
          </p:txBody>
        </p:sp>
      </p:grpSp>
      <p:sp>
        <p:nvSpPr>
          <p:cNvPr id="2" name="Rectangle 2"/>
          <p:cNvSpPr>
            <a:spLocks noGrp="1" noChangeArrowheads="1"/>
          </p:cNvSpPr>
          <p:nvPr>
            <p:ph type="title"/>
          </p:nvPr>
        </p:nvSpPr>
        <p:spPr>
          <a:xfrm>
            <a:off x="2800350" y="407670"/>
            <a:ext cx="8134350" cy="933450"/>
          </a:xfrm>
        </p:spPr>
        <p:txBody>
          <a:bodyPr vert="horz" wrap="square" lIns="109728" tIns="54864" rIns="109728" bIns="54864"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384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824866" y="2089786"/>
            <a:ext cx="105422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2486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79654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97205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7232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38022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293620" y="0"/>
            <a:ext cx="2221230" cy="140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5" name="组合 3"/>
          <p:cNvGrpSpPr/>
          <p:nvPr/>
        </p:nvGrpSpPr>
        <p:grpSpPr bwMode="auto">
          <a:xfrm>
            <a:off x="3032281" y="2263140"/>
            <a:ext cx="1727836" cy="2634616"/>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14364" name="矩形 78"/>
            <p:cNvSpPr>
              <a:spLocks noChangeArrowheads="1"/>
            </p:cNvSpPr>
            <p:nvPr/>
          </p:nvSpPr>
          <p:spPr bwMode="auto">
            <a:xfrm>
              <a:off x="3289300" y="1984112"/>
              <a:ext cx="1066800" cy="352954"/>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教学对象</a:t>
              </a: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365" name="TextBox 81"/>
            <p:cNvSpPr txBox="1">
              <a:spLocks noChangeArrowheads="1"/>
            </p:cNvSpPr>
            <p:nvPr/>
          </p:nvSpPr>
          <p:spPr bwMode="auto">
            <a:xfrm>
              <a:off x="3776663"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2</a:t>
              </a:r>
              <a:endParaRPr kumimoji="0" lang="zh-CN" altLang="en-US"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5233036" y="2263140"/>
            <a:ext cx="1727834" cy="2634616"/>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24599" name="矩形 79"/>
            <p:cNvSpPr/>
            <p:nvPr/>
          </p:nvSpPr>
          <p:spPr>
            <a:xfrm>
              <a:off x="4764088" y="1984112"/>
              <a:ext cx="1066801" cy="352954"/>
            </a:xfrm>
            <a:prstGeom prst="rect">
              <a:avLst/>
            </a:prstGeom>
            <a:noFill/>
            <a:ln w="9525">
              <a:noFill/>
            </a:ln>
          </p:spPr>
          <p:txBody>
            <a:bodyPr wrap="none">
              <a:spAutoFit/>
            </a:bodyPr>
            <a:p>
              <a:pPr algn="ctr"/>
              <a:r>
                <a:rPr lang="zh-CN" altLang="en-US" sz="2160" dirty="0">
                  <a:solidFill>
                    <a:srgbClr val="FFFFFF"/>
                  </a:solidFill>
                  <a:latin typeface="微软雅黑" panose="020B0503020204020204" pitchFamily="34" charset="-122"/>
                  <a:ea typeface="微软雅黑" panose="020B0503020204020204" pitchFamily="34" charset="-122"/>
                </a:rPr>
                <a:t>教法学法</a:t>
              </a:r>
              <a:endParaRPr lang="zh-CN" altLang="en-US" sz="2160" dirty="0">
                <a:solidFill>
                  <a:srgbClr val="FFFFFF"/>
                </a:solidFill>
                <a:latin typeface="微软雅黑" panose="020B0503020204020204" pitchFamily="34" charset="-122"/>
                <a:ea typeface="微软雅黑" panose="020B0503020204020204" pitchFamily="34" charset="-122"/>
              </a:endParaRPr>
            </a:p>
          </p:txBody>
        </p:sp>
        <p:sp>
          <p:nvSpPr>
            <p:cNvPr id="24600" name="TextBox 82"/>
            <p:cNvSpPr txBox="1"/>
            <p:nvPr/>
          </p:nvSpPr>
          <p:spPr>
            <a:xfrm>
              <a:off x="5254625" y="3035300"/>
              <a:ext cx="457200" cy="814387"/>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3</a:t>
              </a:r>
              <a:endParaRPr lang="zh-CN" altLang="en-US" sz="5760" dirty="0">
                <a:solidFill>
                  <a:srgbClr val="FFFFFF"/>
                </a:solidFill>
                <a:latin typeface="方正粗宋简体" pitchFamily="65" charset="-122"/>
                <a:ea typeface="方正粗宋简体" pitchFamily="65" charset="-122"/>
              </a:endParaRPr>
            </a:p>
          </p:txBody>
        </p:sp>
      </p:grpSp>
      <p:grpSp>
        <p:nvGrpSpPr>
          <p:cNvPr id="7" name="组合 5"/>
          <p:cNvGrpSpPr/>
          <p:nvPr/>
        </p:nvGrpSpPr>
        <p:grpSpPr>
          <a:xfrm>
            <a:off x="7431406" y="2263140"/>
            <a:ext cx="1727834" cy="2634616"/>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24596" name="矩形 80"/>
            <p:cNvSpPr/>
            <p:nvPr/>
          </p:nvSpPr>
          <p:spPr>
            <a:xfrm>
              <a:off x="6248857" y="1984112"/>
              <a:ext cx="1066800" cy="352954"/>
            </a:xfrm>
            <a:prstGeom prst="rect">
              <a:avLst/>
            </a:prstGeom>
            <a:noFill/>
            <a:ln w="9525">
              <a:noFill/>
            </a:ln>
          </p:spPr>
          <p:txBody>
            <a:bodyPr wrap="none">
              <a:spAutoFit/>
            </a:bodyPr>
            <a:p>
              <a:pPr algn="ctr"/>
              <a:r>
                <a:rPr lang="zh-CN" altLang="en-US" sz="2160" dirty="0">
                  <a:solidFill>
                    <a:srgbClr val="FFFFFF"/>
                  </a:solidFill>
                  <a:latin typeface="微软雅黑" panose="020B0503020204020204" pitchFamily="34" charset="-122"/>
                  <a:ea typeface="微软雅黑" panose="020B0503020204020204" pitchFamily="34" charset="-122"/>
                </a:rPr>
                <a:t>教学过程</a:t>
              </a:r>
              <a:endParaRPr lang="zh-CN" altLang="en-US" sz="2160" dirty="0">
                <a:solidFill>
                  <a:srgbClr val="FFFFFF"/>
                </a:solidFill>
                <a:latin typeface="微软雅黑" panose="020B0503020204020204" pitchFamily="34" charset="-122"/>
                <a:ea typeface="微软雅黑" panose="020B0503020204020204" pitchFamily="34" charset="-122"/>
              </a:endParaRPr>
            </a:p>
          </p:txBody>
        </p:sp>
        <p:sp>
          <p:nvSpPr>
            <p:cNvPr id="24597" name="TextBox 83"/>
            <p:cNvSpPr txBox="1"/>
            <p:nvPr/>
          </p:nvSpPr>
          <p:spPr>
            <a:xfrm>
              <a:off x="6731000" y="3035300"/>
              <a:ext cx="457200" cy="814387"/>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4</a:t>
              </a:r>
              <a:endParaRPr lang="zh-CN" altLang="en-US" sz="5760" dirty="0">
                <a:solidFill>
                  <a:srgbClr val="FFFFFF"/>
                </a:solidFill>
                <a:latin typeface="方正粗宋简体" pitchFamily="65" charset="-122"/>
                <a:ea typeface="方正粗宋简体" pitchFamily="65" charset="-122"/>
              </a:endParaRPr>
            </a:p>
          </p:txBody>
        </p:sp>
      </p:grpSp>
      <p:grpSp>
        <p:nvGrpSpPr>
          <p:cNvPr id="9" name="组合 6"/>
          <p:cNvGrpSpPr/>
          <p:nvPr/>
        </p:nvGrpSpPr>
        <p:grpSpPr bwMode="auto">
          <a:xfrm>
            <a:off x="9648826" y="2263140"/>
            <a:ext cx="1727834" cy="2634616"/>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5</a:t>
              </a:r>
              <a:endParaRPr kumimoji="0" lang="zh-CN" altLang="en-US"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4910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8"/>
          <p:cNvGrpSpPr/>
          <p:nvPr/>
        </p:nvGrpSpPr>
        <p:grpSpPr>
          <a:xfrm>
            <a:off x="824866" y="2225040"/>
            <a:ext cx="1727834" cy="2672716"/>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24593" name="矩形 71"/>
            <p:cNvSpPr/>
            <p:nvPr/>
          </p:nvSpPr>
          <p:spPr>
            <a:xfrm>
              <a:off x="292100" y="1853820"/>
              <a:ext cx="1168400" cy="537725"/>
            </a:xfrm>
            <a:prstGeom prst="rect">
              <a:avLst/>
            </a:prstGeom>
            <a:noFill/>
            <a:ln w="9525">
              <a:noFill/>
            </a:ln>
          </p:spPr>
          <p:txBody>
            <a:bodyPr wrap="none">
              <a:spAutoFit/>
            </a:bodyPr>
            <a:p>
              <a:pPr>
                <a:lnSpc>
                  <a:spcPct val="150000"/>
                </a:lnSpc>
              </a:pPr>
              <a:r>
                <a:rPr lang="zh-CN" altLang="en-US" sz="2400" dirty="0">
                  <a:solidFill>
                    <a:srgbClr val="FFFFFF"/>
                  </a:solidFill>
                  <a:latin typeface="微软雅黑" panose="020B0503020204020204" pitchFamily="34" charset="-122"/>
                  <a:ea typeface="微软雅黑" panose="020B0503020204020204" pitchFamily="34" charset="-122"/>
                </a:rPr>
                <a:t>教学内容</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4594" name="TextBox 72"/>
            <p:cNvSpPr txBox="1"/>
            <p:nvPr/>
          </p:nvSpPr>
          <p:spPr>
            <a:xfrm>
              <a:off x="823913" y="3035300"/>
              <a:ext cx="457200" cy="814526"/>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1</a:t>
              </a:r>
              <a:endParaRPr lang="zh-CN" altLang="en-US" sz="5760" dirty="0">
                <a:solidFill>
                  <a:srgbClr val="FFFFFF"/>
                </a:solidFill>
                <a:latin typeface="方正粗宋简体" pitchFamily="65" charset="-122"/>
                <a:ea typeface="方正粗宋简体" pitchFamily="65"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0" nodeType="withEffect">
                                  <p:stCondLst>
                                    <p:cond delay="20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42" presetClass="exit" presetSubtype="0" fill="hold" nodeType="withEffect">
                                  <p:stCondLst>
                                    <p:cond delay="500"/>
                                  </p:stCondLst>
                                  <p:childTnLst>
                                    <p:animEffect transition="out" filter="fade">
                                      <p:cBhvr>
                                        <p:cTn id="29" dur="750"/>
                                        <p:tgtEl>
                                          <p:spTgt spid="9"/>
                                        </p:tgtEl>
                                      </p:cBhvr>
                                    </p:animEffect>
                                    <p:anim calcmode="lin" valueType="num">
                                      <p:cBhvr>
                                        <p:cTn id="30" dur="750"/>
                                        <p:tgtEl>
                                          <p:spTgt spid="9"/>
                                        </p:tgtEl>
                                        <p:attrNameLst>
                                          <p:attrName>ppt_x</p:attrName>
                                        </p:attrNameLst>
                                      </p:cBhvr>
                                      <p:tavLst>
                                        <p:tav tm="0">
                                          <p:val>
                                            <p:strVal val="ppt_x"/>
                                          </p:val>
                                        </p:tav>
                                        <p:tav tm="100000">
                                          <p:val>
                                            <p:strVal val="ppt_x"/>
                                          </p:val>
                                        </p:tav>
                                      </p:tavLst>
                                    </p:anim>
                                    <p:anim calcmode="lin" valueType="num">
                                      <p:cBhvr>
                                        <p:cTn id="31" dur="750"/>
                                        <p:tgtEl>
                                          <p:spTgt spid="9"/>
                                        </p:tgtEl>
                                        <p:attrNameLst>
                                          <p:attrName>ppt_y</p:attrName>
                                        </p:attrNameLst>
                                      </p:cBhvr>
                                      <p:tavLst>
                                        <p:tav tm="0">
                                          <p:val>
                                            <p:strVal val="ppt_y"/>
                                          </p:val>
                                        </p:tav>
                                        <p:tav tm="100000">
                                          <p:val>
                                            <p:strVal val="ppt_y+.1"/>
                                          </p:val>
                                        </p:tav>
                                      </p:tavLst>
                                    </p:anim>
                                    <p:set>
                                      <p:cBhvr>
                                        <p:cTn id="32" dur="1" fill="hold">
                                          <p:stCondLst>
                                            <p:cond delay="749"/>
                                          </p:stCondLst>
                                        </p:cTn>
                                        <p:tgtEl>
                                          <p:spTgt spid="9"/>
                                        </p:tgtEl>
                                        <p:attrNameLst>
                                          <p:attrName>style.visibility</p:attrName>
                                        </p:attrNameLst>
                                      </p:cBhvr>
                                      <p:to>
                                        <p:strVal val="hidden"/>
                                      </p:to>
                                    </p:set>
                                  </p:childTnLst>
                                </p:cTn>
                              </p:par>
                              <p:par>
                                <p:cTn id="33" presetID="42" presetClass="exit" presetSubtype="0" fill="hold" nodeType="withEffect">
                                  <p:stCondLst>
                                    <p:cond delay="500"/>
                                  </p:stCondLst>
                                  <p:childTnLst>
                                    <p:animEffect transition="out" filter="fade">
                                      <p:cBhvr>
                                        <p:cTn id="34" dur="750"/>
                                        <p:tgtEl>
                                          <p:spTgt spid="7"/>
                                        </p:tgtEl>
                                      </p:cBhvr>
                                    </p:animEffect>
                                    <p:anim calcmode="lin" valueType="num">
                                      <p:cBhvr>
                                        <p:cTn id="35" dur="750"/>
                                        <p:tgtEl>
                                          <p:spTgt spid="7"/>
                                        </p:tgtEl>
                                        <p:attrNameLst>
                                          <p:attrName>ppt_x</p:attrName>
                                        </p:attrNameLst>
                                      </p:cBhvr>
                                      <p:tavLst>
                                        <p:tav tm="0">
                                          <p:val>
                                            <p:strVal val="ppt_x"/>
                                          </p:val>
                                        </p:tav>
                                        <p:tav tm="100000">
                                          <p:val>
                                            <p:strVal val="ppt_x"/>
                                          </p:val>
                                        </p:tav>
                                      </p:tavLst>
                                    </p:anim>
                                    <p:anim calcmode="lin" valueType="num">
                                      <p:cBhvr>
                                        <p:cTn id="36" dur="750"/>
                                        <p:tgtEl>
                                          <p:spTgt spid="7"/>
                                        </p:tgtEl>
                                        <p:attrNameLst>
                                          <p:attrName>ppt_y</p:attrName>
                                        </p:attrNameLst>
                                      </p:cBhvr>
                                      <p:tavLst>
                                        <p:tav tm="0">
                                          <p:val>
                                            <p:strVal val="ppt_y"/>
                                          </p:val>
                                        </p:tav>
                                        <p:tav tm="100000">
                                          <p:val>
                                            <p:strVal val="ppt_y+.1"/>
                                          </p:val>
                                        </p:tav>
                                      </p:tavLst>
                                    </p:anim>
                                    <p:set>
                                      <p:cBhvr>
                                        <p:cTn id="37" dur="1" fill="hold">
                                          <p:stCondLst>
                                            <p:cond delay="749"/>
                                          </p:stCondLst>
                                        </p:cTn>
                                        <p:tgtEl>
                                          <p:spTgt spid="7"/>
                                        </p:tgtEl>
                                        <p:attrNameLst>
                                          <p:attrName>style.visibility</p:attrName>
                                        </p:attrNameLst>
                                      </p:cBhvr>
                                      <p:to>
                                        <p:strVal val="hidden"/>
                                      </p:to>
                                    </p:set>
                                  </p:childTnLst>
                                </p:cTn>
                              </p:par>
                              <p:par>
                                <p:cTn id="38" presetID="42" presetClass="exit" presetSubtype="0" fill="hold" nodeType="withEffect">
                                  <p:stCondLst>
                                    <p:cond delay="500"/>
                                  </p:stCondLst>
                                  <p:childTnLst>
                                    <p:animEffect transition="out" filter="fade">
                                      <p:cBhvr>
                                        <p:cTn id="39" dur="750"/>
                                        <p:tgtEl>
                                          <p:spTgt spid="6"/>
                                        </p:tgtEl>
                                      </p:cBhvr>
                                    </p:animEffect>
                                    <p:anim calcmode="lin" valueType="num">
                                      <p:cBhvr>
                                        <p:cTn id="40" dur="750"/>
                                        <p:tgtEl>
                                          <p:spTgt spid="6"/>
                                        </p:tgtEl>
                                        <p:attrNameLst>
                                          <p:attrName>ppt_x</p:attrName>
                                        </p:attrNameLst>
                                      </p:cBhvr>
                                      <p:tavLst>
                                        <p:tav tm="0">
                                          <p:val>
                                            <p:strVal val="ppt_x"/>
                                          </p:val>
                                        </p:tav>
                                        <p:tav tm="100000">
                                          <p:val>
                                            <p:strVal val="ppt_x"/>
                                          </p:val>
                                        </p:tav>
                                      </p:tavLst>
                                    </p:anim>
                                    <p:anim calcmode="lin" valueType="num">
                                      <p:cBhvr>
                                        <p:cTn id="41" dur="750"/>
                                        <p:tgtEl>
                                          <p:spTgt spid="6"/>
                                        </p:tgtEl>
                                        <p:attrNameLst>
                                          <p:attrName>ppt_y</p:attrName>
                                        </p:attrNameLst>
                                      </p:cBhvr>
                                      <p:tavLst>
                                        <p:tav tm="0">
                                          <p:val>
                                            <p:strVal val="ppt_y"/>
                                          </p:val>
                                        </p:tav>
                                        <p:tav tm="100000">
                                          <p:val>
                                            <p:strVal val="ppt_y+.1"/>
                                          </p:val>
                                        </p:tav>
                                      </p:tavLst>
                                    </p:anim>
                                    <p:set>
                                      <p:cBhvr>
                                        <p:cTn id="42" dur="1" fill="hold">
                                          <p:stCondLst>
                                            <p:cond delay="749"/>
                                          </p:stCondLst>
                                        </p:cTn>
                                        <p:tgtEl>
                                          <p:spTgt spid="6"/>
                                        </p:tgtEl>
                                        <p:attrNameLst>
                                          <p:attrName>style.visibility</p:attrName>
                                        </p:attrNameLst>
                                      </p:cBhvr>
                                      <p:to>
                                        <p:strVal val="hidden"/>
                                      </p:to>
                                    </p:set>
                                  </p:childTnLst>
                                </p:cTn>
                              </p:par>
                              <p:par>
                                <p:cTn id="43" presetID="42" presetClass="exit" presetSubtype="0" fill="hold" nodeType="withEffect">
                                  <p:stCondLst>
                                    <p:cond delay="500"/>
                                  </p:stCondLst>
                                  <p:childTnLst>
                                    <p:animEffect transition="out" filter="fade">
                                      <p:cBhvr>
                                        <p:cTn id="44" dur="750"/>
                                        <p:tgtEl>
                                          <p:spTgt spid="3"/>
                                        </p:tgtEl>
                                      </p:cBhvr>
                                    </p:animEffect>
                                    <p:anim calcmode="lin" valueType="num">
                                      <p:cBhvr>
                                        <p:cTn id="45" dur="750"/>
                                        <p:tgtEl>
                                          <p:spTgt spid="3"/>
                                        </p:tgtEl>
                                        <p:attrNameLst>
                                          <p:attrName>ppt_x</p:attrName>
                                        </p:attrNameLst>
                                      </p:cBhvr>
                                      <p:tavLst>
                                        <p:tav tm="0">
                                          <p:val>
                                            <p:strVal val="ppt_x"/>
                                          </p:val>
                                        </p:tav>
                                        <p:tav tm="100000">
                                          <p:val>
                                            <p:strVal val="ppt_x"/>
                                          </p:val>
                                        </p:tav>
                                      </p:tavLst>
                                    </p:anim>
                                    <p:anim calcmode="lin" valueType="num">
                                      <p:cBhvr>
                                        <p:cTn id="46" dur="750"/>
                                        <p:tgtEl>
                                          <p:spTgt spid="3"/>
                                        </p:tgtEl>
                                        <p:attrNameLst>
                                          <p:attrName>ppt_y</p:attrName>
                                        </p:attrNameLst>
                                      </p:cBhvr>
                                      <p:tavLst>
                                        <p:tav tm="0">
                                          <p:val>
                                            <p:strVal val="ppt_y"/>
                                          </p:val>
                                        </p:tav>
                                        <p:tav tm="100000">
                                          <p:val>
                                            <p:strVal val="ppt_y+.1"/>
                                          </p:val>
                                        </p:tav>
                                      </p:tavLst>
                                    </p:anim>
                                    <p:set>
                                      <p:cBhvr>
                                        <p:cTn id="47" dur="1" fill="hold">
                                          <p:stCondLst>
                                            <p:cond delay="749"/>
                                          </p:stCondLst>
                                        </p:cTn>
                                        <p:tgtEl>
                                          <p:spTgt spid="3"/>
                                        </p:tgtEl>
                                        <p:attrNameLst>
                                          <p:attrName>style.visibility</p:attrName>
                                        </p:attrNameLst>
                                      </p:cBhvr>
                                      <p:to>
                                        <p:strVal val="hidden"/>
                                      </p:to>
                                    </p:set>
                                  </p:childTnLst>
                                </p:cTn>
                              </p:par>
                            </p:childTnLst>
                          </p:cTn>
                        </p:par>
                        <p:par>
                          <p:cTn id="48" fill="hold">
                            <p:stCondLst>
                              <p:cond delay="500"/>
                            </p:stCondLst>
                            <p:childTnLst>
                              <p:par>
                                <p:cTn id="49" presetID="63" presetClass="path" presetSubtype="0" accel="50000" decel="50000" fill="hold" nodeType="afterEffect">
                                  <p:stCondLst>
                                    <p:cond delay="0"/>
                                  </p:stCondLst>
                                  <p:childTnLst>
                                    <p:animMotion origin="layout" path="M 8.33333E-7 -4.44444E-6 L 0.20052 -4.44444E-6 " pathEditMode="relative" rAng="0" ptsTypes="AA">
                                      <p:cBhvr>
                                        <p:cTn id="50" dur="1250" fill="hold"/>
                                        <p:tgtEl>
                                          <p:spTgt spid="5"/>
                                        </p:tgtEl>
                                        <p:attrNameLst>
                                          <p:attrName>ppt_x</p:attrName>
                                          <p:attrName>ppt_y</p:attrName>
                                        </p:attrNameLst>
                                      </p:cBhvr>
                                      <p:rCtr x="10000" y="0"/>
                                    </p:animMotion>
                                  </p:childTnLst>
                                </p:cTn>
                              </p:par>
                              <p:par>
                                <p:cTn id="51" presetID="10" presetClass="exit" presetSubtype="0" fill="hold" nodeType="withEffect">
                                  <p:stCondLst>
                                    <p:cond delay="85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3" presetClass="entr" presetSubtype="32" fill="hold" nodeType="withEffect">
                                  <p:stCondLst>
                                    <p:cond delay="950"/>
                                  </p:stCondLst>
                                  <p:childTnLst>
                                    <p:set>
                                      <p:cBhvr>
                                        <p:cTn id="55" dur="1" fill="hold">
                                          <p:stCondLst>
                                            <p:cond delay="0"/>
                                          </p:stCondLst>
                                        </p:cTn>
                                        <p:tgtEl>
                                          <p:spTgt spid="35"/>
                                        </p:tgtEl>
                                        <p:attrNameLst>
                                          <p:attrName>style.visibility</p:attrName>
                                        </p:attrNameLst>
                                      </p:cBhvr>
                                      <p:to>
                                        <p:strVal val="visible"/>
                                      </p:to>
                                    </p:set>
                                    <p:animEffect transition="in" filter="plus(out)">
                                      <p:cBhvr>
                                        <p:cTn id="5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 name="矩形 98"/>
          <p:cNvSpPr/>
          <p:nvPr/>
        </p:nvSpPr>
        <p:spPr bwMode="auto">
          <a:xfrm>
            <a:off x="609600" y="-22860"/>
            <a:ext cx="10972800" cy="1383030"/>
          </a:xfrm>
          <a:prstGeom prst="rect">
            <a:avLst/>
          </a:prstGeom>
          <a:solidFill>
            <a:srgbClr val="F474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grpSp>
        <p:nvGrpSpPr>
          <p:cNvPr id="2" name="组合 17"/>
          <p:cNvGrpSpPr/>
          <p:nvPr/>
        </p:nvGrpSpPr>
        <p:grpSpPr>
          <a:xfrm>
            <a:off x="326707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998735"/>
          </a:xfrm>
        </p:grpSpPr>
        <p:sp>
          <p:nvSpPr>
            <p:cNvPr id="25614"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F4740A"/>
                  </a:solidFill>
                  <a:latin typeface="微软雅黑" panose="020B0503020204020204" pitchFamily="34" charset="-122"/>
                  <a:ea typeface="微软雅黑" panose="020B0503020204020204" pitchFamily="34" charset="-122"/>
                </a:rPr>
                <a:t>     </a:t>
              </a:r>
              <a:r>
                <a:rPr lang="zh-CN" altLang="en-US" sz="3360" b="1" dirty="0">
                  <a:solidFill>
                    <a:srgbClr val="F4740A"/>
                  </a:solidFill>
                  <a:latin typeface="微软雅黑" panose="020B0503020204020204" pitchFamily="34" charset="-122"/>
                  <a:ea typeface="微软雅黑" panose="020B0503020204020204" pitchFamily="34" charset="-122"/>
                </a:rPr>
                <a:t>教学对象</a:t>
              </a:r>
              <a:endParaRPr lang="zh-CN" altLang="en-US" sz="3360" b="1" dirty="0">
                <a:solidFill>
                  <a:srgbClr val="F4740A"/>
                </a:solidFill>
                <a:latin typeface="微软雅黑" panose="020B0503020204020204" pitchFamily="34" charset="-122"/>
                <a:ea typeface="微软雅黑" panose="020B0503020204020204" pitchFamily="34" charset="-122"/>
              </a:endParaRPr>
            </a:p>
          </p:txBody>
        </p:sp>
        <p:sp>
          <p:nvSpPr>
            <p:cNvPr id="25615"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F4740A"/>
                  </a:solidFill>
                  <a:latin typeface="方正粗宋简体" pitchFamily="65" charset="-122"/>
                  <a:ea typeface="方正粗宋简体" pitchFamily="65" charset="-122"/>
                </a:rPr>
                <a:t>2</a:t>
              </a:r>
              <a:endParaRPr lang="zh-CN" altLang="en-US" sz="7200" dirty="0">
                <a:solidFill>
                  <a:srgbClr val="F4740A"/>
                </a:solidFill>
                <a:latin typeface="方正粗宋简体" pitchFamily="65" charset="-122"/>
                <a:ea typeface="方正粗宋简体" pitchFamily="65" charset="-122"/>
              </a:endParaRPr>
            </a:p>
          </p:txBody>
        </p:sp>
      </p:grpSp>
      <p:sp>
        <p:nvSpPr>
          <p:cNvPr id="14" name="TextBox 13"/>
          <p:cNvSpPr txBox="1">
            <a:spLocks noChangeArrowheads="1"/>
          </p:cNvSpPr>
          <p:nvPr/>
        </p:nvSpPr>
        <p:spPr bwMode="auto">
          <a:xfrm>
            <a:off x="872490" y="1556386"/>
            <a:ext cx="864870" cy="384810"/>
          </a:xfrm>
          <a:prstGeom prst="rect">
            <a:avLst/>
          </a:prstGeom>
          <a:noFill/>
          <a:ln w="9525">
            <a:noFill/>
            <a:miter lim="800000"/>
          </a:ln>
        </p:spPr>
        <p:txBody>
          <a:bodyPr lIns="85594" tIns="42798" rIns="85594" bIns="42798">
            <a:spAutoFit/>
          </a:bodyPr>
          <a:lstStyle/>
          <a:p>
            <a:pPr marR="0" algn="just" defTabSz="951230" fontAlgn="auto">
              <a:lnSpc>
                <a:spcPts val="2340"/>
              </a:lnSpc>
              <a:spcBef>
                <a:spcPts val="0"/>
              </a:spcBef>
              <a:spcAft>
                <a:spcPts val="0"/>
              </a:spcAft>
              <a:buClrTx/>
              <a:buSzTx/>
              <a:buFontTx/>
              <a:buNone/>
              <a:defRPr/>
            </a:pPr>
            <a:r>
              <a:rPr kumimoji="0" lang="zh-CN" altLang="en-US" sz="2400" b="1" kern="0" cap="none" spc="0" normalizeH="0" baseline="0" noProof="0" dirty="0">
                <a:solidFill>
                  <a:srgbClr val="C00000"/>
                </a:solidFill>
                <a:latin typeface="微软雅黑" panose="020B0503020204020204" pitchFamily="34" charset="-122"/>
                <a:ea typeface="微软雅黑" panose="020B0503020204020204" pitchFamily="34" charset="-122"/>
                <a:cs typeface="+mn-cs"/>
              </a:rPr>
              <a:t>对象：</a:t>
            </a:r>
            <a:endParaRPr kumimoji="0" lang="zh-CN" altLang="en-US" sz="2400" b="1" kern="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5" name="TextBox 14"/>
          <p:cNvSpPr txBox="1">
            <a:spLocks noChangeArrowheads="1"/>
          </p:cNvSpPr>
          <p:nvPr/>
        </p:nvSpPr>
        <p:spPr bwMode="auto">
          <a:xfrm>
            <a:off x="1948816" y="1556386"/>
            <a:ext cx="5530216"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94" tIns="42798" rIns="85594" bIns="42798">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ts val="234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rPr>
              <a:t>高二学生</a:t>
            </a:r>
            <a:endParaRPr kumimoji="0" lang="zh-CN" altLang="en-US" sz="2400" b="1" i="0" u="none" strike="noStrike" kern="0" cap="none" spc="0" normalizeH="0" baseline="0" noProof="0" dirty="0" smtClean="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a:spLocks noChangeArrowheads="1"/>
          </p:cNvSpPr>
          <p:nvPr/>
        </p:nvSpPr>
        <p:spPr bwMode="auto">
          <a:xfrm>
            <a:off x="840105" y="5354955"/>
            <a:ext cx="9299575" cy="984885"/>
          </a:xfrm>
          <a:prstGeom prst="rect">
            <a:avLst/>
          </a:prstGeom>
          <a:noFill/>
          <a:ln w="9525">
            <a:noFill/>
            <a:miter lim="800000"/>
          </a:ln>
        </p:spPr>
        <p:txBody>
          <a:bodyPr wrap="square" lIns="85594" tIns="42798" rIns="85594" bIns="42798">
            <a:spAutoFit/>
          </a:bodyPr>
          <a:lstStyle/>
          <a:p>
            <a:pPr marR="0" defTabSz="951230" fontAlgn="auto">
              <a:lnSpc>
                <a:spcPts val="2340"/>
              </a:lnSpc>
              <a:spcBef>
                <a:spcPts val="0"/>
              </a:spcBef>
              <a:spcAft>
                <a:spcPts val="0"/>
              </a:spcAft>
              <a:buClrTx/>
              <a:buSzTx/>
              <a:buFontTx/>
              <a:buNone/>
              <a:defRPr/>
            </a:pPr>
            <a:r>
              <a:rPr kumimoji="0" lang="en-US" altLang="zh-CN" sz="2400" b="1" kern="0" cap="none" spc="0" normalizeH="0" baseline="0" noProof="0" dirty="0">
                <a:solidFill>
                  <a:srgbClr val="C00000"/>
                </a:solidFill>
                <a:latin typeface="微软雅黑" panose="020B0503020204020204" pitchFamily="34" charset="-122"/>
                <a:ea typeface="微软雅黑" panose="020B0503020204020204" pitchFamily="34" charset="-122"/>
                <a:cs typeface="+mn-cs"/>
              </a:rPr>
              <a:t>     </a:t>
            </a:r>
            <a:r>
              <a:rPr kumimoji="0" lang="zh-CN" altLang="en-US" sz="2400" b="1" kern="0" cap="none" spc="0" normalizeH="0" baseline="0" noProof="0" dirty="0">
                <a:solidFill>
                  <a:srgbClr val="C00000"/>
                </a:solidFill>
                <a:latin typeface="微软雅黑" panose="020B0503020204020204" pitchFamily="34" charset="-122"/>
                <a:ea typeface="微软雅黑" panose="020B0503020204020204" pitchFamily="34" charset="-122"/>
                <a:cs typeface="+mn-cs"/>
              </a:rPr>
              <a:t>教学时，同学生一起透过日常生活中接触的各种文化现象，去发现，去感悟，再提炼，从而理解文化的内涵和作用，增强学生弘扬中华文化的使命感。</a:t>
            </a:r>
            <a:endParaRPr kumimoji="0" lang="zh-CN" altLang="en-US" sz="2400" b="1" kern="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7" name="TextBox 16"/>
          <p:cNvSpPr txBox="1">
            <a:spLocks noChangeArrowheads="1"/>
          </p:cNvSpPr>
          <p:nvPr/>
        </p:nvSpPr>
        <p:spPr bwMode="auto">
          <a:xfrm>
            <a:off x="6003925" y="3238500"/>
            <a:ext cx="2052320" cy="1285240"/>
          </a:xfrm>
          <a:prstGeom prst="rect">
            <a:avLst/>
          </a:prstGeom>
        </p:spPr>
        <p:style>
          <a:lnRef idx="1">
            <a:schemeClr val="accent2"/>
          </a:lnRef>
          <a:fillRef idx="2">
            <a:schemeClr val="accent2"/>
          </a:fillRef>
          <a:effectRef idx="1">
            <a:schemeClr val="accent2"/>
          </a:effectRef>
          <a:fontRef idx="minor">
            <a:schemeClr val="dk1"/>
          </a:fontRef>
        </p:style>
        <p:txBody>
          <a:bodyPr wrap="square" lIns="85594" tIns="42798" rIns="85594" bIns="42798">
            <a:spAutoFit/>
          </a:bodyPr>
          <a:lstStyle/>
          <a:p>
            <a:pPr marR="0" algn="just" defTabSz="951230" fontAlgn="auto">
              <a:lnSpc>
                <a:spcPts val="2340"/>
              </a:lnSpc>
              <a:spcBef>
                <a:spcPts val="0"/>
              </a:spcBef>
              <a:spcAft>
                <a:spcPts val="0"/>
              </a:spcAft>
              <a:buClrTx/>
              <a:buSzTx/>
              <a:buFontTx/>
              <a:buNone/>
              <a:defRPr/>
            </a:pPr>
            <a:r>
              <a:rPr kumimoji="0" lang="zh-CN" altLang="en-US" sz="1920" b="1" kern="0" cap="none" spc="0" normalizeH="0" baseline="0" noProof="0" dirty="0">
                <a:solidFill>
                  <a:srgbClr val="4F81BD">
                    <a:lumMod val="50000"/>
                  </a:srgbClr>
                </a:solidFill>
                <a:latin typeface="微软雅黑" panose="020B0503020204020204" pitchFamily="34" charset="-122"/>
                <a:ea typeface="微软雅黑" panose="020B0503020204020204" pitchFamily="34" charset="-122"/>
                <a:cs typeface="+mn-cs"/>
              </a:rPr>
              <a:t>缺乏对文化内涵的深刻认识，对文化的作用还不了解</a:t>
            </a:r>
            <a:endParaRPr kumimoji="0" lang="zh-CN" altLang="en-US" sz="1920" b="1" kern="0" cap="none" spc="0" normalizeH="0" baseline="0" noProof="0" dirty="0">
              <a:solidFill>
                <a:srgbClr val="4F81BD">
                  <a:lumMod val="50000"/>
                </a:srgbClr>
              </a:solidFill>
              <a:latin typeface="微软雅黑" panose="020B0503020204020204" pitchFamily="34" charset="-122"/>
              <a:ea typeface="微软雅黑" panose="020B0503020204020204" pitchFamily="34" charset="-122"/>
              <a:cs typeface="+mn-cs"/>
            </a:endParaRPr>
          </a:p>
        </p:txBody>
      </p:sp>
      <p:sp>
        <p:nvSpPr>
          <p:cNvPr id="18" name="TextBox 17"/>
          <p:cNvSpPr txBox="1">
            <a:spLocks noChangeArrowheads="1"/>
          </p:cNvSpPr>
          <p:nvPr/>
        </p:nvSpPr>
        <p:spPr bwMode="auto">
          <a:xfrm>
            <a:off x="840106" y="2458720"/>
            <a:ext cx="1556386" cy="384810"/>
          </a:xfrm>
          <a:prstGeom prst="rect">
            <a:avLst/>
          </a:prstGeom>
          <a:noFill/>
          <a:ln w="9525">
            <a:noFill/>
            <a:miter lim="800000"/>
          </a:ln>
        </p:spPr>
        <p:txBody>
          <a:bodyPr lIns="85594" tIns="42798" rIns="85594" bIns="42798">
            <a:spAutoFit/>
          </a:bodyPr>
          <a:lstStyle/>
          <a:p>
            <a:pPr marR="0" defTabSz="951230" fontAlgn="auto">
              <a:lnSpc>
                <a:spcPts val="2340"/>
              </a:lnSpc>
              <a:spcBef>
                <a:spcPts val="0"/>
              </a:spcBef>
              <a:spcAft>
                <a:spcPts val="0"/>
              </a:spcAft>
              <a:buClrTx/>
              <a:buSzTx/>
              <a:buFontTx/>
              <a:buNone/>
              <a:defRPr/>
            </a:pPr>
            <a:r>
              <a:rPr kumimoji="0" lang="zh-CN" altLang="en-US" sz="2400" b="1" kern="0" cap="none" spc="0" normalizeH="0" baseline="0" noProof="0" dirty="0">
                <a:solidFill>
                  <a:srgbClr val="C00000"/>
                </a:solidFill>
                <a:latin typeface="微软雅黑" panose="020B0503020204020204" pitchFamily="34" charset="-122"/>
                <a:ea typeface="微软雅黑" panose="020B0503020204020204" pitchFamily="34" charset="-122"/>
                <a:cs typeface="+mn-cs"/>
              </a:rPr>
              <a:t>学情分析：</a:t>
            </a:r>
            <a:endParaRPr kumimoji="0" lang="zh-CN" altLang="en-US" sz="2400" b="1" kern="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20" name="TextBox 19"/>
          <p:cNvSpPr txBox="1">
            <a:spLocks noChangeArrowheads="1"/>
          </p:cNvSpPr>
          <p:nvPr/>
        </p:nvSpPr>
        <p:spPr bwMode="auto">
          <a:xfrm>
            <a:off x="1609725" y="3238500"/>
            <a:ext cx="2305685" cy="1285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square" lIns="85594" tIns="42798" rIns="85594" bIns="42798">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6pPr>
            <a:lvl7pPr marL="29718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7pPr>
            <a:lvl8pPr marL="34290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8pPr>
            <a:lvl9pPr marL="3886200" indent="-228600" defTabSz="951230" eaLnBrk="0" fontAlgn="base" hangingPunct="0">
              <a:spcBef>
                <a:spcPct val="0"/>
              </a:spcBef>
              <a:spcAft>
                <a:spcPct val="0"/>
              </a:spcAft>
              <a:defRPr sz="19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ts val="2340"/>
              </a:lnSpc>
              <a:spcBef>
                <a:spcPts val="0"/>
              </a:spcBef>
              <a:spcAft>
                <a:spcPts val="0"/>
              </a:spcAft>
              <a:buClrTx/>
              <a:buSzTx/>
              <a:buFontTx/>
              <a:buNone/>
              <a:defRPr/>
            </a:pPr>
            <a:r>
              <a:rPr kumimoji="0" lang="zh-CN" altLang="en-US" sz="192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rPr>
              <a:t>学生身处一定文化氛围、具备一定文化素养、身体力行着文化活动。</a:t>
            </a:r>
            <a:endParaRPr kumimoji="0" lang="zh-CN" altLang="en-US" sz="1920" b="1" i="0" u="none" strike="noStrike" kern="120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4" name="直接连接符 3"/>
          <p:cNvCxnSpPr>
            <a:stCxn id="20" idx="3"/>
          </p:cNvCxnSpPr>
          <p:nvPr/>
        </p:nvCxnSpPr>
        <p:spPr>
          <a:xfrm>
            <a:off x="3915410" y="3881120"/>
            <a:ext cx="2088515" cy="0"/>
          </a:xfrm>
          <a:prstGeom prst="line">
            <a:avLst/>
          </a:prstGeom>
          <a:ln w="57150" cmpd="sng">
            <a:solidFill>
              <a:srgbClr val="FF0000"/>
            </a:solidFill>
            <a:prstDash val="solid"/>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4" grpId="0"/>
      <p:bldP spid="15" grpId="0"/>
      <p:bldP spid="16" grpId="0"/>
      <p:bldP spid="17" grpId="0" bldLvl="0" animBg="1"/>
      <p:bldP spid="18" grpId="0"/>
      <p:bldP spid="2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 name="组合 8"/>
          <p:cNvGrpSpPr/>
          <p:nvPr/>
        </p:nvGrpSpPr>
        <p:grpSpPr>
          <a:xfrm>
            <a:off x="609600" y="2263140"/>
            <a:ext cx="10972800" cy="2634616"/>
            <a:chOff x="179378" y="4495887"/>
            <a:chExt cx="1439872" cy="2195885"/>
          </a:xfrm>
        </p:grpSpPr>
        <p:sp>
          <p:nvSpPr>
            <p:cNvPr id="36" name="矩形 35"/>
            <p:cNvSpPr/>
            <p:nvPr/>
          </p:nvSpPr>
          <p:spPr>
            <a:xfrm>
              <a:off x="179378" y="4495887"/>
              <a:ext cx="1439872" cy="2195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26650" name="矩形 71"/>
            <p:cNvSpPr/>
            <p:nvPr/>
          </p:nvSpPr>
          <p:spPr>
            <a:xfrm>
              <a:off x="179388" y="4519683"/>
              <a:ext cx="1439862" cy="1922788"/>
            </a:xfrm>
            <a:prstGeom prst="rect">
              <a:avLst/>
            </a:prstGeom>
            <a:noFill/>
            <a:ln w="9525">
              <a:noFill/>
            </a:ln>
          </p:spPr>
          <p:txBody>
            <a:bodyPr>
              <a:spAutoFit/>
            </a:bodyPr>
            <a:p>
              <a:pPr algn="ctr">
                <a:lnSpc>
                  <a:spcPct val="150000"/>
                </a:lnSpc>
              </a:pPr>
              <a:r>
                <a:rPr lang="zh-CN" altLang="en-US" sz="9600" dirty="0">
                  <a:solidFill>
                    <a:srgbClr val="FFFFFF"/>
                  </a:solidFill>
                  <a:latin typeface="微软雅黑" panose="020B0503020204020204" pitchFamily="34" charset="-122"/>
                  <a:ea typeface="微软雅黑" panose="020B0503020204020204" pitchFamily="34" charset="-122"/>
                </a:rPr>
                <a:t>教法学法</a:t>
              </a:r>
              <a:endParaRPr lang="zh-CN" altLang="en-US" sz="9600" dirty="0">
                <a:solidFill>
                  <a:srgbClr val="FFFFFF"/>
                </a:solidFill>
                <a:latin typeface="微软雅黑" panose="020B0503020204020204" pitchFamily="34" charset="-122"/>
                <a:ea typeface="微软雅黑" panose="020B0503020204020204" pitchFamily="34" charset="-122"/>
              </a:endParaRPr>
            </a:p>
          </p:txBody>
        </p:sp>
      </p:grpSp>
      <p:sp>
        <p:nvSpPr>
          <p:cNvPr id="2" name="Rectangle 2"/>
          <p:cNvSpPr>
            <a:spLocks noGrp="1" noChangeArrowheads="1"/>
          </p:cNvSpPr>
          <p:nvPr>
            <p:ph type="title"/>
          </p:nvPr>
        </p:nvSpPr>
        <p:spPr>
          <a:xfrm>
            <a:off x="2800350" y="407670"/>
            <a:ext cx="8134350" cy="933450"/>
          </a:xfrm>
        </p:spPr>
        <p:txBody>
          <a:bodyPr vert="horz" wrap="square" lIns="109728" tIns="54864" rIns="109728" bIns="54864"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384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824866" y="2089786"/>
            <a:ext cx="105422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2486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79654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97205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7232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38022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293620" y="0"/>
            <a:ext cx="2221230" cy="140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5" name="组合 3"/>
          <p:cNvGrpSpPr/>
          <p:nvPr/>
        </p:nvGrpSpPr>
        <p:grpSpPr bwMode="auto">
          <a:xfrm>
            <a:off x="3032281" y="2263140"/>
            <a:ext cx="1727836" cy="2634616"/>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14364" name="矩形 78"/>
            <p:cNvSpPr>
              <a:spLocks noChangeArrowheads="1"/>
            </p:cNvSpPr>
            <p:nvPr/>
          </p:nvSpPr>
          <p:spPr bwMode="auto">
            <a:xfrm>
              <a:off x="3289300" y="1984112"/>
              <a:ext cx="1066800" cy="352954"/>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教学对象</a:t>
              </a: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365" name="TextBox 81"/>
            <p:cNvSpPr txBox="1">
              <a:spLocks noChangeArrowheads="1"/>
            </p:cNvSpPr>
            <p:nvPr/>
          </p:nvSpPr>
          <p:spPr bwMode="auto">
            <a:xfrm>
              <a:off x="3776663"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2</a:t>
              </a:r>
              <a:endParaRPr kumimoji="0" lang="zh-CN" altLang="en-US"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5233036" y="2263140"/>
            <a:ext cx="1727834" cy="2634616"/>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26647" name="矩形 79"/>
            <p:cNvSpPr/>
            <p:nvPr/>
          </p:nvSpPr>
          <p:spPr>
            <a:xfrm>
              <a:off x="4764088" y="1984112"/>
              <a:ext cx="1066801" cy="352954"/>
            </a:xfrm>
            <a:prstGeom prst="rect">
              <a:avLst/>
            </a:prstGeom>
            <a:noFill/>
            <a:ln w="9525">
              <a:noFill/>
            </a:ln>
          </p:spPr>
          <p:txBody>
            <a:bodyPr wrap="none">
              <a:spAutoFit/>
            </a:bodyPr>
            <a:p>
              <a:pPr algn="ctr"/>
              <a:r>
                <a:rPr lang="zh-CN" altLang="en-US" sz="2160" dirty="0">
                  <a:solidFill>
                    <a:srgbClr val="FFFFFF"/>
                  </a:solidFill>
                  <a:latin typeface="微软雅黑" panose="020B0503020204020204" pitchFamily="34" charset="-122"/>
                  <a:ea typeface="微软雅黑" panose="020B0503020204020204" pitchFamily="34" charset="-122"/>
                </a:rPr>
                <a:t>教法学法</a:t>
              </a:r>
              <a:endParaRPr lang="zh-CN" altLang="en-US" sz="2160" dirty="0">
                <a:solidFill>
                  <a:srgbClr val="FFFFFF"/>
                </a:solidFill>
                <a:latin typeface="微软雅黑" panose="020B0503020204020204" pitchFamily="34" charset="-122"/>
                <a:ea typeface="微软雅黑" panose="020B0503020204020204" pitchFamily="34" charset="-122"/>
              </a:endParaRPr>
            </a:p>
          </p:txBody>
        </p:sp>
        <p:sp>
          <p:nvSpPr>
            <p:cNvPr id="26648" name="TextBox 82"/>
            <p:cNvSpPr txBox="1"/>
            <p:nvPr/>
          </p:nvSpPr>
          <p:spPr>
            <a:xfrm>
              <a:off x="5254625" y="3035300"/>
              <a:ext cx="457200" cy="814387"/>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3</a:t>
              </a:r>
              <a:endParaRPr lang="zh-CN" altLang="en-US" sz="5760" dirty="0">
                <a:solidFill>
                  <a:srgbClr val="FFFFFF"/>
                </a:solidFill>
                <a:latin typeface="方正粗宋简体" pitchFamily="65" charset="-122"/>
                <a:ea typeface="方正粗宋简体" pitchFamily="65" charset="-122"/>
              </a:endParaRPr>
            </a:p>
          </p:txBody>
        </p:sp>
      </p:grpSp>
      <p:grpSp>
        <p:nvGrpSpPr>
          <p:cNvPr id="7" name="组合 5"/>
          <p:cNvGrpSpPr/>
          <p:nvPr/>
        </p:nvGrpSpPr>
        <p:grpSpPr>
          <a:xfrm>
            <a:off x="7431406" y="2263140"/>
            <a:ext cx="1727834" cy="2634616"/>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26644" name="矩形 80"/>
            <p:cNvSpPr/>
            <p:nvPr/>
          </p:nvSpPr>
          <p:spPr>
            <a:xfrm>
              <a:off x="6248857" y="1984112"/>
              <a:ext cx="1066800" cy="352954"/>
            </a:xfrm>
            <a:prstGeom prst="rect">
              <a:avLst/>
            </a:prstGeom>
            <a:noFill/>
            <a:ln w="9525">
              <a:noFill/>
            </a:ln>
          </p:spPr>
          <p:txBody>
            <a:bodyPr wrap="none">
              <a:spAutoFit/>
            </a:bodyPr>
            <a:p>
              <a:pPr algn="ctr"/>
              <a:r>
                <a:rPr lang="zh-CN" altLang="en-US" sz="2160" dirty="0">
                  <a:solidFill>
                    <a:srgbClr val="FFFFFF"/>
                  </a:solidFill>
                  <a:latin typeface="微软雅黑" panose="020B0503020204020204" pitchFamily="34" charset="-122"/>
                  <a:ea typeface="微软雅黑" panose="020B0503020204020204" pitchFamily="34" charset="-122"/>
                </a:rPr>
                <a:t>教学过程</a:t>
              </a:r>
              <a:endParaRPr lang="zh-CN" altLang="en-US" sz="2160" dirty="0">
                <a:solidFill>
                  <a:srgbClr val="FFFFFF"/>
                </a:solidFill>
                <a:latin typeface="微软雅黑" panose="020B0503020204020204" pitchFamily="34" charset="-122"/>
                <a:ea typeface="微软雅黑" panose="020B0503020204020204" pitchFamily="34" charset="-122"/>
              </a:endParaRPr>
            </a:p>
          </p:txBody>
        </p:sp>
        <p:sp>
          <p:nvSpPr>
            <p:cNvPr id="26645" name="TextBox 83"/>
            <p:cNvSpPr txBox="1"/>
            <p:nvPr/>
          </p:nvSpPr>
          <p:spPr>
            <a:xfrm>
              <a:off x="6731000" y="3035300"/>
              <a:ext cx="457200" cy="814387"/>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4</a:t>
              </a:r>
              <a:endParaRPr lang="zh-CN" altLang="en-US" sz="5760" dirty="0">
                <a:solidFill>
                  <a:srgbClr val="FFFFFF"/>
                </a:solidFill>
                <a:latin typeface="方正粗宋简体" pitchFamily="65" charset="-122"/>
                <a:ea typeface="方正粗宋简体" pitchFamily="65" charset="-122"/>
              </a:endParaRPr>
            </a:p>
          </p:txBody>
        </p:sp>
      </p:grpSp>
      <p:grpSp>
        <p:nvGrpSpPr>
          <p:cNvPr id="9" name="组合 6"/>
          <p:cNvGrpSpPr/>
          <p:nvPr/>
        </p:nvGrpSpPr>
        <p:grpSpPr bwMode="auto">
          <a:xfrm>
            <a:off x="9648826" y="2263140"/>
            <a:ext cx="1727834" cy="2634616"/>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5</a:t>
              </a:r>
              <a:endParaRPr kumimoji="0" lang="zh-CN" altLang="en-US"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4910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8"/>
          <p:cNvGrpSpPr/>
          <p:nvPr/>
        </p:nvGrpSpPr>
        <p:grpSpPr>
          <a:xfrm>
            <a:off x="824866" y="2225040"/>
            <a:ext cx="1727834" cy="2672716"/>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26641" name="矩形 71"/>
            <p:cNvSpPr/>
            <p:nvPr/>
          </p:nvSpPr>
          <p:spPr>
            <a:xfrm>
              <a:off x="292100" y="1853820"/>
              <a:ext cx="1168400" cy="537725"/>
            </a:xfrm>
            <a:prstGeom prst="rect">
              <a:avLst/>
            </a:prstGeom>
            <a:noFill/>
            <a:ln w="9525">
              <a:noFill/>
            </a:ln>
          </p:spPr>
          <p:txBody>
            <a:bodyPr wrap="none">
              <a:spAutoFit/>
            </a:bodyPr>
            <a:p>
              <a:pPr>
                <a:lnSpc>
                  <a:spcPct val="150000"/>
                </a:lnSpc>
              </a:pPr>
              <a:r>
                <a:rPr lang="zh-CN" altLang="en-US" sz="2400" dirty="0">
                  <a:solidFill>
                    <a:srgbClr val="FFFFFF"/>
                  </a:solidFill>
                  <a:latin typeface="微软雅黑" panose="020B0503020204020204" pitchFamily="34" charset="-122"/>
                  <a:ea typeface="微软雅黑" panose="020B0503020204020204" pitchFamily="34" charset="-122"/>
                </a:rPr>
                <a:t>教学内容</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6642" name="TextBox 72"/>
            <p:cNvSpPr txBox="1"/>
            <p:nvPr/>
          </p:nvSpPr>
          <p:spPr>
            <a:xfrm>
              <a:off x="823913" y="3035300"/>
              <a:ext cx="457200" cy="814526"/>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1</a:t>
              </a:r>
              <a:endParaRPr lang="zh-CN" altLang="en-US" sz="5760" dirty="0">
                <a:solidFill>
                  <a:srgbClr val="FFFFFF"/>
                </a:solidFill>
                <a:latin typeface="方正粗宋简体" pitchFamily="65" charset="-122"/>
                <a:ea typeface="方正粗宋简体" pitchFamily="65"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0" nodeType="withEffect">
                                  <p:stCondLst>
                                    <p:cond delay="20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42" presetClass="exit" presetSubtype="0" fill="hold" nodeType="withEffect">
                                  <p:stCondLst>
                                    <p:cond delay="500"/>
                                  </p:stCondLst>
                                  <p:childTnLst>
                                    <p:animEffect transition="out" filter="fade">
                                      <p:cBhvr>
                                        <p:cTn id="29" dur="750"/>
                                        <p:tgtEl>
                                          <p:spTgt spid="9"/>
                                        </p:tgtEl>
                                      </p:cBhvr>
                                    </p:animEffect>
                                    <p:anim calcmode="lin" valueType="num">
                                      <p:cBhvr>
                                        <p:cTn id="30" dur="750"/>
                                        <p:tgtEl>
                                          <p:spTgt spid="9"/>
                                        </p:tgtEl>
                                        <p:attrNameLst>
                                          <p:attrName>ppt_x</p:attrName>
                                        </p:attrNameLst>
                                      </p:cBhvr>
                                      <p:tavLst>
                                        <p:tav tm="0">
                                          <p:val>
                                            <p:strVal val="ppt_x"/>
                                          </p:val>
                                        </p:tav>
                                        <p:tav tm="100000">
                                          <p:val>
                                            <p:strVal val="ppt_x"/>
                                          </p:val>
                                        </p:tav>
                                      </p:tavLst>
                                    </p:anim>
                                    <p:anim calcmode="lin" valueType="num">
                                      <p:cBhvr>
                                        <p:cTn id="31" dur="750"/>
                                        <p:tgtEl>
                                          <p:spTgt spid="9"/>
                                        </p:tgtEl>
                                        <p:attrNameLst>
                                          <p:attrName>ppt_y</p:attrName>
                                        </p:attrNameLst>
                                      </p:cBhvr>
                                      <p:tavLst>
                                        <p:tav tm="0">
                                          <p:val>
                                            <p:strVal val="ppt_y"/>
                                          </p:val>
                                        </p:tav>
                                        <p:tav tm="100000">
                                          <p:val>
                                            <p:strVal val="ppt_y+.1"/>
                                          </p:val>
                                        </p:tav>
                                      </p:tavLst>
                                    </p:anim>
                                    <p:set>
                                      <p:cBhvr>
                                        <p:cTn id="32" dur="1" fill="hold">
                                          <p:stCondLst>
                                            <p:cond delay="749"/>
                                          </p:stCondLst>
                                        </p:cTn>
                                        <p:tgtEl>
                                          <p:spTgt spid="9"/>
                                        </p:tgtEl>
                                        <p:attrNameLst>
                                          <p:attrName>style.visibility</p:attrName>
                                        </p:attrNameLst>
                                      </p:cBhvr>
                                      <p:to>
                                        <p:strVal val="hidden"/>
                                      </p:to>
                                    </p:set>
                                  </p:childTnLst>
                                </p:cTn>
                              </p:par>
                              <p:par>
                                <p:cTn id="33" presetID="42" presetClass="exit" presetSubtype="0" fill="hold" nodeType="withEffect">
                                  <p:stCondLst>
                                    <p:cond delay="500"/>
                                  </p:stCondLst>
                                  <p:childTnLst>
                                    <p:animEffect transition="out" filter="fade">
                                      <p:cBhvr>
                                        <p:cTn id="34" dur="750"/>
                                        <p:tgtEl>
                                          <p:spTgt spid="7"/>
                                        </p:tgtEl>
                                      </p:cBhvr>
                                    </p:animEffect>
                                    <p:anim calcmode="lin" valueType="num">
                                      <p:cBhvr>
                                        <p:cTn id="35" dur="750"/>
                                        <p:tgtEl>
                                          <p:spTgt spid="7"/>
                                        </p:tgtEl>
                                        <p:attrNameLst>
                                          <p:attrName>ppt_x</p:attrName>
                                        </p:attrNameLst>
                                      </p:cBhvr>
                                      <p:tavLst>
                                        <p:tav tm="0">
                                          <p:val>
                                            <p:strVal val="ppt_x"/>
                                          </p:val>
                                        </p:tav>
                                        <p:tav tm="100000">
                                          <p:val>
                                            <p:strVal val="ppt_x"/>
                                          </p:val>
                                        </p:tav>
                                      </p:tavLst>
                                    </p:anim>
                                    <p:anim calcmode="lin" valueType="num">
                                      <p:cBhvr>
                                        <p:cTn id="36" dur="750"/>
                                        <p:tgtEl>
                                          <p:spTgt spid="7"/>
                                        </p:tgtEl>
                                        <p:attrNameLst>
                                          <p:attrName>ppt_y</p:attrName>
                                        </p:attrNameLst>
                                      </p:cBhvr>
                                      <p:tavLst>
                                        <p:tav tm="0">
                                          <p:val>
                                            <p:strVal val="ppt_y"/>
                                          </p:val>
                                        </p:tav>
                                        <p:tav tm="100000">
                                          <p:val>
                                            <p:strVal val="ppt_y+.1"/>
                                          </p:val>
                                        </p:tav>
                                      </p:tavLst>
                                    </p:anim>
                                    <p:set>
                                      <p:cBhvr>
                                        <p:cTn id="37" dur="1" fill="hold">
                                          <p:stCondLst>
                                            <p:cond delay="749"/>
                                          </p:stCondLst>
                                        </p:cTn>
                                        <p:tgtEl>
                                          <p:spTgt spid="7"/>
                                        </p:tgtEl>
                                        <p:attrNameLst>
                                          <p:attrName>style.visibility</p:attrName>
                                        </p:attrNameLst>
                                      </p:cBhvr>
                                      <p:to>
                                        <p:strVal val="hidden"/>
                                      </p:to>
                                    </p:set>
                                  </p:childTnLst>
                                </p:cTn>
                              </p:par>
                              <p:par>
                                <p:cTn id="38" presetID="42" presetClass="exit" presetSubtype="0" fill="hold" nodeType="withEffect">
                                  <p:stCondLst>
                                    <p:cond delay="500"/>
                                  </p:stCondLst>
                                  <p:childTnLst>
                                    <p:animEffect transition="out" filter="fade">
                                      <p:cBhvr>
                                        <p:cTn id="39" dur="750"/>
                                        <p:tgtEl>
                                          <p:spTgt spid="3"/>
                                        </p:tgtEl>
                                      </p:cBhvr>
                                    </p:animEffect>
                                    <p:anim calcmode="lin" valueType="num">
                                      <p:cBhvr>
                                        <p:cTn id="40" dur="750"/>
                                        <p:tgtEl>
                                          <p:spTgt spid="3"/>
                                        </p:tgtEl>
                                        <p:attrNameLst>
                                          <p:attrName>ppt_x</p:attrName>
                                        </p:attrNameLst>
                                      </p:cBhvr>
                                      <p:tavLst>
                                        <p:tav tm="0">
                                          <p:val>
                                            <p:strVal val="ppt_x"/>
                                          </p:val>
                                        </p:tav>
                                        <p:tav tm="100000">
                                          <p:val>
                                            <p:strVal val="ppt_x"/>
                                          </p:val>
                                        </p:tav>
                                      </p:tavLst>
                                    </p:anim>
                                    <p:anim calcmode="lin" valueType="num">
                                      <p:cBhvr>
                                        <p:cTn id="41" dur="750"/>
                                        <p:tgtEl>
                                          <p:spTgt spid="3"/>
                                        </p:tgtEl>
                                        <p:attrNameLst>
                                          <p:attrName>ppt_y</p:attrName>
                                        </p:attrNameLst>
                                      </p:cBhvr>
                                      <p:tavLst>
                                        <p:tav tm="0">
                                          <p:val>
                                            <p:strVal val="ppt_y"/>
                                          </p:val>
                                        </p:tav>
                                        <p:tav tm="100000">
                                          <p:val>
                                            <p:strVal val="ppt_y+.1"/>
                                          </p:val>
                                        </p:tav>
                                      </p:tavLst>
                                    </p:anim>
                                    <p:set>
                                      <p:cBhvr>
                                        <p:cTn id="42" dur="1" fill="hold">
                                          <p:stCondLst>
                                            <p:cond delay="749"/>
                                          </p:stCondLst>
                                        </p:cTn>
                                        <p:tgtEl>
                                          <p:spTgt spid="3"/>
                                        </p:tgtEl>
                                        <p:attrNameLst>
                                          <p:attrName>style.visibility</p:attrName>
                                        </p:attrNameLst>
                                      </p:cBhvr>
                                      <p:to>
                                        <p:strVal val="hidden"/>
                                      </p:to>
                                    </p:set>
                                  </p:childTnLst>
                                </p:cTn>
                              </p:par>
                              <p:par>
                                <p:cTn id="43" presetID="42" presetClass="exit" presetSubtype="0" fill="hold" nodeType="withEffect">
                                  <p:stCondLst>
                                    <p:cond delay="500"/>
                                  </p:stCondLst>
                                  <p:childTnLst>
                                    <p:animEffect transition="out" filter="fade">
                                      <p:cBhvr>
                                        <p:cTn id="44" dur="750"/>
                                        <p:tgtEl>
                                          <p:spTgt spid="5"/>
                                        </p:tgtEl>
                                      </p:cBhvr>
                                    </p:animEffect>
                                    <p:anim calcmode="lin" valueType="num">
                                      <p:cBhvr>
                                        <p:cTn id="45" dur="750"/>
                                        <p:tgtEl>
                                          <p:spTgt spid="5"/>
                                        </p:tgtEl>
                                        <p:attrNameLst>
                                          <p:attrName>ppt_x</p:attrName>
                                        </p:attrNameLst>
                                      </p:cBhvr>
                                      <p:tavLst>
                                        <p:tav tm="0">
                                          <p:val>
                                            <p:strVal val="ppt_x"/>
                                          </p:val>
                                        </p:tav>
                                        <p:tav tm="100000">
                                          <p:val>
                                            <p:strVal val="ppt_x"/>
                                          </p:val>
                                        </p:tav>
                                      </p:tavLst>
                                    </p:anim>
                                    <p:anim calcmode="lin" valueType="num">
                                      <p:cBhvr>
                                        <p:cTn id="46" dur="750"/>
                                        <p:tgtEl>
                                          <p:spTgt spid="5"/>
                                        </p:tgtEl>
                                        <p:attrNameLst>
                                          <p:attrName>ppt_y</p:attrName>
                                        </p:attrNameLst>
                                      </p:cBhvr>
                                      <p:tavLst>
                                        <p:tav tm="0">
                                          <p:val>
                                            <p:strVal val="ppt_y"/>
                                          </p:val>
                                        </p:tav>
                                        <p:tav tm="100000">
                                          <p:val>
                                            <p:strVal val="ppt_y+.1"/>
                                          </p:val>
                                        </p:tav>
                                      </p:tavLst>
                                    </p:anim>
                                    <p:set>
                                      <p:cBhvr>
                                        <p:cTn id="47" dur="1" fill="hold">
                                          <p:stCondLst>
                                            <p:cond delay="749"/>
                                          </p:stCondLst>
                                        </p:cTn>
                                        <p:tgtEl>
                                          <p:spTgt spid="5"/>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3" presetClass="entr" presetSubtype="32"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plus(out)">
                                      <p:cBhvr>
                                        <p:cTn id="5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 name="矩形 98"/>
          <p:cNvSpPr/>
          <p:nvPr/>
        </p:nvSpPr>
        <p:spPr bwMode="auto">
          <a:xfrm>
            <a:off x="609600" y="-22860"/>
            <a:ext cx="10972800" cy="13830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326707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998735"/>
          </a:xfrm>
        </p:grpSpPr>
        <p:sp>
          <p:nvSpPr>
            <p:cNvPr id="27782"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00B0F0"/>
                  </a:solidFill>
                  <a:latin typeface="微软雅黑" panose="020B0503020204020204" pitchFamily="34" charset="-122"/>
                  <a:ea typeface="微软雅黑" panose="020B0503020204020204" pitchFamily="34" charset="-122"/>
                </a:rPr>
                <a:t>     </a:t>
              </a:r>
              <a:r>
                <a:rPr lang="zh-CN" altLang="en-US" sz="3360" b="1" dirty="0">
                  <a:solidFill>
                    <a:srgbClr val="00B0F0"/>
                  </a:solidFill>
                  <a:latin typeface="微软雅黑" panose="020B0503020204020204" pitchFamily="34" charset="-122"/>
                  <a:ea typeface="微软雅黑" panose="020B0503020204020204" pitchFamily="34" charset="-122"/>
                </a:rPr>
                <a:t>教法学法</a:t>
              </a:r>
              <a:endParaRPr lang="zh-CN" altLang="en-US" sz="3360" b="1" dirty="0">
                <a:solidFill>
                  <a:srgbClr val="00B0F0"/>
                </a:solidFill>
                <a:latin typeface="微软雅黑" panose="020B0503020204020204" pitchFamily="34" charset="-122"/>
                <a:ea typeface="微软雅黑" panose="020B0503020204020204" pitchFamily="34" charset="-122"/>
              </a:endParaRPr>
            </a:p>
          </p:txBody>
        </p:sp>
        <p:sp>
          <p:nvSpPr>
            <p:cNvPr id="27783"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00B0F0"/>
                  </a:solidFill>
                  <a:latin typeface="方正粗宋简体" pitchFamily="65" charset="-122"/>
                  <a:ea typeface="方正粗宋简体" pitchFamily="65" charset="-122"/>
                </a:rPr>
                <a:t>3</a:t>
              </a:r>
              <a:endParaRPr lang="zh-CN" altLang="en-US" sz="7200" dirty="0">
                <a:solidFill>
                  <a:srgbClr val="00B0F0"/>
                </a:solidFill>
                <a:latin typeface="方正粗宋简体" pitchFamily="65" charset="-122"/>
                <a:ea typeface="方正粗宋简体" pitchFamily="65" charset="-122"/>
              </a:endParaRPr>
            </a:p>
          </p:txBody>
        </p:sp>
      </p:grpSp>
      <p:sp>
        <p:nvSpPr>
          <p:cNvPr id="208" name="Rounded Rectangle 5"/>
          <p:cNvSpPr>
            <a:spLocks noChangeArrowheads="1"/>
          </p:cNvSpPr>
          <p:nvPr/>
        </p:nvSpPr>
        <p:spPr bwMode="auto">
          <a:xfrm>
            <a:off x="2651760" y="3479165"/>
            <a:ext cx="3100705" cy="1080135"/>
          </a:xfrm>
          <a:prstGeom prst="roundRect">
            <a:avLst>
              <a:gd name="adj" fmla="val 10995"/>
            </a:avLst>
          </a:prstGeom>
          <a:gradFill rotWithShape="1">
            <a:gsLst>
              <a:gs pos="0">
                <a:schemeClr val="accent6">
                  <a:lumMod val="75000"/>
                </a:schemeClr>
              </a:gs>
              <a:gs pos="100000">
                <a:schemeClr val="accent6">
                  <a:lumMod val="60000"/>
                  <a:lumOff val="40000"/>
                </a:schemeClr>
              </a:gs>
            </a:gsLst>
            <a:lin ang="16200000"/>
          </a:gradFill>
          <a:ln w="9525">
            <a:solidFill>
              <a:srgbClr val="262626"/>
            </a:solidFill>
            <a:round/>
          </a:ln>
          <a:effectLst>
            <a:outerShdw blurRad="63500" dist="23000" dir="5400000" rotWithShape="0">
              <a:srgbClr val="000000">
                <a:alpha val="34999"/>
              </a:srgbClr>
            </a:outerShdw>
          </a:effectLst>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3360" b="1" i="0" u="none" strike="noStrike" kern="0" cap="none" spc="0" normalizeH="0" baseline="0" noProof="1">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引导讨论</a:t>
            </a:r>
            <a:r>
              <a:rPr kumimoji="0" lang="zh-CN" altLang="en-US" sz="3360" b="1" i="0" u="none" strike="noStrike" kern="0" cap="none" spc="0" normalizeH="0" baseline="0" noProof="1">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法</a:t>
            </a:r>
            <a:endParaRPr kumimoji="0" lang="zh-CN" altLang="en-US" sz="3360" b="1" i="0" u="none" strike="noStrike" kern="0" cap="none" spc="0" normalizeH="0" baseline="0" noProof="1">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9" name="Rounded Rectangle 8"/>
          <p:cNvSpPr>
            <a:spLocks noChangeArrowheads="1"/>
          </p:cNvSpPr>
          <p:nvPr/>
        </p:nvSpPr>
        <p:spPr bwMode="auto">
          <a:xfrm>
            <a:off x="2651125" y="4739640"/>
            <a:ext cx="3101975" cy="1080135"/>
          </a:xfrm>
          <a:prstGeom prst="roundRect">
            <a:avLst>
              <a:gd name="adj" fmla="val 10995"/>
            </a:avLst>
          </a:prstGeom>
          <a:gradFill rotWithShape="1">
            <a:gsLst>
              <a:gs pos="0">
                <a:srgbClr val="12A0F6"/>
              </a:gs>
              <a:gs pos="100000">
                <a:srgbClr val="84DFE4"/>
              </a:gs>
            </a:gsLst>
            <a:lin ang="16200000"/>
          </a:gradFill>
          <a:ln w="9525">
            <a:solidFill>
              <a:srgbClr val="262626"/>
            </a:solidFill>
            <a:round/>
          </a:ln>
          <a:effectLst>
            <a:outerShdw blurRad="63500" dist="23000" dir="5400000" rotWithShape="0">
              <a:srgbClr val="000000">
                <a:alpha val="34999"/>
              </a:srgbClr>
            </a:outerShdw>
          </a:effectLst>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3360" b="1" i="0" u="none" strike="noStrike" kern="0" cap="none" spc="0" normalizeH="0" baseline="0" noProof="1">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讲授法</a:t>
            </a:r>
            <a:endParaRPr kumimoji="0" lang="zh-CN" altLang="en-US" sz="3360" b="1" i="0" u="none" strike="noStrike" kern="0" cap="none" spc="0" normalizeH="0" baseline="0" noProof="1">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0" name="Rounded Rectangle 10"/>
          <p:cNvSpPr>
            <a:spLocks noChangeArrowheads="1"/>
          </p:cNvSpPr>
          <p:nvPr/>
        </p:nvSpPr>
        <p:spPr bwMode="auto">
          <a:xfrm>
            <a:off x="2651760" y="2270760"/>
            <a:ext cx="3099436" cy="1080136"/>
          </a:xfrm>
          <a:prstGeom prst="roundRect">
            <a:avLst>
              <a:gd name="adj" fmla="val 10995"/>
            </a:avLst>
          </a:prstGeom>
          <a:gradFill rotWithShape="1">
            <a:gsLst>
              <a:gs pos="0">
                <a:srgbClr val="A6F77D"/>
              </a:gs>
              <a:gs pos="100000">
                <a:srgbClr val="179538"/>
              </a:gs>
            </a:gsLst>
            <a:lin ang="5400000" scaled="1"/>
          </a:gradFill>
          <a:ln w="9525">
            <a:solidFill>
              <a:srgbClr val="4F950F"/>
            </a:solidFill>
            <a:miter lim="800000"/>
          </a:ln>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3360" b="1" i="0" u="none" strike="noStrike" kern="0" cap="none" spc="0" normalizeH="0" baseline="0" noProof="1">
                <a:ln>
                  <a:noFill/>
                </a:ln>
                <a:solidFill>
                  <a:srgbClr val="083A0E"/>
                </a:solidFill>
                <a:effectLst/>
                <a:uLnTx/>
                <a:uFillTx/>
                <a:latin typeface="微软雅黑" panose="020B0503020204020204" pitchFamily="34" charset="-122"/>
                <a:ea typeface="微软雅黑" panose="020B0503020204020204" pitchFamily="34" charset="-122"/>
                <a:cs typeface="Arial" panose="020B0604020202020204" pitchFamily="34" charset="0"/>
              </a:rPr>
              <a:t>多媒体</a:t>
            </a:r>
            <a:r>
              <a:rPr kumimoji="0" lang="zh-CN" altLang="en-US" sz="3360" b="1" i="0" u="none" strike="noStrike" kern="0" cap="none" spc="0" normalizeH="0" baseline="0" noProof="1">
                <a:ln>
                  <a:noFill/>
                </a:ln>
                <a:solidFill>
                  <a:srgbClr val="083A0E"/>
                </a:solidFill>
                <a:effectLst/>
                <a:uLnTx/>
                <a:uFillTx/>
                <a:latin typeface="微软雅黑" panose="020B0503020204020204" pitchFamily="34" charset="-122"/>
                <a:ea typeface="微软雅黑" panose="020B0503020204020204" pitchFamily="34" charset="-122"/>
                <a:cs typeface="Arial" panose="020B0604020202020204" pitchFamily="34" charset="0"/>
              </a:rPr>
              <a:t>辅助法</a:t>
            </a:r>
            <a:endParaRPr kumimoji="0" lang="zh-CN" altLang="en-US" sz="3360" b="1" i="0" u="none" strike="noStrike" kern="0" cap="none" spc="0" normalizeH="0" baseline="0" noProof="1">
              <a:ln>
                <a:noFill/>
              </a:ln>
              <a:solidFill>
                <a:srgbClr val="083A0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1" name="Nedadbuet pil 79"/>
          <p:cNvSpPr/>
          <p:nvPr/>
        </p:nvSpPr>
        <p:spPr bwMode="auto">
          <a:xfrm rot="365095">
            <a:off x="11860477" y="3955512"/>
            <a:ext cx="2119723" cy="1509232"/>
          </a:xfrm>
          <a:prstGeom prst="curvedDownArrow">
            <a:avLst>
              <a:gd name="adj1" fmla="val 17923"/>
              <a:gd name="adj2" fmla="val 27598"/>
              <a:gd name="adj3" fmla="val 27674"/>
            </a:avLst>
          </a:prstGeom>
          <a:gradFill flip="none" rotWithShape="1">
            <a:gsLst>
              <a:gs pos="18000">
                <a:srgbClr val="0070C0"/>
              </a:gs>
              <a:gs pos="34000">
                <a:srgbClr val="13D6FD">
                  <a:alpha val="41961"/>
                </a:srgbClr>
              </a:gs>
              <a:gs pos="59000">
                <a:srgbClr val="0081BE">
                  <a:lumMod val="40000"/>
                  <a:lumOff val="60000"/>
                  <a:alpha val="0"/>
                </a:srgbClr>
              </a:gs>
              <a:gs pos="100000">
                <a:srgbClr val="E6E6E6">
                  <a:alpha val="0"/>
                </a:srgbClr>
              </a:gs>
            </a:gsLst>
            <a:lin ang="10800000" scaled="1"/>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2160" b="0" i="0" u="none" strike="noStrike" kern="0" cap="none" spc="0" normalizeH="0" baseline="0" noProof="0">
              <a:ln>
                <a:noFill/>
              </a:ln>
              <a:solidFill>
                <a:srgbClr val="FFFFFF"/>
              </a:solidFill>
              <a:effectLst/>
              <a:uLnTx/>
              <a:uFillTx/>
              <a:latin typeface="Calibri" panose="020F0502020204030204" charset="0"/>
              <a:ea typeface="+mn-ea"/>
              <a:cs typeface="+mn-cs"/>
            </a:endParaRPr>
          </a:p>
        </p:txBody>
      </p:sp>
      <p:sp>
        <p:nvSpPr>
          <p:cNvPr id="212" name="Nedadbuet pil 79"/>
          <p:cNvSpPr/>
          <p:nvPr/>
        </p:nvSpPr>
        <p:spPr bwMode="auto">
          <a:xfrm rot="14420951">
            <a:off x="13562018" y="5319923"/>
            <a:ext cx="2119723" cy="1509232"/>
          </a:xfrm>
          <a:prstGeom prst="curvedDownArrow">
            <a:avLst>
              <a:gd name="adj1" fmla="val 17923"/>
              <a:gd name="adj2" fmla="val 27598"/>
              <a:gd name="adj3" fmla="val 27674"/>
            </a:avLst>
          </a:prstGeom>
          <a:gradFill flip="none" rotWithShape="1">
            <a:gsLst>
              <a:gs pos="18000">
                <a:srgbClr val="0070C0"/>
              </a:gs>
              <a:gs pos="34000">
                <a:srgbClr val="13D6FD">
                  <a:alpha val="41961"/>
                </a:srgbClr>
              </a:gs>
              <a:gs pos="59000">
                <a:srgbClr val="0081BE">
                  <a:lumMod val="40000"/>
                  <a:lumOff val="60000"/>
                  <a:alpha val="0"/>
                </a:srgbClr>
              </a:gs>
              <a:gs pos="100000">
                <a:srgbClr val="E6E6E6">
                  <a:alpha val="0"/>
                </a:srgbClr>
              </a:gs>
            </a:gsLst>
            <a:lin ang="10800000" scaled="1"/>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2160" b="0" i="0" u="none" strike="noStrike" kern="0" cap="none" spc="0" normalizeH="0" baseline="0" noProof="0">
              <a:ln>
                <a:noFill/>
              </a:ln>
              <a:solidFill>
                <a:srgbClr val="FFFFFF"/>
              </a:solidFill>
              <a:effectLst/>
              <a:uLnTx/>
              <a:uFillTx/>
              <a:latin typeface="Calibri" panose="020F0502020204030204" charset="0"/>
              <a:ea typeface="+mn-ea"/>
              <a:cs typeface="+mn-cs"/>
            </a:endParaRPr>
          </a:p>
        </p:txBody>
      </p:sp>
      <p:sp>
        <p:nvSpPr>
          <p:cNvPr id="213" name="Nedadbuet pil 79"/>
          <p:cNvSpPr/>
          <p:nvPr/>
        </p:nvSpPr>
        <p:spPr bwMode="auto">
          <a:xfrm rot="7350500">
            <a:off x="14112911" y="3518881"/>
            <a:ext cx="2119723" cy="1509232"/>
          </a:xfrm>
          <a:prstGeom prst="curvedDownArrow">
            <a:avLst>
              <a:gd name="adj1" fmla="val 17923"/>
              <a:gd name="adj2" fmla="val 27598"/>
              <a:gd name="adj3" fmla="val 27674"/>
            </a:avLst>
          </a:prstGeom>
          <a:gradFill flip="none" rotWithShape="1">
            <a:gsLst>
              <a:gs pos="18000">
                <a:srgbClr val="0070C0"/>
              </a:gs>
              <a:gs pos="34000">
                <a:srgbClr val="13D6FD">
                  <a:alpha val="41961"/>
                </a:srgbClr>
              </a:gs>
              <a:gs pos="59000">
                <a:srgbClr val="0081BE">
                  <a:lumMod val="40000"/>
                  <a:lumOff val="60000"/>
                  <a:alpha val="0"/>
                </a:srgbClr>
              </a:gs>
              <a:gs pos="100000">
                <a:srgbClr val="E6E6E6">
                  <a:alpha val="0"/>
                </a:srgbClr>
              </a:gs>
            </a:gsLst>
            <a:lin ang="10800000" scaled="1"/>
            <a:tileRect/>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sz="2160" b="0" i="0" u="none" strike="noStrike" kern="0" cap="none" spc="0" normalizeH="0" baseline="0" noProof="0">
              <a:ln>
                <a:noFill/>
              </a:ln>
              <a:solidFill>
                <a:srgbClr val="FFFFFF"/>
              </a:solidFill>
              <a:effectLst/>
              <a:uLnTx/>
              <a:uFillTx/>
              <a:latin typeface="Calibri" panose="020F0502020204030204" charset="0"/>
              <a:ea typeface="+mn-ea"/>
              <a:cs typeface="+mn-cs"/>
            </a:endParaRPr>
          </a:p>
        </p:txBody>
      </p:sp>
      <p:pic>
        <p:nvPicPr>
          <p:cNvPr id="214" name="Picture 2" descr="N:\文档资料\电教室\课件\201310赵芳老师创新杯国赛\素材\目标.png"/>
          <p:cNvPicPr>
            <a:picLocks noChangeAspect="1"/>
          </p:cNvPicPr>
          <p:nvPr/>
        </p:nvPicPr>
        <p:blipFill>
          <a:blip r:embed="rId1"/>
          <a:stretch>
            <a:fillRect/>
          </a:stretch>
        </p:blipFill>
        <p:spPr>
          <a:xfrm>
            <a:off x="9206866" y="2914650"/>
            <a:ext cx="2375534" cy="3451860"/>
          </a:xfrm>
          <a:prstGeom prst="rect">
            <a:avLst/>
          </a:prstGeom>
          <a:noFill/>
          <a:ln w="9525">
            <a:noFill/>
          </a:ln>
        </p:spPr>
      </p:pic>
      <p:sp>
        <p:nvSpPr>
          <p:cNvPr id="218" name="TextBox 72"/>
          <p:cNvSpPr txBox="1"/>
          <p:nvPr/>
        </p:nvSpPr>
        <p:spPr>
          <a:xfrm>
            <a:off x="5726430" y="59056"/>
            <a:ext cx="3495676" cy="681990"/>
          </a:xfrm>
          <a:prstGeom prst="rect">
            <a:avLst/>
          </a:prstGeom>
          <a:noFill/>
          <a:ln w="9525">
            <a:noFill/>
          </a:ln>
        </p:spPr>
        <p:txBody>
          <a:bodyPr>
            <a:spAutoFit/>
          </a:bodyPr>
          <a:p>
            <a:pPr algn="ctr"/>
            <a:r>
              <a:rPr lang="en-US" altLang="zh-CN" sz="3840" b="1" dirty="0">
                <a:solidFill>
                  <a:schemeClr val="bg1"/>
                </a:solidFill>
                <a:latin typeface="微软雅黑" panose="020B0503020204020204" pitchFamily="34" charset="-122"/>
                <a:ea typeface="微软雅黑" panose="020B0503020204020204" pitchFamily="34" charset="-122"/>
              </a:rPr>
              <a:t>——</a:t>
            </a:r>
            <a:r>
              <a:rPr lang="zh-CN" altLang="en-US" sz="3840" b="1" dirty="0">
                <a:solidFill>
                  <a:schemeClr val="bg1"/>
                </a:solidFill>
                <a:latin typeface="微软雅黑" panose="020B0503020204020204" pitchFamily="34" charset="-122"/>
                <a:ea typeface="微软雅黑" panose="020B0503020204020204" pitchFamily="34" charset="-122"/>
              </a:rPr>
              <a:t>说教法</a:t>
            </a:r>
            <a:endParaRPr lang="zh-CN" altLang="en-US" sz="3840" b="1"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686676" y="2156460"/>
            <a:ext cx="2297430" cy="3651886"/>
            <a:chOff x="5485148" y="1758046"/>
            <a:chExt cx="1914331" cy="3043670"/>
          </a:xfrm>
        </p:grpSpPr>
        <p:sp>
          <p:nvSpPr>
            <p:cNvPr id="220" name="Freeform 3"/>
            <p:cNvSpPr/>
            <p:nvPr/>
          </p:nvSpPr>
          <p:spPr bwMode="auto">
            <a:xfrm>
              <a:off x="5485148" y="1758046"/>
              <a:ext cx="1914331" cy="3043670"/>
            </a:xfrm>
            <a:custGeom>
              <a:avLst/>
              <a:gdLst/>
              <a:ahLst/>
              <a:cxnLst>
                <a:cxn ang="0">
                  <a:pos x="771" y="0"/>
                </a:cxn>
                <a:cxn ang="0">
                  <a:pos x="2313" y="0"/>
                </a:cxn>
                <a:cxn ang="0">
                  <a:pos x="3085" y="2359"/>
                </a:cxn>
                <a:cxn ang="0">
                  <a:pos x="1588" y="3084"/>
                </a:cxn>
                <a:cxn ang="0">
                  <a:pos x="0" y="2359"/>
                </a:cxn>
                <a:cxn ang="0">
                  <a:pos x="771" y="0"/>
                </a:cxn>
              </a:cxnLst>
              <a:rect l="0" t="0" r="r" b="b"/>
              <a:pathLst>
                <a:path w="3085" h="3084">
                  <a:moveTo>
                    <a:pt x="771" y="0"/>
                  </a:moveTo>
                  <a:lnTo>
                    <a:pt x="2313" y="0"/>
                  </a:lnTo>
                  <a:lnTo>
                    <a:pt x="3085" y="2359"/>
                  </a:lnTo>
                  <a:lnTo>
                    <a:pt x="1588" y="3084"/>
                  </a:lnTo>
                  <a:lnTo>
                    <a:pt x="0" y="2359"/>
                  </a:lnTo>
                  <a:lnTo>
                    <a:pt x="771" y="0"/>
                  </a:lnTo>
                  <a:close/>
                </a:path>
              </a:pathLst>
            </a:custGeom>
            <a:gradFill rotWithShape="1">
              <a:gsLst>
                <a:gs pos="0">
                  <a:schemeClr val="accent4">
                    <a:lumMod val="60000"/>
                    <a:lumOff val="40000"/>
                  </a:schemeClr>
                </a:gs>
                <a:gs pos="100000">
                  <a:schemeClr val="accent4">
                    <a:lumMod val="75000"/>
                  </a:schemeClr>
                </a:gs>
              </a:gsLst>
              <a:lin ang="2700000" scaled="1"/>
            </a:gradFill>
            <a:ln w="9525">
              <a:round/>
            </a:ln>
            <a:effectLst/>
            <a:scene3d>
              <a:camera prst="legacyObliqueBottom"/>
              <a:lightRig rig="legacyFlat3" dir="b"/>
            </a:scene3d>
            <a:sp3d extrusionH="163500" prstMaterial="legacyMatte">
              <a:bevelT w="13500" h="13500" prst="angle"/>
              <a:bevelB w="13500" h="13500" prst="angle"/>
              <a:extrusionClr>
                <a:schemeClr val="accent4">
                  <a:lumMod val="50000"/>
                </a:schemeClr>
              </a:extrusionClr>
            </a:sp3d>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27781" name="TextBox 6"/>
            <p:cNvSpPr txBox="1"/>
            <p:nvPr/>
          </p:nvSpPr>
          <p:spPr>
            <a:xfrm>
              <a:off x="5756798" y="1965196"/>
              <a:ext cx="1383102" cy="2385711"/>
            </a:xfrm>
            <a:prstGeom prst="rect">
              <a:avLst/>
            </a:prstGeom>
            <a:noFill/>
            <a:ln w="9525">
              <a:noFill/>
            </a:ln>
          </p:spPr>
          <p:txBody>
            <a:bodyPr vert="eaVert">
              <a:spAutoFit/>
            </a:bodyPr>
            <a:p>
              <a:r>
                <a:rPr lang="zh-CN" altLang="en-US" sz="4800" b="1" dirty="0">
                  <a:solidFill>
                    <a:schemeClr val="bg1"/>
                  </a:solidFill>
                  <a:latin typeface="微软雅黑" panose="020B0503020204020204" pitchFamily="34" charset="-122"/>
                  <a:ea typeface="微软雅黑" panose="020B0503020204020204" pitchFamily="34" charset="-122"/>
                </a:rPr>
                <a:t>做中学</a:t>
              </a:r>
              <a:endParaRPr lang="en-US" altLang="zh-CN" sz="4800" b="1" dirty="0">
                <a:solidFill>
                  <a:schemeClr val="bg1"/>
                </a:solidFill>
                <a:latin typeface="微软雅黑" panose="020B0503020204020204" pitchFamily="34" charset="-122"/>
                <a:ea typeface="微软雅黑" panose="020B0503020204020204" pitchFamily="34" charset="-122"/>
              </a:endParaRPr>
            </a:p>
            <a:p>
              <a:r>
                <a:rPr lang="zh-CN" altLang="en-US" sz="4800" b="1" dirty="0">
                  <a:solidFill>
                    <a:schemeClr val="bg1"/>
                  </a:solidFill>
                  <a:latin typeface="微软雅黑" panose="020B0503020204020204" pitchFamily="34" charset="-122"/>
                  <a:ea typeface="微软雅黑" panose="020B0503020204020204" pitchFamily="34" charset="-122"/>
                </a:rPr>
                <a:t>    做中教</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39140" y="1407796"/>
            <a:ext cx="10627996" cy="5244464"/>
            <a:chOff x="1953587" y="1756896"/>
            <a:chExt cx="6434837" cy="3419564"/>
          </a:xfrm>
        </p:grpSpPr>
        <p:grpSp>
          <p:nvGrpSpPr>
            <p:cNvPr id="27670" name="组合 21"/>
            <p:cNvGrpSpPr/>
            <p:nvPr/>
          </p:nvGrpSpPr>
          <p:grpSpPr>
            <a:xfrm>
              <a:off x="3720394" y="1765206"/>
              <a:ext cx="1639450" cy="401638"/>
              <a:chOff x="1685799" y="2657475"/>
              <a:chExt cx="1639450" cy="401638"/>
            </a:xfrm>
          </p:grpSpPr>
          <p:sp>
            <p:nvSpPr>
              <p:cNvPr id="128" name="AutoShape 67"/>
              <p:cNvSpPr>
                <a:spLocks noChangeArrowheads="1"/>
              </p:cNvSpPr>
              <p:nvPr/>
            </p:nvSpPr>
            <p:spPr bwMode="auto">
              <a:xfrm>
                <a:off x="1686006" y="2664070"/>
                <a:ext cx="211073" cy="391268"/>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9" name="AutoShape 68"/>
              <p:cNvSpPr>
                <a:spLocks noChangeArrowheads="1"/>
              </p:cNvSpPr>
              <p:nvPr/>
            </p:nvSpPr>
            <p:spPr bwMode="auto">
              <a:xfrm>
                <a:off x="1845176" y="2664070"/>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0" name="AutoShape 69"/>
              <p:cNvSpPr>
                <a:spLocks noChangeArrowheads="1"/>
              </p:cNvSpPr>
              <p:nvPr/>
            </p:nvSpPr>
            <p:spPr bwMode="auto">
              <a:xfrm>
                <a:off x="2003192" y="2664070"/>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1" name="AutoShape 70"/>
              <p:cNvSpPr>
                <a:spLocks noChangeArrowheads="1"/>
              </p:cNvSpPr>
              <p:nvPr/>
            </p:nvSpPr>
            <p:spPr bwMode="auto">
              <a:xfrm>
                <a:off x="2160055" y="2664070"/>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2" name="AutoShape 71"/>
              <p:cNvSpPr>
                <a:spLocks noChangeArrowheads="1"/>
              </p:cNvSpPr>
              <p:nvPr/>
            </p:nvSpPr>
            <p:spPr bwMode="auto">
              <a:xfrm>
                <a:off x="2319225" y="2664070"/>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3" name="AutoShape 72"/>
              <p:cNvSpPr>
                <a:spLocks noChangeArrowheads="1"/>
              </p:cNvSpPr>
              <p:nvPr/>
            </p:nvSpPr>
            <p:spPr bwMode="auto">
              <a:xfrm>
                <a:off x="2478395" y="2664070"/>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4" name="AutoShape 77"/>
              <p:cNvSpPr>
                <a:spLocks noChangeArrowheads="1"/>
              </p:cNvSpPr>
              <p:nvPr/>
            </p:nvSpPr>
            <p:spPr bwMode="auto">
              <a:xfrm>
                <a:off x="2639871" y="2667796"/>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5" name="AutoShape 78"/>
              <p:cNvSpPr>
                <a:spLocks noChangeArrowheads="1"/>
              </p:cNvSpPr>
              <p:nvPr/>
            </p:nvSpPr>
            <p:spPr bwMode="auto">
              <a:xfrm>
                <a:off x="2954750" y="2667796"/>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6" name="AutoShape 79"/>
              <p:cNvSpPr>
                <a:spLocks noChangeArrowheads="1"/>
              </p:cNvSpPr>
              <p:nvPr/>
            </p:nvSpPr>
            <p:spPr bwMode="auto">
              <a:xfrm>
                <a:off x="2796734" y="2657859"/>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37" name="AutoShape 80"/>
              <p:cNvSpPr>
                <a:spLocks noChangeArrowheads="1"/>
              </p:cNvSpPr>
              <p:nvPr/>
            </p:nvSpPr>
            <p:spPr bwMode="auto">
              <a:xfrm>
                <a:off x="3113919" y="2657859"/>
                <a:ext cx="211073" cy="391269"/>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1" name="组合 22"/>
            <p:cNvGrpSpPr/>
            <p:nvPr/>
          </p:nvGrpSpPr>
          <p:grpSpPr>
            <a:xfrm>
              <a:off x="5295242" y="1756896"/>
              <a:ext cx="1480700" cy="401638"/>
              <a:chOff x="2373296" y="2255837"/>
              <a:chExt cx="1480700" cy="401638"/>
            </a:xfrm>
          </p:grpSpPr>
          <p:sp>
            <p:nvSpPr>
              <p:cNvPr id="119" name="AutoShape 68"/>
              <p:cNvSpPr>
                <a:spLocks noChangeArrowheads="1"/>
              </p:cNvSpPr>
              <p:nvPr/>
            </p:nvSpPr>
            <p:spPr bwMode="auto">
              <a:xfrm>
                <a:off x="2373050"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0" name="AutoShape 69"/>
              <p:cNvSpPr>
                <a:spLocks noChangeArrowheads="1"/>
              </p:cNvSpPr>
              <p:nvPr/>
            </p:nvSpPr>
            <p:spPr bwMode="auto">
              <a:xfrm>
                <a:off x="2532220"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1" name="AutoShape 70"/>
              <p:cNvSpPr>
                <a:spLocks noChangeArrowheads="1"/>
              </p:cNvSpPr>
              <p:nvPr/>
            </p:nvSpPr>
            <p:spPr bwMode="auto">
              <a:xfrm>
                <a:off x="2689083"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2" name="AutoShape 71"/>
              <p:cNvSpPr>
                <a:spLocks noChangeArrowheads="1"/>
              </p:cNvSpPr>
              <p:nvPr/>
            </p:nvSpPr>
            <p:spPr bwMode="auto">
              <a:xfrm>
                <a:off x="2848252"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3" name="AutoShape 72"/>
              <p:cNvSpPr>
                <a:spLocks noChangeArrowheads="1"/>
              </p:cNvSpPr>
              <p:nvPr/>
            </p:nvSpPr>
            <p:spPr bwMode="auto">
              <a:xfrm>
                <a:off x="3006268" y="2262047"/>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4" name="AutoShape 77"/>
              <p:cNvSpPr>
                <a:spLocks noChangeArrowheads="1"/>
              </p:cNvSpPr>
              <p:nvPr/>
            </p:nvSpPr>
            <p:spPr bwMode="auto">
              <a:xfrm>
                <a:off x="3167745" y="2265774"/>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5" name="AutoShape 78"/>
              <p:cNvSpPr>
                <a:spLocks noChangeArrowheads="1"/>
              </p:cNvSpPr>
              <p:nvPr/>
            </p:nvSpPr>
            <p:spPr bwMode="auto">
              <a:xfrm>
                <a:off x="3483777" y="2265774"/>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6" name="AutoShape 79"/>
              <p:cNvSpPr>
                <a:spLocks noChangeArrowheads="1"/>
              </p:cNvSpPr>
              <p:nvPr/>
            </p:nvSpPr>
            <p:spPr bwMode="auto">
              <a:xfrm>
                <a:off x="3325761" y="2255837"/>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7" name="AutoShape 80"/>
              <p:cNvSpPr>
                <a:spLocks noChangeArrowheads="1"/>
              </p:cNvSpPr>
              <p:nvPr/>
            </p:nvSpPr>
            <p:spPr bwMode="auto">
              <a:xfrm>
                <a:off x="3642947" y="2255837"/>
                <a:ext cx="211073" cy="391268"/>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grpSp>
        <p:sp>
          <p:nvSpPr>
            <p:cNvPr id="24" name="AutoShape 80"/>
            <p:cNvSpPr>
              <a:spLocks noChangeArrowheads="1"/>
            </p:cNvSpPr>
            <p:nvPr/>
          </p:nvSpPr>
          <p:spPr bwMode="auto">
            <a:xfrm rot="10800000">
              <a:off x="6417258" y="4775255"/>
              <a:ext cx="211073" cy="391268"/>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grpSp>
          <p:nvGrpSpPr>
            <p:cNvPr id="27673" name="组合 24"/>
            <p:cNvGrpSpPr/>
            <p:nvPr/>
          </p:nvGrpSpPr>
          <p:grpSpPr>
            <a:xfrm>
              <a:off x="6735402" y="1757560"/>
              <a:ext cx="1653022" cy="1816070"/>
              <a:chOff x="6439580" y="2234156"/>
              <a:chExt cx="1653022" cy="1816070"/>
            </a:xfrm>
          </p:grpSpPr>
          <p:sp>
            <p:nvSpPr>
              <p:cNvPr id="97" name="AutoShape 68"/>
              <p:cNvSpPr>
                <a:spLocks noChangeArrowheads="1"/>
              </p:cNvSpPr>
              <p:nvPr/>
            </p:nvSpPr>
            <p:spPr bwMode="auto">
              <a:xfrm>
                <a:off x="6439775" y="2234733"/>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8" name="AutoShape 69"/>
              <p:cNvSpPr>
                <a:spLocks noChangeArrowheads="1"/>
              </p:cNvSpPr>
              <p:nvPr/>
            </p:nvSpPr>
            <p:spPr bwMode="auto">
              <a:xfrm rot="374608">
                <a:off x="6598944" y="2234733"/>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0" name="AutoShape 70"/>
              <p:cNvSpPr>
                <a:spLocks noChangeArrowheads="1"/>
              </p:cNvSpPr>
              <p:nvPr/>
            </p:nvSpPr>
            <p:spPr bwMode="auto">
              <a:xfrm rot="664838">
                <a:off x="6746580" y="2262060"/>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2" name="AutoShape 71"/>
              <p:cNvSpPr>
                <a:spLocks noChangeArrowheads="1"/>
              </p:cNvSpPr>
              <p:nvPr/>
            </p:nvSpPr>
            <p:spPr bwMode="auto">
              <a:xfrm rot="943395">
                <a:off x="6901136" y="2300566"/>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7" name="AutoShape 72"/>
              <p:cNvSpPr>
                <a:spLocks noChangeArrowheads="1"/>
              </p:cNvSpPr>
              <p:nvPr/>
            </p:nvSpPr>
            <p:spPr bwMode="auto">
              <a:xfrm rot="1460046">
                <a:off x="7034931" y="2372609"/>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8" name="AutoShape 77"/>
              <p:cNvSpPr>
                <a:spLocks noChangeArrowheads="1"/>
              </p:cNvSpPr>
              <p:nvPr/>
            </p:nvSpPr>
            <p:spPr bwMode="auto">
              <a:xfrm rot="1815011">
                <a:off x="7182566" y="2453347"/>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9" name="AutoShape 78"/>
              <p:cNvSpPr>
                <a:spLocks noChangeArrowheads="1"/>
              </p:cNvSpPr>
              <p:nvPr/>
            </p:nvSpPr>
            <p:spPr bwMode="auto">
              <a:xfrm rot="2308576">
                <a:off x="7414401" y="264587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0" name="AutoShape 79"/>
              <p:cNvSpPr>
                <a:spLocks noChangeArrowheads="1"/>
              </p:cNvSpPr>
              <p:nvPr/>
            </p:nvSpPr>
            <p:spPr bwMode="auto">
              <a:xfrm rot="2095431">
                <a:off x="7311748" y="2545264"/>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1" name="AutoShape 77"/>
              <p:cNvSpPr>
                <a:spLocks noChangeArrowheads="1"/>
              </p:cNvSpPr>
              <p:nvPr/>
            </p:nvSpPr>
            <p:spPr bwMode="auto">
              <a:xfrm rot="2726232">
                <a:off x="7518739" y="2765297"/>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2" name="AutoShape 78"/>
              <p:cNvSpPr>
                <a:spLocks noChangeArrowheads="1"/>
              </p:cNvSpPr>
              <p:nvPr/>
            </p:nvSpPr>
            <p:spPr bwMode="auto">
              <a:xfrm rot="3610096">
                <a:off x="7662914" y="3036080"/>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3" name="AutoShape 79"/>
              <p:cNvSpPr>
                <a:spLocks noChangeArrowheads="1"/>
              </p:cNvSpPr>
              <p:nvPr/>
            </p:nvSpPr>
            <p:spPr bwMode="auto">
              <a:xfrm rot="3181000">
                <a:off x="7594864" y="2898205"/>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4" name="AutoShape 77"/>
              <p:cNvSpPr>
                <a:spLocks noChangeArrowheads="1"/>
              </p:cNvSpPr>
              <p:nvPr/>
            </p:nvSpPr>
            <p:spPr bwMode="auto">
              <a:xfrm rot="4821088">
                <a:off x="7769028" y="3469581"/>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5" name="AutoShape 78"/>
              <p:cNvSpPr>
                <a:spLocks noChangeArrowheads="1"/>
              </p:cNvSpPr>
              <p:nvPr/>
            </p:nvSpPr>
            <p:spPr bwMode="auto">
              <a:xfrm rot="4015295">
                <a:off x="7712511" y="3181409"/>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6" name="AutoShape 79"/>
              <p:cNvSpPr>
                <a:spLocks noChangeArrowheads="1"/>
              </p:cNvSpPr>
              <p:nvPr/>
            </p:nvSpPr>
            <p:spPr bwMode="auto">
              <a:xfrm rot="4341196">
                <a:off x="7754034" y="3320527"/>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7" name="AutoShape 77"/>
              <p:cNvSpPr>
                <a:spLocks noChangeArrowheads="1"/>
              </p:cNvSpPr>
              <p:nvPr/>
            </p:nvSpPr>
            <p:spPr bwMode="auto">
              <a:xfrm rot="5400000">
                <a:off x="7790943" y="3749059"/>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18" name="AutoShape 79"/>
              <p:cNvSpPr>
                <a:spLocks noChangeArrowheads="1"/>
              </p:cNvSpPr>
              <p:nvPr/>
            </p:nvSpPr>
            <p:spPr bwMode="auto">
              <a:xfrm rot="5187555">
                <a:off x="7784643" y="3608079"/>
                <a:ext cx="209918"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4" name="组合 25"/>
            <p:cNvGrpSpPr/>
            <p:nvPr/>
          </p:nvGrpSpPr>
          <p:grpSpPr>
            <a:xfrm rot="5400000">
              <a:off x="6652711" y="3427210"/>
              <a:ext cx="1653022" cy="1816070"/>
              <a:chOff x="6439580" y="2234156"/>
              <a:chExt cx="1653022" cy="1816070"/>
            </a:xfrm>
          </p:grpSpPr>
          <p:sp>
            <p:nvSpPr>
              <p:cNvPr id="81" name="AutoShape 68"/>
              <p:cNvSpPr>
                <a:spLocks noChangeArrowheads="1"/>
              </p:cNvSpPr>
              <p:nvPr/>
            </p:nvSpPr>
            <p:spPr bwMode="auto">
              <a:xfrm>
                <a:off x="6439136" y="2228376"/>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2" name="AutoShape 69"/>
              <p:cNvSpPr>
                <a:spLocks noChangeArrowheads="1"/>
              </p:cNvSpPr>
              <p:nvPr/>
            </p:nvSpPr>
            <p:spPr bwMode="auto">
              <a:xfrm rot="374608">
                <a:off x="6598128" y="2228376"/>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3" name="AutoShape 70"/>
              <p:cNvSpPr>
                <a:spLocks noChangeArrowheads="1"/>
              </p:cNvSpPr>
              <p:nvPr/>
            </p:nvSpPr>
            <p:spPr bwMode="auto">
              <a:xfrm rot="664838">
                <a:off x="6745940" y="2256058"/>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4" name="AutoShape 71"/>
              <p:cNvSpPr>
                <a:spLocks noChangeArrowheads="1"/>
              </p:cNvSpPr>
              <p:nvPr/>
            </p:nvSpPr>
            <p:spPr bwMode="auto">
              <a:xfrm rot="943395">
                <a:off x="6901206" y="2294120"/>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5" name="AutoShape 72"/>
              <p:cNvSpPr>
                <a:spLocks noChangeArrowheads="1"/>
              </p:cNvSpPr>
              <p:nvPr/>
            </p:nvSpPr>
            <p:spPr bwMode="auto">
              <a:xfrm rot="1460046">
                <a:off x="7035355" y="2366784"/>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6" name="AutoShape 77"/>
              <p:cNvSpPr>
                <a:spLocks noChangeArrowheads="1"/>
              </p:cNvSpPr>
              <p:nvPr/>
            </p:nvSpPr>
            <p:spPr bwMode="auto">
              <a:xfrm rot="1815011">
                <a:off x="7181926" y="2447523"/>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7" name="AutoShape 78"/>
              <p:cNvSpPr>
                <a:spLocks noChangeArrowheads="1"/>
              </p:cNvSpPr>
              <p:nvPr/>
            </p:nvSpPr>
            <p:spPr bwMode="auto">
              <a:xfrm rot="2308576">
                <a:off x="7414202" y="2644754"/>
                <a:ext cx="211161" cy="393310"/>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8" name="AutoShape 79"/>
              <p:cNvSpPr>
                <a:spLocks noChangeArrowheads="1"/>
              </p:cNvSpPr>
              <p:nvPr/>
            </p:nvSpPr>
            <p:spPr bwMode="auto">
              <a:xfrm rot="2095431">
                <a:off x="7312348" y="2538642"/>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9" name="AutoShape 77"/>
              <p:cNvSpPr>
                <a:spLocks noChangeArrowheads="1"/>
              </p:cNvSpPr>
              <p:nvPr/>
            </p:nvSpPr>
            <p:spPr bwMode="auto">
              <a:xfrm rot="2726232">
                <a:off x="7518584" y="2765108"/>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0" name="AutoShape 78"/>
              <p:cNvSpPr>
                <a:spLocks noChangeArrowheads="1"/>
              </p:cNvSpPr>
              <p:nvPr/>
            </p:nvSpPr>
            <p:spPr bwMode="auto">
              <a:xfrm rot="3610096">
                <a:off x="7662671" y="3035004"/>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1" name="AutoShape 79"/>
              <p:cNvSpPr>
                <a:spLocks noChangeArrowheads="1"/>
              </p:cNvSpPr>
              <p:nvPr/>
            </p:nvSpPr>
            <p:spPr bwMode="auto">
              <a:xfrm rot="3181000">
                <a:off x="7594354" y="2897750"/>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2" name="AutoShape 77"/>
              <p:cNvSpPr>
                <a:spLocks noChangeArrowheads="1"/>
              </p:cNvSpPr>
              <p:nvPr/>
            </p:nvSpPr>
            <p:spPr bwMode="auto">
              <a:xfrm rot="4821088">
                <a:off x="7768873" y="3469305"/>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3" name="AutoShape 78"/>
              <p:cNvSpPr>
                <a:spLocks noChangeArrowheads="1"/>
              </p:cNvSpPr>
              <p:nvPr/>
            </p:nvSpPr>
            <p:spPr bwMode="auto">
              <a:xfrm rot="4015295">
                <a:off x="7711779" y="3175144"/>
                <a:ext cx="212226"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4" name="AutoShape 79"/>
              <p:cNvSpPr>
                <a:spLocks noChangeArrowheads="1"/>
              </p:cNvSpPr>
              <p:nvPr/>
            </p:nvSpPr>
            <p:spPr bwMode="auto">
              <a:xfrm rot="4341196">
                <a:off x="7753967" y="3321670"/>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5" name="AutoShape 77"/>
              <p:cNvSpPr>
                <a:spLocks noChangeArrowheads="1"/>
              </p:cNvSpPr>
              <p:nvPr/>
            </p:nvSpPr>
            <p:spPr bwMode="auto">
              <a:xfrm rot="5400000">
                <a:off x="7790609" y="3748962"/>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6" name="AutoShape 79"/>
              <p:cNvSpPr>
                <a:spLocks noChangeArrowheads="1"/>
              </p:cNvSpPr>
              <p:nvPr/>
            </p:nvSpPr>
            <p:spPr bwMode="auto">
              <a:xfrm rot="5187555">
                <a:off x="7783157" y="360824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5" name="组合 26"/>
            <p:cNvGrpSpPr/>
            <p:nvPr/>
          </p:nvGrpSpPr>
          <p:grpSpPr>
            <a:xfrm rot="10800000">
              <a:off x="4991161" y="4762085"/>
              <a:ext cx="1480700" cy="401638"/>
              <a:chOff x="2373296" y="2255837"/>
              <a:chExt cx="1480700" cy="401638"/>
            </a:xfrm>
          </p:grpSpPr>
          <p:sp>
            <p:nvSpPr>
              <p:cNvPr id="72" name="AutoShape 68"/>
              <p:cNvSpPr>
                <a:spLocks noChangeArrowheads="1"/>
              </p:cNvSpPr>
              <p:nvPr/>
            </p:nvSpPr>
            <p:spPr bwMode="auto">
              <a:xfrm>
                <a:off x="2379456" y="2261731"/>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3" name="AutoShape 69"/>
              <p:cNvSpPr>
                <a:spLocks noChangeArrowheads="1"/>
              </p:cNvSpPr>
              <p:nvPr/>
            </p:nvSpPr>
            <p:spPr bwMode="auto">
              <a:xfrm>
                <a:off x="2538626" y="2261731"/>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4" name="AutoShape 70"/>
              <p:cNvSpPr>
                <a:spLocks noChangeArrowheads="1"/>
              </p:cNvSpPr>
              <p:nvPr/>
            </p:nvSpPr>
            <p:spPr bwMode="auto">
              <a:xfrm>
                <a:off x="2695489" y="2261731"/>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5" name="AutoShape 71"/>
              <p:cNvSpPr>
                <a:spLocks noChangeArrowheads="1"/>
              </p:cNvSpPr>
              <p:nvPr/>
            </p:nvSpPr>
            <p:spPr bwMode="auto">
              <a:xfrm>
                <a:off x="2853505" y="2261731"/>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6" name="AutoShape 72"/>
              <p:cNvSpPr>
                <a:spLocks noChangeArrowheads="1"/>
              </p:cNvSpPr>
              <p:nvPr/>
            </p:nvSpPr>
            <p:spPr bwMode="auto">
              <a:xfrm>
                <a:off x="3012674" y="2261731"/>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7" name="AutoShape 77"/>
              <p:cNvSpPr>
                <a:spLocks noChangeArrowheads="1"/>
              </p:cNvSpPr>
              <p:nvPr/>
            </p:nvSpPr>
            <p:spPr bwMode="auto">
              <a:xfrm>
                <a:off x="3174151" y="2265458"/>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8" name="AutoShape 78"/>
              <p:cNvSpPr>
                <a:spLocks noChangeArrowheads="1"/>
              </p:cNvSpPr>
              <p:nvPr/>
            </p:nvSpPr>
            <p:spPr bwMode="auto">
              <a:xfrm>
                <a:off x="3489030" y="2265458"/>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9" name="AutoShape 79"/>
              <p:cNvSpPr>
                <a:spLocks noChangeArrowheads="1"/>
              </p:cNvSpPr>
              <p:nvPr/>
            </p:nvSpPr>
            <p:spPr bwMode="auto">
              <a:xfrm>
                <a:off x="3331014" y="2255521"/>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0" name="AutoShape 80"/>
              <p:cNvSpPr>
                <a:spLocks noChangeArrowheads="1"/>
              </p:cNvSpPr>
              <p:nvPr/>
            </p:nvSpPr>
            <p:spPr bwMode="auto">
              <a:xfrm>
                <a:off x="3648200" y="2255521"/>
                <a:ext cx="211072" cy="392511"/>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6" name="组合 27"/>
            <p:cNvGrpSpPr/>
            <p:nvPr/>
          </p:nvGrpSpPr>
          <p:grpSpPr>
            <a:xfrm rot="10800000">
              <a:off x="3568462" y="4774822"/>
              <a:ext cx="1480700" cy="401638"/>
              <a:chOff x="2373296" y="2255837"/>
              <a:chExt cx="1480700" cy="401638"/>
            </a:xfrm>
          </p:grpSpPr>
          <p:sp>
            <p:nvSpPr>
              <p:cNvPr id="63" name="AutoShape 68"/>
              <p:cNvSpPr>
                <a:spLocks noChangeArrowheads="1"/>
              </p:cNvSpPr>
              <p:nvPr/>
            </p:nvSpPr>
            <p:spPr bwMode="auto">
              <a:xfrm>
                <a:off x="2384671"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4" name="AutoShape 69"/>
              <p:cNvSpPr>
                <a:spLocks noChangeArrowheads="1"/>
              </p:cNvSpPr>
              <p:nvPr/>
            </p:nvSpPr>
            <p:spPr bwMode="auto">
              <a:xfrm>
                <a:off x="2543841"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5" name="AutoShape 70"/>
              <p:cNvSpPr>
                <a:spLocks noChangeArrowheads="1"/>
              </p:cNvSpPr>
              <p:nvPr/>
            </p:nvSpPr>
            <p:spPr bwMode="auto">
              <a:xfrm>
                <a:off x="2700703"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6" name="AutoShape 71"/>
              <p:cNvSpPr>
                <a:spLocks noChangeArrowheads="1"/>
              </p:cNvSpPr>
              <p:nvPr/>
            </p:nvSpPr>
            <p:spPr bwMode="auto">
              <a:xfrm>
                <a:off x="2859873" y="2262047"/>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7" name="AutoShape 72"/>
              <p:cNvSpPr>
                <a:spLocks noChangeArrowheads="1"/>
              </p:cNvSpPr>
              <p:nvPr/>
            </p:nvSpPr>
            <p:spPr bwMode="auto">
              <a:xfrm>
                <a:off x="3017889" y="2262047"/>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8" name="AutoShape 77"/>
              <p:cNvSpPr>
                <a:spLocks noChangeArrowheads="1"/>
              </p:cNvSpPr>
              <p:nvPr/>
            </p:nvSpPr>
            <p:spPr bwMode="auto">
              <a:xfrm>
                <a:off x="3179365" y="2265774"/>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9" name="AutoShape 78"/>
              <p:cNvSpPr>
                <a:spLocks noChangeArrowheads="1"/>
              </p:cNvSpPr>
              <p:nvPr/>
            </p:nvSpPr>
            <p:spPr bwMode="auto">
              <a:xfrm>
                <a:off x="3495398" y="2265774"/>
                <a:ext cx="211073"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0" name="AutoShape 79"/>
              <p:cNvSpPr>
                <a:spLocks noChangeArrowheads="1"/>
              </p:cNvSpPr>
              <p:nvPr/>
            </p:nvSpPr>
            <p:spPr bwMode="auto">
              <a:xfrm>
                <a:off x="3337382" y="2255837"/>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1" name="AutoShape 80"/>
              <p:cNvSpPr>
                <a:spLocks noChangeArrowheads="1"/>
              </p:cNvSpPr>
              <p:nvPr/>
            </p:nvSpPr>
            <p:spPr bwMode="auto">
              <a:xfrm>
                <a:off x="3654567" y="2255837"/>
                <a:ext cx="211073" cy="391268"/>
              </a:xfrm>
              <a:prstGeom prst="chevron">
                <a:avLst>
                  <a:gd name="adj" fmla="val 51130"/>
                </a:avLst>
              </a:prstGeom>
              <a:gradFill rotWithShape="1">
                <a:gsLst>
                  <a:gs pos="0">
                    <a:srgbClr val="FF6600"/>
                  </a:gs>
                  <a:gs pos="50000">
                    <a:srgbClr val="FFCC00"/>
                  </a:gs>
                  <a:gs pos="100000">
                    <a:srgbClr val="FF6600"/>
                  </a:gs>
                </a:gsLst>
                <a:lin ang="540000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7" name="组合 28"/>
            <p:cNvGrpSpPr/>
            <p:nvPr/>
          </p:nvGrpSpPr>
          <p:grpSpPr>
            <a:xfrm rot="10800000">
              <a:off x="1956748" y="3354041"/>
              <a:ext cx="1653022" cy="1816070"/>
              <a:chOff x="6439580" y="2234156"/>
              <a:chExt cx="1653022" cy="1816070"/>
            </a:xfrm>
          </p:grpSpPr>
          <p:sp>
            <p:nvSpPr>
              <p:cNvPr id="47" name="AutoShape 68"/>
              <p:cNvSpPr>
                <a:spLocks noChangeArrowheads="1"/>
              </p:cNvSpPr>
              <p:nvPr/>
            </p:nvSpPr>
            <p:spPr bwMode="auto">
              <a:xfrm>
                <a:off x="6439476" y="223401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8" name="AutoShape 69"/>
              <p:cNvSpPr>
                <a:spLocks noChangeArrowheads="1"/>
              </p:cNvSpPr>
              <p:nvPr/>
            </p:nvSpPr>
            <p:spPr bwMode="auto">
              <a:xfrm rot="374608">
                <a:off x="6598646" y="223401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9" name="AutoShape 70"/>
              <p:cNvSpPr>
                <a:spLocks noChangeArrowheads="1"/>
              </p:cNvSpPr>
              <p:nvPr/>
            </p:nvSpPr>
            <p:spPr bwMode="auto">
              <a:xfrm rot="664838">
                <a:off x="6746281" y="2261343"/>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0" name="AutoShape 71"/>
              <p:cNvSpPr>
                <a:spLocks noChangeArrowheads="1"/>
              </p:cNvSpPr>
              <p:nvPr/>
            </p:nvSpPr>
            <p:spPr bwMode="auto">
              <a:xfrm rot="943395">
                <a:off x="6900837" y="2299850"/>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1" name="AutoShape 72"/>
              <p:cNvSpPr>
                <a:spLocks noChangeArrowheads="1"/>
              </p:cNvSpPr>
              <p:nvPr/>
            </p:nvSpPr>
            <p:spPr bwMode="auto">
              <a:xfrm rot="1460046">
                <a:off x="7034632" y="2371893"/>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2" name="AutoShape 77"/>
              <p:cNvSpPr>
                <a:spLocks noChangeArrowheads="1"/>
              </p:cNvSpPr>
              <p:nvPr/>
            </p:nvSpPr>
            <p:spPr bwMode="auto">
              <a:xfrm rot="1815011">
                <a:off x="7182268" y="2452630"/>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3" name="AutoShape 78"/>
              <p:cNvSpPr>
                <a:spLocks noChangeArrowheads="1"/>
              </p:cNvSpPr>
              <p:nvPr/>
            </p:nvSpPr>
            <p:spPr bwMode="auto">
              <a:xfrm rot="2308576">
                <a:off x="7414102" y="2645160"/>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4" name="AutoShape 79"/>
              <p:cNvSpPr>
                <a:spLocks noChangeArrowheads="1"/>
              </p:cNvSpPr>
              <p:nvPr/>
            </p:nvSpPr>
            <p:spPr bwMode="auto">
              <a:xfrm rot="2095431">
                <a:off x="7311449" y="2544547"/>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5" name="AutoShape 77"/>
              <p:cNvSpPr>
                <a:spLocks noChangeArrowheads="1"/>
              </p:cNvSpPr>
              <p:nvPr/>
            </p:nvSpPr>
            <p:spPr bwMode="auto">
              <a:xfrm rot="2726232">
                <a:off x="7512674" y="2764580"/>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6" name="AutoShape 78"/>
              <p:cNvSpPr>
                <a:spLocks noChangeArrowheads="1"/>
              </p:cNvSpPr>
              <p:nvPr/>
            </p:nvSpPr>
            <p:spPr bwMode="auto">
              <a:xfrm rot="3610096">
                <a:off x="7656849" y="3035363"/>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7" name="AutoShape 79"/>
              <p:cNvSpPr>
                <a:spLocks noChangeArrowheads="1"/>
              </p:cNvSpPr>
              <p:nvPr/>
            </p:nvSpPr>
            <p:spPr bwMode="auto">
              <a:xfrm rot="3181000">
                <a:off x="7588799" y="2897487"/>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8" name="AutoShape 77"/>
              <p:cNvSpPr>
                <a:spLocks noChangeArrowheads="1"/>
              </p:cNvSpPr>
              <p:nvPr/>
            </p:nvSpPr>
            <p:spPr bwMode="auto">
              <a:xfrm rot="4821088">
                <a:off x="7762962" y="3468864"/>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59" name="AutoShape 78"/>
              <p:cNvSpPr>
                <a:spLocks noChangeArrowheads="1"/>
              </p:cNvSpPr>
              <p:nvPr/>
            </p:nvSpPr>
            <p:spPr bwMode="auto">
              <a:xfrm rot="4015295">
                <a:off x="7706446" y="3180691"/>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0" name="AutoShape 79"/>
              <p:cNvSpPr>
                <a:spLocks noChangeArrowheads="1"/>
              </p:cNvSpPr>
              <p:nvPr/>
            </p:nvSpPr>
            <p:spPr bwMode="auto">
              <a:xfrm rot="4341196">
                <a:off x="7747968" y="3319809"/>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1" name="AutoShape 77"/>
              <p:cNvSpPr>
                <a:spLocks noChangeArrowheads="1"/>
              </p:cNvSpPr>
              <p:nvPr/>
            </p:nvSpPr>
            <p:spPr bwMode="auto">
              <a:xfrm rot="5400000">
                <a:off x="7784877" y="3748341"/>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2" name="AutoShape 79"/>
              <p:cNvSpPr>
                <a:spLocks noChangeArrowheads="1"/>
              </p:cNvSpPr>
              <p:nvPr/>
            </p:nvSpPr>
            <p:spPr bwMode="auto">
              <a:xfrm rot="5187555">
                <a:off x="7778577" y="3613571"/>
                <a:ext cx="209919"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27678" name="组合 29"/>
            <p:cNvGrpSpPr/>
            <p:nvPr/>
          </p:nvGrpSpPr>
          <p:grpSpPr>
            <a:xfrm rot="-5400000">
              <a:off x="2035111" y="1714561"/>
              <a:ext cx="1653022" cy="1816070"/>
              <a:chOff x="6439580" y="2234156"/>
              <a:chExt cx="1653022" cy="1816070"/>
            </a:xfrm>
          </p:grpSpPr>
          <p:sp>
            <p:nvSpPr>
              <p:cNvPr id="31" name="AutoShape 68"/>
              <p:cNvSpPr>
                <a:spLocks noChangeArrowheads="1"/>
              </p:cNvSpPr>
              <p:nvPr/>
            </p:nvSpPr>
            <p:spPr bwMode="auto">
              <a:xfrm>
                <a:off x="6440019" y="2234156"/>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2" name="AutoShape 69"/>
              <p:cNvSpPr>
                <a:spLocks noChangeArrowheads="1"/>
              </p:cNvSpPr>
              <p:nvPr/>
            </p:nvSpPr>
            <p:spPr bwMode="auto">
              <a:xfrm rot="374608">
                <a:off x="6599011" y="2234156"/>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3" name="AutoShape 70"/>
              <p:cNvSpPr>
                <a:spLocks noChangeArrowheads="1"/>
              </p:cNvSpPr>
              <p:nvPr/>
            </p:nvSpPr>
            <p:spPr bwMode="auto">
              <a:xfrm rot="664838">
                <a:off x="6746824" y="2261837"/>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4" name="AutoShape 71"/>
              <p:cNvSpPr>
                <a:spLocks noChangeArrowheads="1"/>
              </p:cNvSpPr>
              <p:nvPr/>
            </p:nvSpPr>
            <p:spPr bwMode="auto">
              <a:xfrm rot="943395">
                <a:off x="6908300" y="2299900"/>
                <a:ext cx="209918"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5" name="AutoShape 72"/>
              <p:cNvSpPr>
                <a:spLocks noChangeArrowheads="1"/>
              </p:cNvSpPr>
              <p:nvPr/>
            </p:nvSpPr>
            <p:spPr bwMode="auto">
              <a:xfrm rot="1460046">
                <a:off x="7034997" y="2372564"/>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6" name="AutoShape 77"/>
              <p:cNvSpPr>
                <a:spLocks noChangeArrowheads="1"/>
              </p:cNvSpPr>
              <p:nvPr/>
            </p:nvSpPr>
            <p:spPr bwMode="auto">
              <a:xfrm rot="1815011">
                <a:off x="7182809" y="2453302"/>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7" name="AutoShape 78"/>
              <p:cNvSpPr>
                <a:spLocks noChangeArrowheads="1"/>
              </p:cNvSpPr>
              <p:nvPr/>
            </p:nvSpPr>
            <p:spPr bwMode="auto">
              <a:xfrm rot="2308576">
                <a:off x="7421297" y="2644768"/>
                <a:ext cx="209919" cy="3933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8" name="AutoShape 79"/>
              <p:cNvSpPr>
                <a:spLocks noChangeArrowheads="1"/>
              </p:cNvSpPr>
              <p:nvPr/>
            </p:nvSpPr>
            <p:spPr bwMode="auto">
              <a:xfrm rot="2095431">
                <a:off x="7311990" y="2544421"/>
                <a:ext cx="211161" cy="392157"/>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9" name="AutoShape 77"/>
              <p:cNvSpPr>
                <a:spLocks noChangeArrowheads="1"/>
              </p:cNvSpPr>
              <p:nvPr/>
            </p:nvSpPr>
            <p:spPr bwMode="auto">
              <a:xfrm rot="2726232">
                <a:off x="7518227" y="2765123"/>
                <a:ext cx="211072"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0" name="AutoShape 78"/>
              <p:cNvSpPr>
                <a:spLocks noChangeArrowheads="1"/>
              </p:cNvSpPr>
              <p:nvPr/>
            </p:nvSpPr>
            <p:spPr bwMode="auto">
              <a:xfrm rot="3610096">
                <a:off x="7669145" y="3035639"/>
                <a:ext cx="211072" cy="391268"/>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1" name="AutoShape 79"/>
              <p:cNvSpPr>
                <a:spLocks noChangeArrowheads="1"/>
              </p:cNvSpPr>
              <p:nvPr/>
            </p:nvSpPr>
            <p:spPr bwMode="auto">
              <a:xfrm rot="3181000">
                <a:off x="7593996" y="2897763"/>
                <a:ext cx="211073"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2" name="AutoShape 77"/>
              <p:cNvSpPr>
                <a:spLocks noChangeArrowheads="1"/>
              </p:cNvSpPr>
              <p:nvPr/>
            </p:nvSpPr>
            <p:spPr bwMode="auto">
              <a:xfrm rot="4821088">
                <a:off x="7774725" y="3469319"/>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3" name="AutoShape 78"/>
              <p:cNvSpPr>
                <a:spLocks noChangeArrowheads="1"/>
              </p:cNvSpPr>
              <p:nvPr/>
            </p:nvSpPr>
            <p:spPr bwMode="auto">
              <a:xfrm rot="4015295">
                <a:off x="7711421" y="3180925"/>
                <a:ext cx="212226" cy="392511"/>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4" name="AutoShape 79"/>
              <p:cNvSpPr>
                <a:spLocks noChangeArrowheads="1"/>
              </p:cNvSpPr>
              <p:nvPr/>
            </p:nvSpPr>
            <p:spPr bwMode="auto">
              <a:xfrm rot="4341196">
                <a:off x="7759820" y="3321684"/>
                <a:ext cx="211072"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5" name="AutoShape 77"/>
              <p:cNvSpPr>
                <a:spLocks noChangeArrowheads="1"/>
              </p:cNvSpPr>
              <p:nvPr/>
            </p:nvSpPr>
            <p:spPr bwMode="auto">
              <a:xfrm rot="5400000">
                <a:off x="7797083" y="3749595"/>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46" name="AutoShape 79"/>
              <p:cNvSpPr>
                <a:spLocks noChangeArrowheads="1"/>
              </p:cNvSpPr>
              <p:nvPr/>
            </p:nvSpPr>
            <p:spPr bwMode="auto">
              <a:xfrm rot="5187555">
                <a:off x="7789630" y="3608880"/>
                <a:ext cx="211073" cy="391269"/>
              </a:xfrm>
              <a:prstGeom prst="chevron">
                <a:avLst>
                  <a:gd name="adj" fmla="val 51130"/>
                </a:avLst>
              </a:prstGeom>
              <a:gradFill rotWithShape="1">
                <a:gsLst>
                  <a:gs pos="0">
                    <a:srgbClr val="186594"/>
                  </a:gs>
                  <a:gs pos="50000">
                    <a:srgbClr val="7ABFEA"/>
                  </a:gs>
                  <a:gs pos="100000">
                    <a:srgbClr val="186594"/>
                  </a:gs>
                </a:gsLst>
                <a:lin ang="540000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grpSp>
      </p:grpSp>
      <p:sp>
        <p:nvSpPr>
          <p:cNvPr id="138" name="矩形 137"/>
          <p:cNvSpPr/>
          <p:nvPr/>
        </p:nvSpPr>
        <p:spPr>
          <a:xfrm>
            <a:off x="6700867" y="3014371"/>
            <a:ext cx="1223525" cy="186372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76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融合</a:t>
            </a:r>
            <a:endParaRPr kumimoji="0" lang="zh-CN" altLang="en-US" sz="576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anim calcmode="lin" valueType="num">
                                      <p:cBhvr>
                                        <p:cTn id="20" dur="500" fill="hold"/>
                                        <p:tgtEl>
                                          <p:spTgt spid="214"/>
                                        </p:tgtEl>
                                        <p:attrNameLst>
                                          <p:attrName>ppt_x</p:attrName>
                                        </p:attrNameLst>
                                      </p:cBhvr>
                                      <p:tavLst>
                                        <p:tav tm="0">
                                          <p:val>
                                            <p:strVal val="#ppt_x"/>
                                          </p:val>
                                        </p:tav>
                                        <p:tav tm="100000">
                                          <p:val>
                                            <p:strVal val="#ppt_x"/>
                                          </p:val>
                                        </p:tav>
                                      </p:tavLst>
                                    </p:anim>
                                    <p:anim calcmode="lin" valueType="num">
                                      <p:cBhvr>
                                        <p:cTn id="21" dur="500" fill="hold"/>
                                        <p:tgtEl>
                                          <p:spTgt spid="21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18"/>
                                        </p:tgtEl>
                                        <p:attrNameLst>
                                          <p:attrName>style.visibility</p:attrName>
                                        </p:attrNameLst>
                                      </p:cBhvr>
                                      <p:to>
                                        <p:strVal val="visible"/>
                                      </p:to>
                                    </p:set>
                                    <p:animEffect transition="in" filter="wipe(left)">
                                      <p:cBhvr>
                                        <p:cTn id="25" dur="500"/>
                                        <p:tgtEl>
                                          <p:spTgt spid="218"/>
                                        </p:tgtEl>
                                      </p:cBhvr>
                                    </p:animEffect>
                                  </p:childTnLst>
                                </p:cTn>
                              </p:par>
                              <p:par>
                                <p:cTn id="26" presetID="2" presetClass="entr" presetSubtype="8" fill="hold" grpId="0" nodeType="withEffect">
                                  <p:stCondLst>
                                    <p:cond delay="500"/>
                                  </p:stCondLst>
                                  <p:childTnLst>
                                    <p:set>
                                      <p:cBhvr>
                                        <p:cTn id="27" dur="1" fill="hold">
                                          <p:stCondLst>
                                            <p:cond delay="0"/>
                                          </p:stCondLst>
                                        </p:cTn>
                                        <p:tgtEl>
                                          <p:spTgt spid="210"/>
                                        </p:tgtEl>
                                        <p:attrNameLst>
                                          <p:attrName>style.visibility</p:attrName>
                                        </p:attrNameLst>
                                      </p:cBhvr>
                                      <p:to>
                                        <p:strVal val="visible"/>
                                      </p:to>
                                    </p:set>
                                    <p:anim calcmode="lin" valueType="num">
                                      <p:cBhvr additive="base">
                                        <p:cTn id="28" dur="250" fill="hold"/>
                                        <p:tgtEl>
                                          <p:spTgt spid="210"/>
                                        </p:tgtEl>
                                        <p:attrNameLst>
                                          <p:attrName>ppt_x</p:attrName>
                                        </p:attrNameLst>
                                      </p:cBhvr>
                                      <p:tavLst>
                                        <p:tav tm="0">
                                          <p:val>
                                            <p:strVal val="0-#ppt_w/2"/>
                                          </p:val>
                                        </p:tav>
                                        <p:tav tm="100000">
                                          <p:val>
                                            <p:strVal val="#ppt_x"/>
                                          </p:val>
                                        </p:tav>
                                      </p:tavLst>
                                    </p:anim>
                                    <p:anim calcmode="lin" valueType="num">
                                      <p:cBhvr additive="base">
                                        <p:cTn id="29" dur="250" fill="hold"/>
                                        <p:tgtEl>
                                          <p:spTgt spid="21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000"/>
                                  </p:stCondLst>
                                  <p:childTnLst>
                                    <p:set>
                                      <p:cBhvr>
                                        <p:cTn id="31" dur="1" fill="hold">
                                          <p:stCondLst>
                                            <p:cond delay="0"/>
                                          </p:stCondLst>
                                        </p:cTn>
                                        <p:tgtEl>
                                          <p:spTgt spid="208"/>
                                        </p:tgtEl>
                                        <p:attrNameLst>
                                          <p:attrName>style.visibility</p:attrName>
                                        </p:attrNameLst>
                                      </p:cBhvr>
                                      <p:to>
                                        <p:strVal val="visible"/>
                                      </p:to>
                                    </p:set>
                                    <p:anim calcmode="lin" valueType="num">
                                      <p:cBhvr additive="base">
                                        <p:cTn id="32" dur="250" fill="hold"/>
                                        <p:tgtEl>
                                          <p:spTgt spid="208"/>
                                        </p:tgtEl>
                                        <p:attrNameLst>
                                          <p:attrName>ppt_x</p:attrName>
                                        </p:attrNameLst>
                                      </p:cBhvr>
                                      <p:tavLst>
                                        <p:tav tm="0">
                                          <p:val>
                                            <p:strVal val="0-#ppt_w/2"/>
                                          </p:val>
                                        </p:tav>
                                        <p:tav tm="100000">
                                          <p:val>
                                            <p:strVal val="#ppt_x"/>
                                          </p:val>
                                        </p:tav>
                                      </p:tavLst>
                                    </p:anim>
                                    <p:anim calcmode="lin" valueType="num">
                                      <p:cBhvr additive="base">
                                        <p:cTn id="33" dur="250" fill="hold"/>
                                        <p:tgtEl>
                                          <p:spTgt spid="20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1500"/>
                                  </p:stCondLst>
                                  <p:childTnLst>
                                    <p:set>
                                      <p:cBhvr>
                                        <p:cTn id="35" dur="1" fill="hold">
                                          <p:stCondLst>
                                            <p:cond delay="0"/>
                                          </p:stCondLst>
                                        </p:cTn>
                                        <p:tgtEl>
                                          <p:spTgt spid="209"/>
                                        </p:tgtEl>
                                        <p:attrNameLst>
                                          <p:attrName>style.visibility</p:attrName>
                                        </p:attrNameLst>
                                      </p:cBhvr>
                                      <p:to>
                                        <p:strVal val="visible"/>
                                      </p:to>
                                    </p:set>
                                    <p:anim calcmode="lin" valueType="num">
                                      <p:cBhvr additive="base">
                                        <p:cTn id="36" dur="250" fill="hold"/>
                                        <p:tgtEl>
                                          <p:spTgt spid="209"/>
                                        </p:tgtEl>
                                        <p:attrNameLst>
                                          <p:attrName>ppt_x</p:attrName>
                                        </p:attrNameLst>
                                      </p:cBhvr>
                                      <p:tavLst>
                                        <p:tav tm="0">
                                          <p:val>
                                            <p:strVal val="0-#ppt_w/2"/>
                                          </p:val>
                                        </p:tav>
                                        <p:tav tm="100000">
                                          <p:val>
                                            <p:strVal val="#ppt_x"/>
                                          </p:val>
                                        </p:tav>
                                      </p:tavLst>
                                    </p:anim>
                                    <p:anim calcmode="lin" valueType="num">
                                      <p:cBhvr additive="base">
                                        <p:cTn id="37" dur="250" fill="hold"/>
                                        <p:tgtEl>
                                          <p:spTgt spid="209"/>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5"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000000"/>
                                          </p:val>
                                        </p:tav>
                                        <p:tav tm="100000">
                                          <p:val>
                                            <p:fltVal val="0.00000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par>
                          <p:cTn id="49" fill="hold">
                            <p:stCondLst>
                              <p:cond delay="2500"/>
                            </p:stCondLst>
                            <p:childTnLst>
                              <p:par>
                                <p:cTn id="50" presetID="21" presetClass="entr" presetSubtype="1" fill="hold" nodeType="afterEffect">
                                  <p:stCondLst>
                                    <p:cond delay="45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1750"/>
                                        <p:tgtEl>
                                          <p:spTgt spid="21"/>
                                        </p:tgtEl>
                                      </p:cBhvr>
                                    </p:animEffect>
                                  </p:childTnLst>
                                </p:cTn>
                              </p:par>
                            </p:childTnLst>
                          </p:cTn>
                        </p:par>
                        <p:par>
                          <p:cTn id="53" fill="hold">
                            <p:stCondLst>
                              <p:cond delay="4950"/>
                            </p:stCondLst>
                            <p:childTnLst>
                              <p:par>
                                <p:cTn id="54" presetID="26" presetClass="entr" presetSubtype="0" fill="hold" nodeType="after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wipe(down)">
                                      <p:cBhvr>
                                        <p:cTn id="56" dur="435">
                                          <p:stCondLst>
                                            <p:cond delay="0"/>
                                          </p:stCondLst>
                                        </p:cTn>
                                        <p:tgtEl>
                                          <p:spTgt spid="138"/>
                                        </p:tgtEl>
                                      </p:cBhvr>
                                    </p:animEffect>
                                    <p:anim calcmode="lin" valueType="num">
                                      <p:cBhvr>
                                        <p:cTn id="57" dur="1367"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58" dur="498" tmFilter="0.0,0.0; 0.25,0.07; 0.50,0.2; 0.75,0.467; 1.0,1.0">
                                          <p:stCondLst>
                                            <p:cond delay="0"/>
                                          </p:stCondLst>
                                        </p:cTn>
                                        <p:tgtEl>
                                          <p:spTgt spid="138"/>
                                        </p:tgtEl>
                                        <p:attrNameLst>
                                          <p:attrName>ppt_y</p:attrName>
                                        </p:attrNameLst>
                                      </p:cBhvr>
                                      <p:tavLst>
                                        <p:tav tm="0" fmla="#ppt_y-sin(pi*$)/3">
                                          <p:val>
                                            <p:fltVal val="0.500000"/>
                                          </p:val>
                                        </p:tav>
                                        <p:tav tm="100000">
                                          <p:val>
                                            <p:fltVal val="1.000000"/>
                                          </p:val>
                                        </p:tav>
                                      </p:tavLst>
                                    </p:anim>
                                    <p:anim calcmode="lin" valueType="num">
                                      <p:cBhvr>
                                        <p:cTn id="59" dur="498" tmFilter="0, 0; 0.125,0.2665; 0.25,0.4; 0.375,0.465; 0.5,0.5;  0.625,0.535; 0.75,0.6; 0.875,0.7335; 1,1">
                                          <p:stCondLst>
                                            <p:cond delay="498"/>
                                          </p:stCondLst>
                                        </p:cTn>
                                        <p:tgtEl>
                                          <p:spTgt spid="138"/>
                                        </p:tgtEl>
                                        <p:attrNameLst>
                                          <p:attrName>ppt_y</p:attrName>
                                        </p:attrNameLst>
                                      </p:cBhvr>
                                      <p:tavLst>
                                        <p:tav tm="0" fmla="#ppt_y-sin(pi*$)/9">
                                          <p:val>
                                            <p:fltVal val="0.000000"/>
                                          </p:val>
                                        </p:tav>
                                        <p:tav tm="100000">
                                          <p:val>
                                            <p:fltVal val="1.000000"/>
                                          </p:val>
                                        </p:tav>
                                      </p:tavLst>
                                    </p:anim>
                                    <p:anim calcmode="lin" valueType="num">
                                      <p:cBhvr>
                                        <p:cTn id="60" dur="249" tmFilter="0, 0; 0.125,0.2665; 0.25,0.4; 0.375,0.465; 0.5,0.5;  0.625,0.535; 0.75,0.6; 0.875,0.7335; 1,1">
                                          <p:stCondLst>
                                            <p:cond delay="993"/>
                                          </p:stCondLst>
                                        </p:cTn>
                                        <p:tgtEl>
                                          <p:spTgt spid="138"/>
                                        </p:tgtEl>
                                        <p:attrNameLst>
                                          <p:attrName>ppt_y</p:attrName>
                                        </p:attrNameLst>
                                      </p:cBhvr>
                                      <p:tavLst>
                                        <p:tav tm="0" fmla="#ppt_y-sin(pi*$)/27">
                                          <p:val>
                                            <p:fltVal val="0.000000"/>
                                          </p:val>
                                        </p:tav>
                                        <p:tav tm="100000">
                                          <p:val>
                                            <p:fltVal val="1.000000"/>
                                          </p:val>
                                        </p:tav>
                                      </p:tavLst>
                                    </p:anim>
                                    <p:anim calcmode="lin" valueType="num">
                                      <p:cBhvr>
                                        <p:cTn id="61" dur="123" tmFilter="0, 0; 0.125,0.2665; 0.25,0.4; 0.375,0.465; 0.5,0.5;  0.625,0.535; 0.75,0.6; 0.875,0.7335; 1,1">
                                          <p:stCondLst>
                                            <p:cond delay="1242"/>
                                          </p:stCondLst>
                                        </p:cTn>
                                        <p:tgtEl>
                                          <p:spTgt spid="138"/>
                                        </p:tgtEl>
                                        <p:attrNameLst>
                                          <p:attrName>ppt_y</p:attrName>
                                        </p:attrNameLst>
                                      </p:cBhvr>
                                      <p:tavLst>
                                        <p:tav tm="0" fmla="#ppt_y-sin(pi*$)/81">
                                          <p:val>
                                            <p:fltVal val="0.000000"/>
                                          </p:val>
                                        </p:tav>
                                        <p:tav tm="100000">
                                          <p:val>
                                            <p:fltVal val="1.000000"/>
                                          </p:val>
                                        </p:tav>
                                      </p:tavLst>
                                    </p:anim>
                                    <p:animScale>
                                      <p:cBhvr>
                                        <p:cTn id="62" dur="20">
                                          <p:stCondLst>
                                            <p:cond delay="487"/>
                                          </p:stCondLst>
                                        </p:cTn>
                                        <p:tgtEl>
                                          <p:spTgt spid="138"/>
                                        </p:tgtEl>
                                      </p:cBhvr>
                                      <p:to x="100000" y="60000"/>
                                    </p:animScale>
                                    <p:animScale>
                                      <p:cBhvr>
                                        <p:cTn id="63" dur="124" decel="50000">
                                          <p:stCondLst>
                                            <p:cond delay="507"/>
                                          </p:stCondLst>
                                        </p:cTn>
                                        <p:tgtEl>
                                          <p:spTgt spid="138"/>
                                        </p:tgtEl>
                                      </p:cBhvr>
                                      <p:to x="100000" y="100000"/>
                                    </p:animScale>
                                    <p:animScale>
                                      <p:cBhvr>
                                        <p:cTn id="64" dur="20">
                                          <p:stCondLst>
                                            <p:cond delay="984"/>
                                          </p:stCondLst>
                                        </p:cTn>
                                        <p:tgtEl>
                                          <p:spTgt spid="138"/>
                                        </p:tgtEl>
                                      </p:cBhvr>
                                      <p:to x="100000" y="80000"/>
                                    </p:animScale>
                                    <p:animScale>
                                      <p:cBhvr>
                                        <p:cTn id="65" dur="124" decel="50000">
                                          <p:stCondLst>
                                            <p:cond delay="1004"/>
                                          </p:stCondLst>
                                        </p:cTn>
                                        <p:tgtEl>
                                          <p:spTgt spid="138"/>
                                        </p:tgtEl>
                                      </p:cBhvr>
                                      <p:to x="100000" y="100000"/>
                                    </p:animScale>
                                    <p:animScale>
                                      <p:cBhvr>
                                        <p:cTn id="66" dur="20">
                                          <p:stCondLst>
                                            <p:cond delay="1231"/>
                                          </p:stCondLst>
                                        </p:cTn>
                                        <p:tgtEl>
                                          <p:spTgt spid="138"/>
                                        </p:tgtEl>
                                      </p:cBhvr>
                                      <p:to x="100000" y="90000"/>
                                    </p:animScale>
                                    <p:animScale>
                                      <p:cBhvr>
                                        <p:cTn id="67" dur="124" decel="50000">
                                          <p:stCondLst>
                                            <p:cond delay="1251"/>
                                          </p:stCondLst>
                                        </p:cTn>
                                        <p:tgtEl>
                                          <p:spTgt spid="138"/>
                                        </p:tgtEl>
                                      </p:cBhvr>
                                      <p:to x="100000" y="100000"/>
                                    </p:animScale>
                                    <p:animScale>
                                      <p:cBhvr>
                                        <p:cTn id="68" dur="20">
                                          <p:stCondLst>
                                            <p:cond delay="1356"/>
                                          </p:stCondLst>
                                        </p:cTn>
                                        <p:tgtEl>
                                          <p:spTgt spid="138"/>
                                        </p:tgtEl>
                                      </p:cBhvr>
                                      <p:to x="100000" y="95000"/>
                                    </p:animScale>
                                    <p:animScale>
                                      <p:cBhvr>
                                        <p:cTn id="69" dur="124" decel="50000">
                                          <p:stCondLst>
                                            <p:cond delay="1376"/>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208" grpId="0" bldLvl="0" animBg="1"/>
      <p:bldP spid="209" grpId="0" bldLvl="0" animBg="1"/>
      <p:bldP spid="210" grpId="0" bldLvl="0" animBg="1"/>
      <p:bldP spid="2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 name="矩形 98"/>
          <p:cNvSpPr/>
          <p:nvPr/>
        </p:nvSpPr>
        <p:spPr bwMode="auto">
          <a:xfrm>
            <a:off x="609600" y="-22860"/>
            <a:ext cx="10972800" cy="13830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326707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998735"/>
          </a:xfrm>
        </p:grpSpPr>
        <p:sp>
          <p:nvSpPr>
            <p:cNvPr id="29715"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00B0F0"/>
                  </a:solidFill>
                  <a:latin typeface="微软雅黑" panose="020B0503020204020204" pitchFamily="34" charset="-122"/>
                  <a:ea typeface="微软雅黑" panose="020B0503020204020204" pitchFamily="34" charset="-122"/>
                </a:rPr>
                <a:t>     </a:t>
              </a:r>
              <a:r>
                <a:rPr lang="zh-CN" altLang="en-US" sz="3360" b="1" dirty="0">
                  <a:solidFill>
                    <a:srgbClr val="00B0F0"/>
                  </a:solidFill>
                  <a:latin typeface="微软雅黑" panose="020B0503020204020204" pitchFamily="34" charset="-122"/>
                  <a:ea typeface="微软雅黑" panose="020B0503020204020204" pitchFamily="34" charset="-122"/>
                </a:rPr>
                <a:t>教法学法</a:t>
              </a:r>
              <a:endParaRPr lang="zh-CN" altLang="en-US" sz="3360" b="1" dirty="0">
                <a:solidFill>
                  <a:srgbClr val="00B0F0"/>
                </a:solidFill>
                <a:latin typeface="微软雅黑" panose="020B0503020204020204" pitchFamily="34" charset="-122"/>
                <a:ea typeface="微软雅黑" panose="020B0503020204020204" pitchFamily="34" charset="-122"/>
              </a:endParaRPr>
            </a:p>
          </p:txBody>
        </p:sp>
        <p:sp>
          <p:nvSpPr>
            <p:cNvPr id="29716"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00B0F0"/>
                  </a:solidFill>
                  <a:latin typeface="方正粗宋简体" pitchFamily="65" charset="-122"/>
                  <a:ea typeface="方正粗宋简体" pitchFamily="65" charset="-122"/>
                </a:rPr>
                <a:t>3</a:t>
              </a:r>
              <a:endParaRPr lang="zh-CN" altLang="en-US" sz="7200" dirty="0">
                <a:solidFill>
                  <a:srgbClr val="00B0F0"/>
                </a:solidFill>
                <a:latin typeface="方正粗宋简体" pitchFamily="65" charset="-122"/>
                <a:ea typeface="方正粗宋简体" pitchFamily="65" charset="-122"/>
              </a:endParaRPr>
            </a:p>
          </p:txBody>
        </p:sp>
      </p:grpSp>
      <p:sp>
        <p:nvSpPr>
          <p:cNvPr id="32" name="TextBox 72"/>
          <p:cNvSpPr txBox="1"/>
          <p:nvPr/>
        </p:nvSpPr>
        <p:spPr>
          <a:xfrm>
            <a:off x="5726430" y="59056"/>
            <a:ext cx="3495676" cy="681990"/>
          </a:xfrm>
          <a:prstGeom prst="rect">
            <a:avLst/>
          </a:prstGeom>
          <a:noFill/>
          <a:ln w="9525">
            <a:noFill/>
          </a:ln>
        </p:spPr>
        <p:txBody>
          <a:bodyPr>
            <a:spAutoFit/>
          </a:bodyPr>
          <a:p>
            <a:pPr algn="ct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说学法</a:t>
            </a:r>
            <a:endParaRPr lang="zh-CN" altLang="en-US" sz="3840" b="1" dirty="0">
              <a:solidFill>
                <a:srgbClr val="FFFFFF"/>
              </a:solidFill>
              <a:latin typeface="微软雅黑" panose="020B0503020204020204" pitchFamily="34" charset="-122"/>
              <a:ea typeface="微软雅黑" panose="020B0503020204020204" pitchFamily="34" charset="-122"/>
            </a:endParaRPr>
          </a:p>
        </p:txBody>
      </p:sp>
      <p:sp>
        <p:nvSpPr>
          <p:cNvPr id="33" name="Rounded Rectangle 5"/>
          <p:cNvSpPr>
            <a:spLocks noChangeArrowheads="1"/>
          </p:cNvSpPr>
          <p:nvPr/>
        </p:nvSpPr>
        <p:spPr bwMode="auto">
          <a:xfrm>
            <a:off x="4531996" y="2564130"/>
            <a:ext cx="3097530" cy="849630"/>
          </a:xfrm>
          <a:prstGeom prst="roundRect">
            <a:avLst>
              <a:gd name="adj" fmla="val 10995"/>
            </a:avLst>
          </a:prstGeom>
          <a:gradFill rotWithShape="1">
            <a:gsLst>
              <a:gs pos="0">
                <a:schemeClr val="accent6">
                  <a:lumMod val="75000"/>
                </a:schemeClr>
              </a:gs>
              <a:gs pos="100000">
                <a:schemeClr val="accent6">
                  <a:lumMod val="60000"/>
                  <a:lumOff val="40000"/>
                </a:schemeClr>
              </a:gs>
            </a:gsLst>
            <a:lin ang="16200000"/>
          </a:gradFill>
          <a:ln w="9525">
            <a:solidFill>
              <a:srgbClr val="262626"/>
            </a:solidFill>
            <a:round/>
          </a:ln>
          <a:effectLst>
            <a:outerShdw blurRad="63500" dist="23000" dir="5400000" rotWithShape="0">
              <a:srgbClr val="000000">
                <a:alpha val="34999"/>
              </a:srgbClr>
            </a:outerShdw>
          </a:effectLst>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3360" b="1" i="0" u="none" strike="noStrike" kern="0" cap="none" spc="0" normalizeH="0" baseline="0" noProof="1">
                <a:ln>
                  <a:noFill/>
                </a:ln>
                <a:solidFill>
                  <a:srgbClr val="C0504D">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合作探究</a:t>
            </a:r>
            <a:endParaRPr kumimoji="0" lang="en-US" sz="3360" b="1" i="0" u="none" strike="noStrike" kern="0" cap="none" spc="0" normalizeH="0" baseline="0" noProof="1">
              <a:ln>
                <a:noFill/>
              </a:ln>
              <a:solidFill>
                <a:srgbClr val="C0504D">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Rounded Rectangle 8"/>
          <p:cNvSpPr>
            <a:spLocks noChangeArrowheads="1"/>
          </p:cNvSpPr>
          <p:nvPr/>
        </p:nvSpPr>
        <p:spPr bwMode="auto">
          <a:xfrm>
            <a:off x="7978140" y="2564130"/>
            <a:ext cx="3097530" cy="849630"/>
          </a:xfrm>
          <a:prstGeom prst="roundRect">
            <a:avLst>
              <a:gd name="adj" fmla="val 10995"/>
            </a:avLst>
          </a:prstGeom>
          <a:gradFill rotWithShape="1">
            <a:gsLst>
              <a:gs pos="0">
                <a:srgbClr val="12A0F6"/>
              </a:gs>
              <a:gs pos="100000">
                <a:srgbClr val="84DFE4"/>
              </a:gs>
            </a:gsLst>
            <a:lin ang="16200000"/>
          </a:gradFill>
          <a:ln w="9525">
            <a:solidFill>
              <a:srgbClr val="262626"/>
            </a:solidFill>
            <a:round/>
          </a:ln>
          <a:effectLst>
            <a:outerShdw blurRad="63500" dist="23000" dir="5400000" rotWithShape="0">
              <a:srgbClr val="000000">
                <a:alpha val="34999"/>
              </a:srgbClr>
            </a:outerShdw>
          </a:effectLst>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3360" b="1" i="0" u="none" strike="noStrike" kern="0" cap="none" spc="0" normalizeH="0" baseline="0" noProof="1">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分析归纳</a:t>
            </a:r>
            <a:endParaRPr kumimoji="0" lang="zh-CN" altLang="en-US" sz="3360" b="1" i="0" u="none" strike="noStrike" kern="0" cap="none" spc="0" normalizeH="0" baseline="0" noProof="1">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Rounded Rectangle 10"/>
          <p:cNvSpPr>
            <a:spLocks noChangeArrowheads="1"/>
          </p:cNvSpPr>
          <p:nvPr/>
        </p:nvSpPr>
        <p:spPr bwMode="auto">
          <a:xfrm>
            <a:off x="1083946" y="2564130"/>
            <a:ext cx="3097530" cy="849630"/>
          </a:xfrm>
          <a:prstGeom prst="roundRect">
            <a:avLst>
              <a:gd name="adj" fmla="val 10995"/>
            </a:avLst>
          </a:prstGeom>
          <a:gradFill rotWithShape="1">
            <a:gsLst>
              <a:gs pos="0">
                <a:srgbClr val="A6F77D"/>
              </a:gs>
              <a:gs pos="100000">
                <a:srgbClr val="179538"/>
              </a:gs>
            </a:gsLst>
            <a:lin ang="5400000" scaled="1"/>
          </a:gradFill>
          <a:ln w="9525">
            <a:solidFill>
              <a:srgbClr val="4F950F"/>
            </a:solidFill>
            <a:miter lim="800000"/>
          </a:ln>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3360" b="1" i="0" u="none" strike="noStrike" kern="0" cap="none" spc="0" normalizeH="0" baseline="0" noProof="1">
                <a:ln>
                  <a:noFill/>
                </a:ln>
                <a:solidFill>
                  <a:srgbClr val="083A0E"/>
                </a:solidFill>
                <a:effectLst/>
                <a:uLnTx/>
                <a:uFillTx/>
                <a:latin typeface="微软雅黑" panose="020B0503020204020204" pitchFamily="34" charset="-122"/>
                <a:ea typeface="微软雅黑" panose="020B0503020204020204" pitchFamily="34" charset="-122"/>
                <a:cs typeface="Arial" panose="020B0604020202020204" pitchFamily="34" charset="0"/>
              </a:rPr>
              <a:t>自主学习</a:t>
            </a:r>
            <a:endParaRPr kumimoji="0" lang="en-US" altLang="en-US" sz="3360" b="1" i="0" u="none" strike="noStrike" kern="0" cap="none" spc="0" normalizeH="0" baseline="0" noProof="1">
              <a:ln>
                <a:noFill/>
              </a:ln>
              <a:solidFill>
                <a:srgbClr val="083A0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Rectangle 13"/>
          <p:cNvSpPr/>
          <p:nvPr/>
        </p:nvSpPr>
        <p:spPr>
          <a:xfrm>
            <a:off x="936626" y="2413318"/>
            <a:ext cx="10319384" cy="1188000"/>
          </a:xfrm>
          <a:prstGeom prst="rect">
            <a:avLst/>
          </a:prstGeom>
          <a:noFill/>
          <a:ln w="34925" cap="flat" cmpd="sng">
            <a:solidFill>
              <a:srgbClr val="0B4D13"/>
            </a:solidFill>
            <a:prstDash val="sysDash"/>
            <a:miter/>
            <a:headEnd type="none" w="med" len="med"/>
            <a:tailEnd type="none" w="med" len="med"/>
          </a:ln>
        </p:spPr>
        <p:txBody>
          <a:bodyPr wrap="square" anchor="ctr" anchorCtr="0">
            <a:spAutoFit/>
          </a:bodyPr>
          <a:p>
            <a:pPr algn="ctr"/>
            <a:endParaRPr lang="zh-CN" altLang="en-US" sz="3360" b="1" dirty="0">
              <a:solidFill>
                <a:srgbClr val="FFFFFF"/>
              </a:solidFill>
              <a:latin typeface="微软雅黑" panose="020B0503020204020204" pitchFamily="34" charset="-122"/>
              <a:ea typeface="微软雅黑" panose="020B0503020204020204" pitchFamily="34" charset="-122"/>
            </a:endParaRPr>
          </a:p>
        </p:txBody>
      </p:sp>
      <p:sp>
        <p:nvSpPr>
          <p:cNvPr id="37" name="TextBox 72"/>
          <p:cNvSpPr txBox="1"/>
          <p:nvPr/>
        </p:nvSpPr>
        <p:spPr>
          <a:xfrm>
            <a:off x="1083946" y="1621155"/>
            <a:ext cx="10319384" cy="681990"/>
          </a:xfrm>
          <a:prstGeom prst="rect">
            <a:avLst/>
          </a:prstGeom>
          <a:noFill/>
          <a:ln w="9525">
            <a:noFill/>
          </a:ln>
        </p:spPr>
        <p:txBody>
          <a:bodyPr>
            <a:spAutoFit/>
          </a:bodyPr>
          <a:p>
            <a:pPr algn="ctr"/>
            <a:r>
              <a:rPr lang="zh-CN" altLang="en-US" sz="3840" b="1" dirty="0">
                <a:solidFill>
                  <a:srgbClr val="C00000"/>
                </a:solidFill>
                <a:latin typeface="微软雅黑" panose="020B0503020204020204" pitchFamily="34" charset="-122"/>
                <a:ea typeface="微软雅黑" panose="020B0503020204020204" pitchFamily="34" charset="-122"/>
              </a:rPr>
              <a:t>注重培养三种能力</a:t>
            </a:r>
            <a:endParaRPr lang="zh-CN" altLang="en-US" sz="3840" b="1" dirty="0">
              <a:solidFill>
                <a:srgbClr val="C00000"/>
              </a:solidFill>
              <a:latin typeface="微软雅黑" panose="020B0503020204020204" pitchFamily="34" charset="-122"/>
              <a:ea typeface="微软雅黑" panose="020B0503020204020204" pitchFamily="34" charset="-122"/>
            </a:endParaRPr>
          </a:p>
        </p:txBody>
      </p:sp>
      <p:cxnSp>
        <p:nvCxnSpPr>
          <p:cNvPr id="38" name="直接连接符 37"/>
          <p:cNvCxnSpPr>
            <a:stCxn id="36" idx="2"/>
          </p:cNvCxnSpPr>
          <p:nvPr/>
        </p:nvCxnSpPr>
        <p:spPr>
          <a:xfrm flipH="1">
            <a:off x="1280542" y="3601720"/>
            <a:ext cx="4815840" cy="762000"/>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6" idx="2"/>
          </p:cNvCxnSpPr>
          <p:nvPr/>
        </p:nvCxnSpPr>
        <p:spPr>
          <a:xfrm>
            <a:off x="6096382" y="3601720"/>
            <a:ext cx="4954906" cy="762000"/>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13"/>
          <p:cNvSpPr>
            <a:spLocks noChangeArrowheads="1"/>
          </p:cNvSpPr>
          <p:nvPr/>
        </p:nvSpPr>
        <p:spPr bwMode="auto">
          <a:xfrm>
            <a:off x="922020" y="4478973"/>
            <a:ext cx="10317480" cy="2268000"/>
          </a:xfrm>
          <a:prstGeom prst="rect">
            <a:avLst/>
          </a:prstGeom>
          <a:noFill/>
          <a:ln w="34925">
            <a:solidFill>
              <a:schemeClr val="accent4">
                <a:lumMod val="50000"/>
              </a:schemeClr>
            </a:solidFill>
            <a:prstDash val="sysDash"/>
            <a:miter lim="800000"/>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6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026" name="Picture 2" descr="E:\文档资料\电教室\课件\201310赵芳老师创新杯国赛\素材\钞票4.jpg"/>
          <p:cNvPicPr>
            <a:picLocks noChangeAspect="1"/>
          </p:cNvPicPr>
          <p:nvPr/>
        </p:nvPicPr>
        <p:blipFill>
          <a:blip r:embed="rId1"/>
          <a:stretch>
            <a:fillRect/>
          </a:stretch>
        </p:blipFill>
        <p:spPr>
          <a:xfrm>
            <a:off x="1461135" y="4826000"/>
            <a:ext cx="1916430" cy="1438276"/>
          </a:xfrm>
          <a:prstGeom prst="rect">
            <a:avLst/>
          </a:prstGeom>
          <a:noFill/>
          <a:ln w="9525">
            <a:noFill/>
          </a:ln>
        </p:spPr>
      </p:pic>
      <p:pic>
        <p:nvPicPr>
          <p:cNvPr id="1027" name="Picture 3" descr="E:\文档资料\电教室\课件\201310赵芳老师创新杯国赛\素材\描述.jpg"/>
          <p:cNvPicPr>
            <a:picLocks noChangeAspect="1"/>
          </p:cNvPicPr>
          <p:nvPr/>
        </p:nvPicPr>
        <p:blipFill>
          <a:blip r:embed="rId2"/>
          <a:srcRect l="14278" t="6686" r="9302" b="2930"/>
          <a:stretch>
            <a:fillRect/>
          </a:stretch>
        </p:blipFill>
        <p:spPr>
          <a:xfrm>
            <a:off x="9572626" y="4606290"/>
            <a:ext cx="1188720" cy="1878330"/>
          </a:xfrm>
          <a:prstGeom prst="rect">
            <a:avLst/>
          </a:prstGeom>
          <a:noFill/>
          <a:ln w="9525">
            <a:noFill/>
          </a:ln>
        </p:spPr>
      </p:pic>
      <p:sp>
        <p:nvSpPr>
          <p:cNvPr id="51" name="矩形 50"/>
          <p:cNvSpPr/>
          <p:nvPr/>
        </p:nvSpPr>
        <p:spPr>
          <a:xfrm>
            <a:off x="2310754" y="5762059"/>
            <a:ext cx="2057054" cy="82994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我学会</a:t>
            </a:r>
            <a:endParaRPr kumimoji="0" lang="zh-CN" altLang="en-US" sz="4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p:txBody>
      </p:sp>
      <p:sp>
        <p:nvSpPr>
          <p:cNvPr id="52" name="矩形 51"/>
          <p:cNvSpPr/>
          <p:nvPr/>
        </p:nvSpPr>
        <p:spPr>
          <a:xfrm>
            <a:off x="8429059" y="4465915"/>
            <a:ext cx="1028527" cy="208407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32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rPr>
              <a:t>我会学</a:t>
            </a:r>
            <a:endParaRPr kumimoji="0" lang="zh-CN" altLang="en-US" sz="432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方正艺黑简体" pitchFamily="65" charset="-122"/>
              <a:ea typeface="方正艺黑简体" pitchFamily="65" charset="-122"/>
              <a:cs typeface="+mn-cs"/>
            </a:endParaRPr>
          </a:p>
        </p:txBody>
      </p:sp>
      <p:sp>
        <p:nvSpPr>
          <p:cNvPr id="53" name="AutoShape 8"/>
          <p:cNvSpPr>
            <a:spLocks noChangeArrowheads="1"/>
          </p:cNvSpPr>
          <p:nvPr/>
        </p:nvSpPr>
        <p:spPr bwMode="gray">
          <a:xfrm rot="5400000">
            <a:off x="5716906" y="4244340"/>
            <a:ext cx="1112520" cy="2602230"/>
          </a:xfrm>
          <a:prstGeom prst="upArrow">
            <a:avLst>
              <a:gd name="adj1" fmla="val 50000"/>
              <a:gd name="adj2" fmla="val 57874"/>
            </a:avLst>
          </a:prstGeom>
          <a:gradFill rotWithShape="1">
            <a:gsLst>
              <a:gs pos="0">
                <a:srgbClr val="FEA501">
                  <a:gamma/>
                  <a:shade val="57255"/>
                  <a:invGamma/>
                </a:srgbClr>
              </a:gs>
              <a:gs pos="100000">
                <a:srgbClr val="FEA501"/>
              </a:gs>
            </a:gsLst>
            <a:lin ang="18900000" scaled="1"/>
          </a:gradFill>
          <a:ln w="19050">
            <a:noFill/>
            <a:miter lim="800000"/>
          </a:ln>
          <a:effectLst/>
          <a:scene3d>
            <a:camera prst="legacyPerspectiveBottomRight"/>
            <a:lightRig rig="legacyFlat1" dir="t"/>
          </a:scene3d>
          <a:sp3d extrusionH="430200" prstMaterial="legacyMatte">
            <a:bevelT w="13500" h="13500" prst="angle"/>
            <a:bevelB w="13500" h="13500" prst="angle"/>
            <a:extrusionClr>
              <a:srgbClr val="FEA501"/>
            </a:extrusionClr>
          </a:sp3d>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2" presetClass="entr" presetSubtype="8" fill="hold" grpId="0" nodeType="withEffect">
                                  <p:stCondLst>
                                    <p:cond delay="5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250" fill="hold"/>
                                        <p:tgtEl>
                                          <p:spTgt spid="35"/>
                                        </p:tgtEl>
                                        <p:attrNameLst>
                                          <p:attrName>ppt_x</p:attrName>
                                        </p:attrNameLst>
                                      </p:cBhvr>
                                      <p:tavLst>
                                        <p:tav tm="0">
                                          <p:val>
                                            <p:strVal val="0-#ppt_w/2"/>
                                          </p:val>
                                        </p:tav>
                                        <p:tav tm="100000">
                                          <p:val>
                                            <p:strVal val="#ppt_x"/>
                                          </p:val>
                                        </p:tav>
                                      </p:tavLst>
                                    </p:anim>
                                    <p:anim calcmode="lin" valueType="num">
                                      <p:cBhvr additive="base">
                                        <p:cTn id="24" dur="25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50" fill="hold"/>
                                        <p:tgtEl>
                                          <p:spTgt spid="33"/>
                                        </p:tgtEl>
                                        <p:attrNameLst>
                                          <p:attrName>ppt_x</p:attrName>
                                        </p:attrNameLst>
                                      </p:cBhvr>
                                      <p:tavLst>
                                        <p:tav tm="0">
                                          <p:val>
                                            <p:strVal val="0-#ppt_w/2"/>
                                          </p:val>
                                        </p:tav>
                                        <p:tav tm="100000">
                                          <p:val>
                                            <p:strVal val="#ppt_x"/>
                                          </p:val>
                                        </p:tav>
                                      </p:tavLst>
                                    </p:anim>
                                    <p:anim calcmode="lin" valueType="num">
                                      <p:cBhvr additive="base">
                                        <p:cTn id="28" dur="25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250" fill="hold"/>
                                        <p:tgtEl>
                                          <p:spTgt spid="34"/>
                                        </p:tgtEl>
                                        <p:attrNameLst>
                                          <p:attrName>ppt_x</p:attrName>
                                        </p:attrNameLst>
                                      </p:cBhvr>
                                      <p:tavLst>
                                        <p:tav tm="0">
                                          <p:val>
                                            <p:strVal val="0-#ppt_w/2"/>
                                          </p:val>
                                        </p:tav>
                                        <p:tav tm="100000">
                                          <p:val>
                                            <p:strVal val="#ppt_x"/>
                                          </p:val>
                                        </p:tav>
                                      </p:tavLst>
                                    </p:anim>
                                    <p:anim calcmode="lin" valueType="num">
                                      <p:cBhvr additive="base">
                                        <p:cTn id="32" dur="250" fill="hold"/>
                                        <p:tgtEl>
                                          <p:spTgt spid="3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1" presetClass="entr" presetSubtype="1"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1500"/>
                                        <p:tgtEl>
                                          <p:spTgt spid="3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3500"/>
                            </p:stCondLst>
                            <p:childTnLst>
                              <p:par>
                                <p:cTn id="42" presetID="22" presetClass="entr" presetSubtype="1" fill="hold" nodeType="afterEffect">
                                  <p:stCondLst>
                                    <p:cond delay="25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par>
                          <p:cTn id="45" fill="hold">
                            <p:stCondLst>
                              <p:cond delay="4250"/>
                            </p:stCondLst>
                            <p:childTnLst>
                              <p:par>
                                <p:cTn id="46" presetID="22" presetClass="entr" presetSubtype="1" fill="hold" nodeType="afterEffect">
                                  <p:stCondLst>
                                    <p:cond delay="250"/>
                                  </p:stCondLst>
                                  <p:childTnLst>
                                    <p:set>
                                      <p:cBhvr>
                                        <p:cTn id="47" dur="1" fill="hold">
                                          <p:stCondLst>
                                            <p:cond delay="0"/>
                                          </p:stCondLst>
                                        </p:cTn>
                                        <p:tgtEl>
                                          <p:spTgt spid="42"/>
                                        </p:tgtEl>
                                        <p:attrNameLst>
                                          <p:attrName>style.visibility</p:attrName>
                                        </p:attrNameLst>
                                      </p:cBhvr>
                                      <p:to>
                                        <p:strVal val="visible"/>
                                      </p:to>
                                    </p:set>
                                    <p:animEffect transition="in" filter="wipe(up)">
                                      <p:cBhvr>
                                        <p:cTn id="48" dur="500"/>
                                        <p:tgtEl>
                                          <p:spTgt spid="42"/>
                                        </p:tgtEl>
                                      </p:cBhvr>
                                    </p:animEffect>
                                  </p:childTnLst>
                                </p:cTn>
                              </p:par>
                            </p:childTnLst>
                          </p:cTn>
                        </p:par>
                        <p:par>
                          <p:cTn id="49" fill="hold">
                            <p:stCondLst>
                              <p:cond delay="5000"/>
                            </p:stCondLst>
                            <p:childTnLst>
                              <p:par>
                                <p:cTn id="50" presetID="21"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heel(1)">
                                      <p:cBhvr>
                                        <p:cTn id="52" dur="1500"/>
                                        <p:tgtEl>
                                          <p:spTgt spid="45"/>
                                        </p:tgtEl>
                                      </p:cBhvr>
                                    </p:animEffect>
                                  </p:childTnLst>
                                </p:cTn>
                              </p:par>
                            </p:childTnLst>
                          </p:cTn>
                        </p:par>
                        <p:par>
                          <p:cTn id="53" fill="hold">
                            <p:stCondLst>
                              <p:cond delay="6500"/>
                            </p:stCondLst>
                            <p:childTnLst>
                              <p:par>
                                <p:cTn id="54" presetID="10" presetClass="entr" presetSubtype="0" fill="hold" nodeType="afterEffect">
                                  <p:stCondLst>
                                    <p:cond delay="0"/>
                                  </p:stCondLst>
                                  <p:childTnLst>
                                    <p:set>
                                      <p:cBhvr>
                                        <p:cTn id="55" dur="1" fill="hold">
                                          <p:stCondLst>
                                            <p:cond delay="0"/>
                                          </p:stCondLst>
                                        </p:cTn>
                                        <p:tgtEl>
                                          <p:spTgt spid="1026"/>
                                        </p:tgtEl>
                                        <p:attrNameLst>
                                          <p:attrName>style.visibility</p:attrName>
                                        </p:attrNameLst>
                                      </p:cBhvr>
                                      <p:to>
                                        <p:strVal val="visible"/>
                                      </p:to>
                                    </p:set>
                                    <p:animEffect transition="in" filter="fade">
                                      <p:cBhvr>
                                        <p:cTn id="56" dur="250"/>
                                        <p:tgtEl>
                                          <p:spTgt spid="1026"/>
                                        </p:tgtEl>
                                      </p:cBhvr>
                                    </p:animEffect>
                                  </p:childTnLst>
                                </p:cTn>
                              </p:par>
                            </p:childTnLst>
                          </p:cTn>
                        </p:par>
                        <p:par>
                          <p:cTn id="57" fill="hold">
                            <p:stCondLst>
                              <p:cond delay="7000"/>
                            </p:stCondLst>
                            <p:childTnLst>
                              <p:par>
                                <p:cTn id="58" presetID="26" presetClass="entr" presetSubtype="0"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down)">
                                      <p:cBhvr>
                                        <p:cTn id="60" dur="435">
                                          <p:stCondLst>
                                            <p:cond delay="0"/>
                                          </p:stCondLst>
                                        </p:cTn>
                                        <p:tgtEl>
                                          <p:spTgt spid="51"/>
                                        </p:tgtEl>
                                      </p:cBhvr>
                                    </p:animEffect>
                                    <p:anim calcmode="lin" valueType="num">
                                      <p:cBhvr>
                                        <p:cTn id="61" dur="1367"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62" dur="498" tmFilter="0.0,0.0; 0.25,0.07; 0.50,0.2; 0.75,0.467; 1.0,1.0">
                                          <p:stCondLst>
                                            <p:cond delay="0"/>
                                          </p:stCondLst>
                                        </p:cTn>
                                        <p:tgtEl>
                                          <p:spTgt spid="51"/>
                                        </p:tgtEl>
                                        <p:attrNameLst>
                                          <p:attrName>ppt_y</p:attrName>
                                        </p:attrNameLst>
                                      </p:cBhvr>
                                      <p:tavLst>
                                        <p:tav tm="0" fmla="#ppt_y-sin(pi*$)/3">
                                          <p:val>
                                            <p:fltVal val="0.500000"/>
                                          </p:val>
                                        </p:tav>
                                        <p:tav tm="100000">
                                          <p:val>
                                            <p:fltVal val="1.000000"/>
                                          </p:val>
                                        </p:tav>
                                      </p:tavLst>
                                    </p:anim>
                                    <p:anim calcmode="lin" valueType="num">
                                      <p:cBhvr>
                                        <p:cTn id="63" dur="498" tmFilter="0, 0; 0.125,0.2665; 0.25,0.4; 0.375,0.465; 0.5,0.5;  0.625,0.535; 0.75,0.6; 0.875,0.7335; 1,1">
                                          <p:stCondLst>
                                            <p:cond delay="498"/>
                                          </p:stCondLst>
                                        </p:cTn>
                                        <p:tgtEl>
                                          <p:spTgt spid="51"/>
                                        </p:tgtEl>
                                        <p:attrNameLst>
                                          <p:attrName>ppt_y</p:attrName>
                                        </p:attrNameLst>
                                      </p:cBhvr>
                                      <p:tavLst>
                                        <p:tav tm="0" fmla="#ppt_y-sin(pi*$)/9">
                                          <p:val>
                                            <p:fltVal val="0.000000"/>
                                          </p:val>
                                        </p:tav>
                                        <p:tav tm="100000">
                                          <p:val>
                                            <p:fltVal val="1.000000"/>
                                          </p:val>
                                        </p:tav>
                                      </p:tavLst>
                                    </p:anim>
                                    <p:anim calcmode="lin" valueType="num">
                                      <p:cBhvr>
                                        <p:cTn id="64" dur="249" tmFilter="0, 0; 0.125,0.2665; 0.25,0.4; 0.375,0.465; 0.5,0.5;  0.625,0.535; 0.75,0.6; 0.875,0.7335; 1,1">
                                          <p:stCondLst>
                                            <p:cond delay="993"/>
                                          </p:stCondLst>
                                        </p:cTn>
                                        <p:tgtEl>
                                          <p:spTgt spid="51"/>
                                        </p:tgtEl>
                                        <p:attrNameLst>
                                          <p:attrName>ppt_y</p:attrName>
                                        </p:attrNameLst>
                                      </p:cBhvr>
                                      <p:tavLst>
                                        <p:tav tm="0" fmla="#ppt_y-sin(pi*$)/27">
                                          <p:val>
                                            <p:fltVal val="0.000000"/>
                                          </p:val>
                                        </p:tav>
                                        <p:tav tm="100000">
                                          <p:val>
                                            <p:fltVal val="1.000000"/>
                                          </p:val>
                                        </p:tav>
                                      </p:tavLst>
                                    </p:anim>
                                    <p:anim calcmode="lin" valueType="num">
                                      <p:cBhvr>
                                        <p:cTn id="65" dur="123" tmFilter="0, 0; 0.125,0.2665; 0.25,0.4; 0.375,0.465; 0.5,0.5;  0.625,0.535; 0.75,0.6; 0.875,0.7335; 1,1">
                                          <p:stCondLst>
                                            <p:cond delay="1242"/>
                                          </p:stCondLst>
                                        </p:cTn>
                                        <p:tgtEl>
                                          <p:spTgt spid="51"/>
                                        </p:tgtEl>
                                        <p:attrNameLst>
                                          <p:attrName>ppt_y</p:attrName>
                                        </p:attrNameLst>
                                      </p:cBhvr>
                                      <p:tavLst>
                                        <p:tav tm="0" fmla="#ppt_y-sin(pi*$)/81">
                                          <p:val>
                                            <p:fltVal val="0.000000"/>
                                          </p:val>
                                        </p:tav>
                                        <p:tav tm="100000">
                                          <p:val>
                                            <p:fltVal val="1.000000"/>
                                          </p:val>
                                        </p:tav>
                                      </p:tavLst>
                                    </p:anim>
                                    <p:animScale>
                                      <p:cBhvr>
                                        <p:cTn id="66" dur="20">
                                          <p:stCondLst>
                                            <p:cond delay="487"/>
                                          </p:stCondLst>
                                        </p:cTn>
                                        <p:tgtEl>
                                          <p:spTgt spid="51"/>
                                        </p:tgtEl>
                                      </p:cBhvr>
                                      <p:to x="100000" y="60000"/>
                                    </p:animScale>
                                    <p:animScale>
                                      <p:cBhvr>
                                        <p:cTn id="67" dur="124" decel="50000">
                                          <p:stCondLst>
                                            <p:cond delay="507"/>
                                          </p:stCondLst>
                                        </p:cTn>
                                        <p:tgtEl>
                                          <p:spTgt spid="51"/>
                                        </p:tgtEl>
                                      </p:cBhvr>
                                      <p:to x="100000" y="100000"/>
                                    </p:animScale>
                                    <p:animScale>
                                      <p:cBhvr>
                                        <p:cTn id="68" dur="20">
                                          <p:stCondLst>
                                            <p:cond delay="984"/>
                                          </p:stCondLst>
                                        </p:cTn>
                                        <p:tgtEl>
                                          <p:spTgt spid="51"/>
                                        </p:tgtEl>
                                      </p:cBhvr>
                                      <p:to x="100000" y="80000"/>
                                    </p:animScale>
                                    <p:animScale>
                                      <p:cBhvr>
                                        <p:cTn id="69" dur="124" decel="50000">
                                          <p:stCondLst>
                                            <p:cond delay="1004"/>
                                          </p:stCondLst>
                                        </p:cTn>
                                        <p:tgtEl>
                                          <p:spTgt spid="51"/>
                                        </p:tgtEl>
                                      </p:cBhvr>
                                      <p:to x="100000" y="100000"/>
                                    </p:animScale>
                                    <p:animScale>
                                      <p:cBhvr>
                                        <p:cTn id="70" dur="20">
                                          <p:stCondLst>
                                            <p:cond delay="1231"/>
                                          </p:stCondLst>
                                        </p:cTn>
                                        <p:tgtEl>
                                          <p:spTgt spid="51"/>
                                        </p:tgtEl>
                                      </p:cBhvr>
                                      <p:to x="100000" y="90000"/>
                                    </p:animScale>
                                    <p:animScale>
                                      <p:cBhvr>
                                        <p:cTn id="71" dur="124" decel="50000">
                                          <p:stCondLst>
                                            <p:cond delay="1251"/>
                                          </p:stCondLst>
                                        </p:cTn>
                                        <p:tgtEl>
                                          <p:spTgt spid="51"/>
                                        </p:tgtEl>
                                      </p:cBhvr>
                                      <p:to x="100000" y="100000"/>
                                    </p:animScale>
                                    <p:animScale>
                                      <p:cBhvr>
                                        <p:cTn id="72" dur="20">
                                          <p:stCondLst>
                                            <p:cond delay="1356"/>
                                          </p:stCondLst>
                                        </p:cTn>
                                        <p:tgtEl>
                                          <p:spTgt spid="51"/>
                                        </p:tgtEl>
                                      </p:cBhvr>
                                      <p:to x="100000" y="95000"/>
                                    </p:animScale>
                                    <p:animScale>
                                      <p:cBhvr>
                                        <p:cTn id="73" dur="124" decel="50000">
                                          <p:stCondLst>
                                            <p:cond delay="1376"/>
                                          </p:stCondLst>
                                        </p:cTn>
                                        <p:tgtEl>
                                          <p:spTgt spid="51"/>
                                        </p:tgtEl>
                                      </p:cBhvr>
                                      <p:to x="100000" y="100000"/>
                                    </p:animScale>
                                  </p:childTnLst>
                                </p:cTn>
                              </p:par>
                            </p:childTnLst>
                          </p:cTn>
                        </p:par>
                        <p:par>
                          <p:cTn id="74" fill="hold">
                            <p:stCondLst>
                              <p:cond delay="8500"/>
                            </p:stCondLst>
                            <p:childTnLst>
                              <p:par>
                                <p:cTn id="75" presetID="12" presetClass="entr" presetSubtype="8"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p:tgtEl>
                                          <p:spTgt spid="53"/>
                                        </p:tgtEl>
                                        <p:attrNameLst>
                                          <p:attrName>ppt_x</p:attrName>
                                        </p:attrNameLst>
                                      </p:cBhvr>
                                      <p:tavLst>
                                        <p:tav tm="0">
                                          <p:val>
                                            <p:strVal val="#ppt_x-#ppt_w*1.125000"/>
                                          </p:val>
                                        </p:tav>
                                        <p:tav tm="100000">
                                          <p:val>
                                            <p:strVal val="#ppt_x"/>
                                          </p:val>
                                        </p:tav>
                                      </p:tavLst>
                                    </p:anim>
                                    <p:animEffect transition="in" filter="wipe(right)">
                                      <p:cBhvr>
                                        <p:cTn id="78" dur="500"/>
                                        <p:tgtEl>
                                          <p:spTgt spid="53"/>
                                        </p:tgtEl>
                                      </p:cBhvr>
                                    </p:animEffect>
                                  </p:childTnLst>
                                </p:cTn>
                              </p:par>
                            </p:childTnLst>
                          </p:cTn>
                        </p:par>
                        <p:par>
                          <p:cTn id="79" fill="hold">
                            <p:stCondLst>
                              <p:cond delay="9000"/>
                            </p:stCondLst>
                            <p:childTnLst>
                              <p:par>
                                <p:cTn id="80" presetID="26" presetClass="entr" presetSubtype="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435">
                                          <p:stCondLst>
                                            <p:cond delay="0"/>
                                          </p:stCondLst>
                                        </p:cTn>
                                        <p:tgtEl>
                                          <p:spTgt spid="52"/>
                                        </p:tgtEl>
                                      </p:cBhvr>
                                    </p:animEffect>
                                    <p:anim calcmode="lin" valueType="num">
                                      <p:cBhvr>
                                        <p:cTn id="83"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84" dur="498" tmFilter="0.0,0.0; 0.25,0.07; 0.50,0.2; 0.75,0.467; 1.0,1.0">
                                          <p:stCondLst>
                                            <p:cond delay="0"/>
                                          </p:stCondLst>
                                        </p:cTn>
                                        <p:tgtEl>
                                          <p:spTgt spid="52"/>
                                        </p:tgtEl>
                                        <p:attrNameLst>
                                          <p:attrName>ppt_y</p:attrName>
                                        </p:attrNameLst>
                                      </p:cBhvr>
                                      <p:tavLst>
                                        <p:tav tm="0" fmla="#ppt_y-sin(pi*$)/3">
                                          <p:val>
                                            <p:fltVal val="0.500000"/>
                                          </p:val>
                                        </p:tav>
                                        <p:tav tm="100000">
                                          <p:val>
                                            <p:fltVal val="1.000000"/>
                                          </p:val>
                                        </p:tav>
                                      </p:tavLst>
                                    </p:anim>
                                    <p:anim calcmode="lin" valueType="num">
                                      <p:cBhvr>
                                        <p:cTn id="85" dur="498" tmFilter="0, 0; 0.125,0.2665; 0.25,0.4; 0.375,0.465; 0.5,0.5;  0.625,0.535; 0.75,0.6; 0.875,0.7335; 1,1">
                                          <p:stCondLst>
                                            <p:cond delay="498"/>
                                          </p:stCondLst>
                                        </p:cTn>
                                        <p:tgtEl>
                                          <p:spTgt spid="52"/>
                                        </p:tgtEl>
                                        <p:attrNameLst>
                                          <p:attrName>ppt_y</p:attrName>
                                        </p:attrNameLst>
                                      </p:cBhvr>
                                      <p:tavLst>
                                        <p:tav tm="0" fmla="#ppt_y-sin(pi*$)/9">
                                          <p:val>
                                            <p:fltVal val="0.000000"/>
                                          </p:val>
                                        </p:tav>
                                        <p:tav tm="100000">
                                          <p:val>
                                            <p:fltVal val="1.000000"/>
                                          </p:val>
                                        </p:tav>
                                      </p:tavLst>
                                    </p:anim>
                                    <p:anim calcmode="lin" valueType="num">
                                      <p:cBhvr>
                                        <p:cTn id="86" dur="249" tmFilter="0, 0; 0.125,0.2665; 0.25,0.4; 0.375,0.465; 0.5,0.5;  0.625,0.535; 0.75,0.6; 0.875,0.7335; 1,1">
                                          <p:stCondLst>
                                            <p:cond delay="993"/>
                                          </p:stCondLst>
                                        </p:cTn>
                                        <p:tgtEl>
                                          <p:spTgt spid="52"/>
                                        </p:tgtEl>
                                        <p:attrNameLst>
                                          <p:attrName>ppt_y</p:attrName>
                                        </p:attrNameLst>
                                      </p:cBhvr>
                                      <p:tavLst>
                                        <p:tav tm="0" fmla="#ppt_y-sin(pi*$)/27">
                                          <p:val>
                                            <p:fltVal val="0.000000"/>
                                          </p:val>
                                        </p:tav>
                                        <p:tav tm="100000">
                                          <p:val>
                                            <p:fltVal val="1.000000"/>
                                          </p:val>
                                        </p:tav>
                                      </p:tavLst>
                                    </p:anim>
                                    <p:anim calcmode="lin" valueType="num">
                                      <p:cBhvr>
                                        <p:cTn id="87" dur="123" tmFilter="0, 0; 0.125,0.2665; 0.25,0.4; 0.375,0.465; 0.5,0.5;  0.625,0.535; 0.75,0.6; 0.875,0.7335; 1,1">
                                          <p:stCondLst>
                                            <p:cond delay="1242"/>
                                          </p:stCondLst>
                                        </p:cTn>
                                        <p:tgtEl>
                                          <p:spTgt spid="52"/>
                                        </p:tgtEl>
                                        <p:attrNameLst>
                                          <p:attrName>ppt_y</p:attrName>
                                        </p:attrNameLst>
                                      </p:cBhvr>
                                      <p:tavLst>
                                        <p:tav tm="0" fmla="#ppt_y-sin(pi*$)/81">
                                          <p:val>
                                            <p:fltVal val="0.000000"/>
                                          </p:val>
                                        </p:tav>
                                        <p:tav tm="100000">
                                          <p:val>
                                            <p:fltVal val="1.000000"/>
                                          </p:val>
                                        </p:tav>
                                      </p:tavLst>
                                    </p:anim>
                                    <p:animScale>
                                      <p:cBhvr>
                                        <p:cTn id="88" dur="20">
                                          <p:stCondLst>
                                            <p:cond delay="487"/>
                                          </p:stCondLst>
                                        </p:cTn>
                                        <p:tgtEl>
                                          <p:spTgt spid="52"/>
                                        </p:tgtEl>
                                      </p:cBhvr>
                                      <p:to x="100000" y="60000"/>
                                    </p:animScale>
                                    <p:animScale>
                                      <p:cBhvr>
                                        <p:cTn id="89" dur="124" decel="50000">
                                          <p:stCondLst>
                                            <p:cond delay="507"/>
                                          </p:stCondLst>
                                        </p:cTn>
                                        <p:tgtEl>
                                          <p:spTgt spid="52"/>
                                        </p:tgtEl>
                                      </p:cBhvr>
                                      <p:to x="100000" y="100000"/>
                                    </p:animScale>
                                    <p:animScale>
                                      <p:cBhvr>
                                        <p:cTn id="90" dur="20">
                                          <p:stCondLst>
                                            <p:cond delay="984"/>
                                          </p:stCondLst>
                                        </p:cTn>
                                        <p:tgtEl>
                                          <p:spTgt spid="52"/>
                                        </p:tgtEl>
                                      </p:cBhvr>
                                      <p:to x="100000" y="80000"/>
                                    </p:animScale>
                                    <p:animScale>
                                      <p:cBhvr>
                                        <p:cTn id="91" dur="124" decel="50000">
                                          <p:stCondLst>
                                            <p:cond delay="1004"/>
                                          </p:stCondLst>
                                        </p:cTn>
                                        <p:tgtEl>
                                          <p:spTgt spid="52"/>
                                        </p:tgtEl>
                                      </p:cBhvr>
                                      <p:to x="100000" y="100000"/>
                                    </p:animScale>
                                    <p:animScale>
                                      <p:cBhvr>
                                        <p:cTn id="92" dur="20">
                                          <p:stCondLst>
                                            <p:cond delay="1231"/>
                                          </p:stCondLst>
                                        </p:cTn>
                                        <p:tgtEl>
                                          <p:spTgt spid="52"/>
                                        </p:tgtEl>
                                      </p:cBhvr>
                                      <p:to x="100000" y="90000"/>
                                    </p:animScale>
                                    <p:animScale>
                                      <p:cBhvr>
                                        <p:cTn id="93" dur="124" decel="50000">
                                          <p:stCondLst>
                                            <p:cond delay="1251"/>
                                          </p:stCondLst>
                                        </p:cTn>
                                        <p:tgtEl>
                                          <p:spTgt spid="52"/>
                                        </p:tgtEl>
                                      </p:cBhvr>
                                      <p:to x="100000" y="100000"/>
                                    </p:animScale>
                                    <p:animScale>
                                      <p:cBhvr>
                                        <p:cTn id="94" dur="20">
                                          <p:stCondLst>
                                            <p:cond delay="1356"/>
                                          </p:stCondLst>
                                        </p:cTn>
                                        <p:tgtEl>
                                          <p:spTgt spid="52"/>
                                        </p:tgtEl>
                                      </p:cBhvr>
                                      <p:to x="100000" y="95000"/>
                                    </p:animScale>
                                    <p:animScale>
                                      <p:cBhvr>
                                        <p:cTn id="95" dur="124" decel="50000">
                                          <p:stCondLst>
                                            <p:cond delay="1376"/>
                                          </p:stCondLst>
                                        </p:cTn>
                                        <p:tgtEl>
                                          <p:spTgt spid="52"/>
                                        </p:tgtEl>
                                      </p:cBhvr>
                                      <p:to x="100000" y="100000"/>
                                    </p:animScale>
                                  </p:childTnLst>
                                </p:cTn>
                              </p:par>
                            </p:childTnLst>
                          </p:cTn>
                        </p:par>
                        <p:par>
                          <p:cTn id="96" fill="hold">
                            <p:stCondLst>
                              <p:cond delay="10500"/>
                            </p:stCondLst>
                            <p:childTnLst>
                              <p:par>
                                <p:cTn id="97" presetID="10" presetClass="entr" presetSubtype="0" fill="hold" nodeType="afterEffect">
                                  <p:stCondLst>
                                    <p:cond delay="0"/>
                                  </p:stCondLst>
                                  <p:childTnLst>
                                    <p:set>
                                      <p:cBhvr>
                                        <p:cTn id="98" dur="1" fill="hold">
                                          <p:stCondLst>
                                            <p:cond delay="0"/>
                                          </p:stCondLst>
                                        </p:cTn>
                                        <p:tgtEl>
                                          <p:spTgt spid="1027"/>
                                        </p:tgtEl>
                                        <p:attrNameLst>
                                          <p:attrName>style.visibility</p:attrName>
                                        </p:attrNameLst>
                                      </p:cBhvr>
                                      <p:to>
                                        <p:strVal val="visible"/>
                                      </p:to>
                                    </p:set>
                                    <p:animEffect transition="in" filter="fade">
                                      <p:cBhvr>
                                        <p:cTn id="99" dur="25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32" grpId="0"/>
      <p:bldP spid="33" grpId="0" bldLvl="0" animBg="1"/>
      <p:bldP spid="34" grpId="0" bldLvl="0" animBg="1"/>
      <p:bldP spid="35" grpId="0" bldLvl="0" animBg="1"/>
      <p:bldP spid="36" grpId="0" bldLvl="0" animBg="1"/>
      <p:bldP spid="37" grpId="0"/>
      <p:bldP spid="45" grpId="0" bldLvl="0" animBg="1"/>
      <p:bldP spid="5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 name="组合 8"/>
          <p:cNvGrpSpPr/>
          <p:nvPr/>
        </p:nvGrpSpPr>
        <p:grpSpPr>
          <a:xfrm>
            <a:off x="609600" y="2263140"/>
            <a:ext cx="10972800" cy="2634616"/>
            <a:chOff x="179378" y="4495887"/>
            <a:chExt cx="1439872" cy="2195885"/>
          </a:xfrm>
        </p:grpSpPr>
        <p:sp>
          <p:nvSpPr>
            <p:cNvPr id="36" name="矩形 35"/>
            <p:cNvSpPr/>
            <p:nvPr/>
          </p:nvSpPr>
          <p:spPr>
            <a:xfrm>
              <a:off x="179378" y="4495887"/>
              <a:ext cx="1439872" cy="21958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31770" name="矩形 71"/>
            <p:cNvSpPr/>
            <p:nvPr/>
          </p:nvSpPr>
          <p:spPr>
            <a:xfrm>
              <a:off x="179388" y="4519683"/>
              <a:ext cx="1439862" cy="1922788"/>
            </a:xfrm>
            <a:prstGeom prst="rect">
              <a:avLst/>
            </a:prstGeom>
            <a:noFill/>
            <a:ln w="9525">
              <a:noFill/>
            </a:ln>
          </p:spPr>
          <p:txBody>
            <a:bodyPr>
              <a:spAutoFit/>
            </a:bodyPr>
            <a:p>
              <a:pPr algn="ctr">
                <a:lnSpc>
                  <a:spcPct val="150000"/>
                </a:lnSpc>
              </a:pPr>
              <a:r>
                <a:rPr lang="zh-CN" altLang="en-US" sz="9600" dirty="0">
                  <a:solidFill>
                    <a:srgbClr val="FFFFFF"/>
                  </a:solidFill>
                  <a:latin typeface="微软雅黑" panose="020B0503020204020204" pitchFamily="34" charset="-122"/>
                  <a:ea typeface="微软雅黑" panose="020B0503020204020204" pitchFamily="34" charset="-122"/>
                </a:rPr>
                <a:t>教学过程</a:t>
              </a:r>
              <a:endParaRPr lang="zh-CN" altLang="en-US" sz="9600" dirty="0">
                <a:solidFill>
                  <a:srgbClr val="FFFFFF"/>
                </a:solidFill>
                <a:latin typeface="微软雅黑" panose="020B0503020204020204" pitchFamily="34" charset="-122"/>
                <a:ea typeface="微软雅黑" panose="020B0503020204020204" pitchFamily="34" charset="-122"/>
              </a:endParaRPr>
            </a:p>
          </p:txBody>
        </p:sp>
      </p:grpSp>
      <p:sp>
        <p:nvSpPr>
          <p:cNvPr id="2" name="Rectangle 2"/>
          <p:cNvSpPr>
            <a:spLocks noGrp="1" noChangeArrowheads="1"/>
          </p:cNvSpPr>
          <p:nvPr>
            <p:ph type="title"/>
          </p:nvPr>
        </p:nvSpPr>
        <p:spPr>
          <a:xfrm>
            <a:off x="2800350" y="407670"/>
            <a:ext cx="8134350" cy="933450"/>
          </a:xfrm>
        </p:spPr>
        <p:txBody>
          <a:bodyPr vert="horz" wrap="square" lIns="109728" tIns="54864" rIns="109728" bIns="54864"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384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824866" y="2089786"/>
            <a:ext cx="105422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2486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79654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97205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7232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38022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293620" y="0"/>
            <a:ext cx="2221230" cy="140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5" name="组合 3"/>
          <p:cNvGrpSpPr/>
          <p:nvPr/>
        </p:nvGrpSpPr>
        <p:grpSpPr bwMode="auto">
          <a:xfrm>
            <a:off x="3032281" y="2263140"/>
            <a:ext cx="1727836" cy="2634616"/>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14364" name="矩形 78"/>
            <p:cNvSpPr>
              <a:spLocks noChangeArrowheads="1"/>
            </p:cNvSpPr>
            <p:nvPr/>
          </p:nvSpPr>
          <p:spPr bwMode="auto">
            <a:xfrm>
              <a:off x="3289300" y="1984112"/>
              <a:ext cx="1066800" cy="352954"/>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教学对象</a:t>
              </a: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365" name="TextBox 81"/>
            <p:cNvSpPr txBox="1">
              <a:spLocks noChangeArrowheads="1"/>
            </p:cNvSpPr>
            <p:nvPr/>
          </p:nvSpPr>
          <p:spPr bwMode="auto">
            <a:xfrm>
              <a:off x="3776663"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2</a:t>
              </a:r>
              <a:endParaRPr kumimoji="0" lang="zh-CN" altLang="en-US"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5233036" y="2263140"/>
            <a:ext cx="1727834" cy="2634616"/>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31767" name="矩形 79"/>
            <p:cNvSpPr/>
            <p:nvPr/>
          </p:nvSpPr>
          <p:spPr>
            <a:xfrm>
              <a:off x="4764088" y="1984112"/>
              <a:ext cx="1066801" cy="352954"/>
            </a:xfrm>
            <a:prstGeom prst="rect">
              <a:avLst/>
            </a:prstGeom>
            <a:noFill/>
            <a:ln w="9525">
              <a:noFill/>
            </a:ln>
          </p:spPr>
          <p:txBody>
            <a:bodyPr wrap="none">
              <a:spAutoFit/>
            </a:bodyPr>
            <a:p>
              <a:pPr algn="ctr"/>
              <a:r>
                <a:rPr lang="zh-CN" altLang="en-US" sz="2160" dirty="0">
                  <a:solidFill>
                    <a:srgbClr val="FFFFFF"/>
                  </a:solidFill>
                  <a:latin typeface="微软雅黑" panose="020B0503020204020204" pitchFamily="34" charset="-122"/>
                  <a:ea typeface="微软雅黑" panose="020B0503020204020204" pitchFamily="34" charset="-122"/>
                </a:rPr>
                <a:t>教法学法</a:t>
              </a:r>
              <a:endParaRPr lang="zh-CN" altLang="en-US" sz="2160" dirty="0">
                <a:solidFill>
                  <a:srgbClr val="FFFFFF"/>
                </a:solidFill>
                <a:latin typeface="微软雅黑" panose="020B0503020204020204" pitchFamily="34" charset="-122"/>
                <a:ea typeface="微软雅黑" panose="020B0503020204020204" pitchFamily="34" charset="-122"/>
              </a:endParaRPr>
            </a:p>
          </p:txBody>
        </p:sp>
        <p:sp>
          <p:nvSpPr>
            <p:cNvPr id="31768" name="TextBox 82"/>
            <p:cNvSpPr txBox="1"/>
            <p:nvPr/>
          </p:nvSpPr>
          <p:spPr>
            <a:xfrm>
              <a:off x="5254625" y="3035300"/>
              <a:ext cx="457200" cy="814387"/>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3</a:t>
              </a:r>
              <a:endParaRPr lang="zh-CN" altLang="en-US" sz="5760" dirty="0">
                <a:solidFill>
                  <a:srgbClr val="FFFFFF"/>
                </a:solidFill>
                <a:latin typeface="方正粗宋简体" pitchFamily="65" charset="-122"/>
                <a:ea typeface="方正粗宋简体" pitchFamily="65" charset="-122"/>
              </a:endParaRPr>
            </a:p>
          </p:txBody>
        </p:sp>
      </p:grpSp>
      <p:grpSp>
        <p:nvGrpSpPr>
          <p:cNvPr id="7" name="组合 5"/>
          <p:cNvGrpSpPr/>
          <p:nvPr/>
        </p:nvGrpSpPr>
        <p:grpSpPr>
          <a:xfrm>
            <a:off x="7431406" y="2263140"/>
            <a:ext cx="1727834" cy="2634616"/>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31764" name="矩形 80"/>
            <p:cNvSpPr/>
            <p:nvPr/>
          </p:nvSpPr>
          <p:spPr>
            <a:xfrm>
              <a:off x="6248857" y="1984112"/>
              <a:ext cx="1066800" cy="352954"/>
            </a:xfrm>
            <a:prstGeom prst="rect">
              <a:avLst/>
            </a:prstGeom>
            <a:noFill/>
            <a:ln w="9525">
              <a:noFill/>
            </a:ln>
          </p:spPr>
          <p:txBody>
            <a:bodyPr wrap="none">
              <a:spAutoFit/>
            </a:bodyPr>
            <a:p>
              <a:pPr algn="ctr"/>
              <a:r>
                <a:rPr lang="zh-CN" altLang="en-US" sz="2160" dirty="0">
                  <a:solidFill>
                    <a:srgbClr val="FFFFFF"/>
                  </a:solidFill>
                  <a:latin typeface="微软雅黑" panose="020B0503020204020204" pitchFamily="34" charset="-122"/>
                  <a:ea typeface="微软雅黑" panose="020B0503020204020204" pitchFamily="34" charset="-122"/>
                </a:rPr>
                <a:t>教学过程</a:t>
              </a:r>
              <a:endParaRPr lang="zh-CN" altLang="en-US" sz="2160" dirty="0">
                <a:solidFill>
                  <a:srgbClr val="FFFFFF"/>
                </a:solidFill>
                <a:latin typeface="微软雅黑" panose="020B0503020204020204" pitchFamily="34" charset="-122"/>
                <a:ea typeface="微软雅黑" panose="020B0503020204020204" pitchFamily="34" charset="-122"/>
              </a:endParaRPr>
            </a:p>
          </p:txBody>
        </p:sp>
        <p:sp>
          <p:nvSpPr>
            <p:cNvPr id="31765" name="TextBox 83"/>
            <p:cNvSpPr txBox="1"/>
            <p:nvPr/>
          </p:nvSpPr>
          <p:spPr>
            <a:xfrm>
              <a:off x="6731000" y="3035300"/>
              <a:ext cx="457200" cy="814387"/>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4</a:t>
              </a:r>
              <a:endParaRPr lang="zh-CN" altLang="en-US" sz="5760" dirty="0">
                <a:solidFill>
                  <a:srgbClr val="FFFFFF"/>
                </a:solidFill>
                <a:latin typeface="方正粗宋简体" pitchFamily="65" charset="-122"/>
                <a:ea typeface="方正粗宋简体" pitchFamily="65" charset="-122"/>
              </a:endParaRPr>
            </a:p>
          </p:txBody>
        </p:sp>
      </p:grpSp>
      <p:grpSp>
        <p:nvGrpSpPr>
          <p:cNvPr id="9" name="组合 6"/>
          <p:cNvGrpSpPr/>
          <p:nvPr/>
        </p:nvGrpSpPr>
        <p:grpSpPr bwMode="auto">
          <a:xfrm>
            <a:off x="9648826" y="2263140"/>
            <a:ext cx="1727834" cy="2634616"/>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5</a:t>
              </a:r>
              <a:endParaRPr kumimoji="0" lang="zh-CN" altLang="en-US"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4910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8"/>
          <p:cNvGrpSpPr/>
          <p:nvPr/>
        </p:nvGrpSpPr>
        <p:grpSpPr>
          <a:xfrm>
            <a:off x="824866" y="2225040"/>
            <a:ext cx="1727834" cy="2672716"/>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31761" name="矩形 71"/>
            <p:cNvSpPr/>
            <p:nvPr/>
          </p:nvSpPr>
          <p:spPr>
            <a:xfrm>
              <a:off x="292100" y="1853820"/>
              <a:ext cx="1168400" cy="537725"/>
            </a:xfrm>
            <a:prstGeom prst="rect">
              <a:avLst/>
            </a:prstGeom>
            <a:noFill/>
            <a:ln w="9525">
              <a:noFill/>
            </a:ln>
          </p:spPr>
          <p:txBody>
            <a:bodyPr wrap="none">
              <a:spAutoFit/>
            </a:bodyPr>
            <a:p>
              <a:pPr>
                <a:lnSpc>
                  <a:spcPct val="150000"/>
                </a:lnSpc>
              </a:pPr>
              <a:r>
                <a:rPr lang="zh-CN" altLang="en-US" sz="2400" dirty="0">
                  <a:solidFill>
                    <a:srgbClr val="FFFFFF"/>
                  </a:solidFill>
                  <a:latin typeface="微软雅黑" panose="020B0503020204020204" pitchFamily="34" charset="-122"/>
                  <a:ea typeface="微软雅黑" panose="020B0503020204020204" pitchFamily="34" charset="-122"/>
                </a:rPr>
                <a:t>教学内容</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1762" name="TextBox 72"/>
            <p:cNvSpPr txBox="1"/>
            <p:nvPr/>
          </p:nvSpPr>
          <p:spPr>
            <a:xfrm>
              <a:off x="823913" y="3035300"/>
              <a:ext cx="457200" cy="814526"/>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1</a:t>
              </a:r>
              <a:endParaRPr lang="zh-CN" altLang="en-US" sz="5760" dirty="0">
                <a:solidFill>
                  <a:srgbClr val="FFFFFF"/>
                </a:solidFill>
                <a:latin typeface="方正粗宋简体" pitchFamily="65" charset="-122"/>
                <a:ea typeface="方正粗宋简体" pitchFamily="65" charset="-122"/>
              </a:endParaRPr>
            </a:p>
          </p:txBody>
        </p:sp>
      </p:grpSp>
      <p:sp>
        <p:nvSpPr>
          <p:cNvPr id="4" name="文本框 3"/>
          <p:cNvSpPr txBox="1"/>
          <p:nvPr/>
        </p:nvSpPr>
        <p:spPr>
          <a:xfrm>
            <a:off x="5547360" y="3244850"/>
            <a:ext cx="1097280" cy="368300"/>
          </a:xfrm>
          <a:prstGeom prst="rect">
            <a:avLst/>
          </a:prstGeom>
          <a:noFill/>
        </p:spPr>
        <p:txBody>
          <a:bodyPr wrap="none" rtlCol="0" anchor="t">
            <a:spAutoFit/>
          </a:bodyPr>
          <a:p>
            <a:r>
              <a:rPr lang="zh-CN" altLang="en-US" b="1" dirty="0">
                <a:solidFill>
                  <a:srgbClr val="FFFFFF"/>
                </a:solidFill>
                <a:latin typeface="微软雅黑" panose="020B0503020204020204" pitchFamily="34" charset="-122"/>
                <a:ea typeface="微软雅黑" panose="020B0503020204020204" pitchFamily="34" charset="-122"/>
                <a:sym typeface="+mn-ea"/>
              </a:rPr>
              <a:t>导入新课</a:t>
            </a:r>
            <a:endParaRPr lang="zh-CN"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0" nodeType="withEffect">
                                  <p:stCondLst>
                                    <p:cond delay="20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42" presetClass="exit" presetSubtype="0" fill="hold" nodeType="withEffect">
                                  <p:stCondLst>
                                    <p:cond delay="500"/>
                                  </p:stCondLst>
                                  <p:childTnLst>
                                    <p:animEffect transition="out" filter="fade">
                                      <p:cBhvr>
                                        <p:cTn id="29" dur="750"/>
                                        <p:tgtEl>
                                          <p:spTgt spid="9"/>
                                        </p:tgtEl>
                                      </p:cBhvr>
                                    </p:animEffect>
                                    <p:anim calcmode="lin" valueType="num">
                                      <p:cBhvr>
                                        <p:cTn id="30" dur="750"/>
                                        <p:tgtEl>
                                          <p:spTgt spid="9"/>
                                        </p:tgtEl>
                                        <p:attrNameLst>
                                          <p:attrName>ppt_x</p:attrName>
                                        </p:attrNameLst>
                                      </p:cBhvr>
                                      <p:tavLst>
                                        <p:tav tm="0">
                                          <p:val>
                                            <p:strVal val="ppt_x"/>
                                          </p:val>
                                        </p:tav>
                                        <p:tav tm="100000">
                                          <p:val>
                                            <p:strVal val="ppt_x"/>
                                          </p:val>
                                        </p:tav>
                                      </p:tavLst>
                                    </p:anim>
                                    <p:anim calcmode="lin" valueType="num">
                                      <p:cBhvr>
                                        <p:cTn id="31" dur="750"/>
                                        <p:tgtEl>
                                          <p:spTgt spid="9"/>
                                        </p:tgtEl>
                                        <p:attrNameLst>
                                          <p:attrName>ppt_y</p:attrName>
                                        </p:attrNameLst>
                                      </p:cBhvr>
                                      <p:tavLst>
                                        <p:tav tm="0">
                                          <p:val>
                                            <p:strVal val="ppt_y"/>
                                          </p:val>
                                        </p:tav>
                                        <p:tav tm="100000">
                                          <p:val>
                                            <p:strVal val="ppt_y+.1"/>
                                          </p:val>
                                        </p:tav>
                                      </p:tavLst>
                                    </p:anim>
                                    <p:set>
                                      <p:cBhvr>
                                        <p:cTn id="32" dur="1" fill="hold">
                                          <p:stCondLst>
                                            <p:cond delay="749"/>
                                          </p:stCondLst>
                                        </p:cTn>
                                        <p:tgtEl>
                                          <p:spTgt spid="9"/>
                                        </p:tgtEl>
                                        <p:attrNameLst>
                                          <p:attrName>style.visibility</p:attrName>
                                        </p:attrNameLst>
                                      </p:cBhvr>
                                      <p:to>
                                        <p:strVal val="hidden"/>
                                      </p:to>
                                    </p:set>
                                  </p:childTnLst>
                                </p:cTn>
                              </p:par>
                              <p:par>
                                <p:cTn id="33" presetID="42" presetClass="exit" presetSubtype="0" fill="hold" nodeType="withEffect">
                                  <p:stCondLst>
                                    <p:cond delay="500"/>
                                  </p:stCondLst>
                                  <p:childTnLst>
                                    <p:animEffect transition="out" filter="fade">
                                      <p:cBhvr>
                                        <p:cTn id="34" dur="750"/>
                                        <p:tgtEl>
                                          <p:spTgt spid="3"/>
                                        </p:tgtEl>
                                      </p:cBhvr>
                                    </p:animEffect>
                                    <p:anim calcmode="lin" valueType="num">
                                      <p:cBhvr>
                                        <p:cTn id="35" dur="750"/>
                                        <p:tgtEl>
                                          <p:spTgt spid="3"/>
                                        </p:tgtEl>
                                        <p:attrNameLst>
                                          <p:attrName>ppt_x</p:attrName>
                                        </p:attrNameLst>
                                      </p:cBhvr>
                                      <p:tavLst>
                                        <p:tav tm="0">
                                          <p:val>
                                            <p:strVal val="ppt_x"/>
                                          </p:val>
                                        </p:tav>
                                        <p:tav tm="100000">
                                          <p:val>
                                            <p:strVal val="ppt_x"/>
                                          </p:val>
                                        </p:tav>
                                      </p:tavLst>
                                    </p:anim>
                                    <p:anim calcmode="lin" valueType="num">
                                      <p:cBhvr>
                                        <p:cTn id="36" dur="750"/>
                                        <p:tgtEl>
                                          <p:spTgt spid="3"/>
                                        </p:tgtEl>
                                        <p:attrNameLst>
                                          <p:attrName>ppt_y</p:attrName>
                                        </p:attrNameLst>
                                      </p:cBhvr>
                                      <p:tavLst>
                                        <p:tav tm="0">
                                          <p:val>
                                            <p:strVal val="ppt_y"/>
                                          </p:val>
                                        </p:tav>
                                        <p:tav tm="100000">
                                          <p:val>
                                            <p:strVal val="ppt_y+.1"/>
                                          </p:val>
                                        </p:tav>
                                      </p:tavLst>
                                    </p:anim>
                                    <p:set>
                                      <p:cBhvr>
                                        <p:cTn id="37" dur="1" fill="hold">
                                          <p:stCondLst>
                                            <p:cond delay="749"/>
                                          </p:stCondLst>
                                        </p:cTn>
                                        <p:tgtEl>
                                          <p:spTgt spid="3"/>
                                        </p:tgtEl>
                                        <p:attrNameLst>
                                          <p:attrName>style.visibility</p:attrName>
                                        </p:attrNameLst>
                                      </p:cBhvr>
                                      <p:to>
                                        <p:strVal val="hidden"/>
                                      </p:to>
                                    </p:set>
                                  </p:childTnLst>
                                </p:cTn>
                              </p:par>
                              <p:par>
                                <p:cTn id="38" presetID="42" presetClass="exit" presetSubtype="0" fill="hold" nodeType="withEffect">
                                  <p:stCondLst>
                                    <p:cond delay="500"/>
                                  </p:stCondLst>
                                  <p:childTnLst>
                                    <p:animEffect transition="out" filter="fade">
                                      <p:cBhvr>
                                        <p:cTn id="39" dur="750"/>
                                        <p:tgtEl>
                                          <p:spTgt spid="5"/>
                                        </p:tgtEl>
                                      </p:cBhvr>
                                    </p:animEffect>
                                    <p:anim calcmode="lin" valueType="num">
                                      <p:cBhvr>
                                        <p:cTn id="40" dur="750"/>
                                        <p:tgtEl>
                                          <p:spTgt spid="5"/>
                                        </p:tgtEl>
                                        <p:attrNameLst>
                                          <p:attrName>ppt_x</p:attrName>
                                        </p:attrNameLst>
                                      </p:cBhvr>
                                      <p:tavLst>
                                        <p:tav tm="0">
                                          <p:val>
                                            <p:strVal val="ppt_x"/>
                                          </p:val>
                                        </p:tav>
                                        <p:tav tm="100000">
                                          <p:val>
                                            <p:strVal val="ppt_x"/>
                                          </p:val>
                                        </p:tav>
                                      </p:tavLst>
                                    </p:anim>
                                    <p:anim calcmode="lin" valueType="num">
                                      <p:cBhvr>
                                        <p:cTn id="41" dur="750"/>
                                        <p:tgtEl>
                                          <p:spTgt spid="5"/>
                                        </p:tgtEl>
                                        <p:attrNameLst>
                                          <p:attrName>ppt_y</p:attrName>
                                        </p:attrNameLst>
                                      </p:cBhvr>
                                      <p:tavLst>
                                        <p:tav tm="0">
                                          <p:val>
                                            <p:strVal val="ppt_y"/>
                                          </p:val>
                                        </p:tav>
                                        <p:tav tm="100000">
                                          <p:val>
                                            <p:strVal val="ppt_y+.1"/>
                                          </p:val>
                                        </p:tav>
                                      </p:tavLst>
                                    </p:anim>
                                    <p:set>
                                      <p:cBhvr>
                                        <p:cTn id="42" dur="1" fill="hold">
                                          <p:stCondLst>
                                            <p:cond delay="749"/>
                                          </p:stCondLst>
                                        </p:cTn>
                                        <p:tgtEl>
                                          <p:spTgt spid="5"/>
                                        </p:tgtEl>
                                        <p:attrNameLst>
                                          <p:attrName>style.visibility</p:attrName>
                                        </p:attrNameLst>
                                      </p:cBhvr>
                                      <p:to>
                                        <p:strVal val="hidden"/>
                                      </p:to>
                                    </p:set>
                                  </p:childTnLst>
                                </p:cTn>
                              </p:par>
                              <p:par>
                                <p:cTn id="43" presetID="42" presetClass="exit" presetSubtype="0" fill="hold" nodeType="withEffect">
                                  <p:stCondLst>
                                    <p:cond delay="500"/>
                                  </p:stCondLst>
                                  <p:childTnLst>
                                    <p:animEffect transition="out" filter="fade">
                                      <p:cBhvr>
                                        <p:cTn id="44" dur="750"/>
                                        <p:tgtEl>
                                          <p:spTgt spid="6"/>
                                        </p:tgtEl>
                                      </p:cBhvr>
                                    </p:animEffect>
                                    <p:anim calcmode="lin" valueType="num">
                                      <p:cBhvr>
                                        <p:cTn id="45" dur="750"/>
                                        <p:tgtEl>
                                          <p:spTgt spid="6"/>
                                        </p:tgtEl>
                                        <p:attrNameLst>
                                          <p:attrName>ppt_x</p:attrName>
                                        </p:attrNameLst>
                                      </p:cBhvr>
                                      <p:tavLst>
                                        <p:tav tm="0">
                                          <p:val>
                                            <p:strVal val="ppt_x"/>
                                          </p:val>
                                        </p:tav>
                                        <p:tav tm="100000">
                                          <p:val>
                                            <p:strVal val="ppt_x"/>
                                          </p:val>
                                        </p:tav>
                                      </p:tavLst>
                                    </p:anim>
                                    <p:anim calcmode="lin" valueType="num">
                                      <p:cBhvr>
                                        <p:cTn id="46" dur="750"/>
                                        <p:tgtEl>
                                          <p:spTgt spid="6"/>
                                        </p:tgtEl>
                                        <p:attrNameLst>
                                          <p:attrName>ppt_y</p:attrName>
                                        </p:attrNameLst>
                                      </p:cBhvr>
                                      <p:tavLst>
                                        <p:tav tm="0">
                                          <p:val>
                                            <p:strVal val="ppt_y"/>
                                          </p:val>
                                        </p:tav>
                                        <p:tav tm="100000">
                                          <p:val>
                                            <p:strVal val="ppt_y+.1"/>
                                          </p:val>
                                        </p:tav>
                                      </p:tavLst>
                                    </p:anim>
                                    <p:set>
                                      <p:cBhvr>
                                        <p:cTn id="47" dur="1" fill="hold">
                                          <p:stCondLst>
                                            <p:cond delay="749"/>
                                          </p:stCondLst>
                                        </p:cTn>
                                        <p:tgtEl>
                                          <p:spTgt spid="6"/>
                                        </p:tgtEl>
                                        <p:attrNameLst>
                                          <p:attrName>style.visibility</p:attrName>
                                        </p:attrNameLst>
                                      </p:cBhvr>
                                      <p:to>
                                        <p:strVal val="hidden"/>
                                      </p:to>
                                    </p:set>
                                  </p:childTnLst>
                                </p:cTn>
                              </p:par>
                            </p:childTnLst>
                          </p:cTn>
                        </p:par>
                        <p:par>
                          <p:cTn id="48" fill="hold">
                            <p:stCondLst>
                              <p:cond delay="500"/>
                            </p:stCondLst>
                            <p:childTnLst>
                              <p:par>
                                <p:cTn id="49" presetID="35" presetClass="path" presetSubtype="0" accel="50000" decel="50000" fill="hold" nodeType="afterEffect">
                                  <p:stCondLst>
                                    <p:cond delay="0"/>
                                  </p:stCondLst>
                                  <p:childTnLst>
                                    <p:animMotion origin="layout" path="M 2.77778E-6 -4.44444E-6 L -0.20035 -4.44444E-6 " pathEditMode="relative" rAng="0" ptsTypes="AA">
                                      <p:cBhvr>
                                        <p:cTn id="50" dur="1250" fill="hold"/>
                                        <p:tgtEl>
                                          <p:spTgt spid="7"/>
                                        </p:tgtEl>
                                        <p:attrNameLst>
                                          <p:attrName>ppt_x</p:attrName>
                                          <p:attrName>ppt_y</p:attrName>
                                        </p:attrNameLst>
                                      </p:cBhvr>
                                      <p:rCtr x="-10000" y="0"/>
                                    </p:animMotion>
                                  </p:childTnLst>
                                </p:cTn>
                              </p:par>
                              <p:par>
                                <p:cTn id="51" presetID="10" presetClass="exit" presetSubtype="0" fill="hold" nodeType="withEffect">
                                  <p:stCondLst>
                                    <p:cond delay="95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3" presetClass="entr" presetSubtype="32" fill="hold" nodeType="withEffect">
                                  <p:stCondLst>
                                    <p:cond delay="1000"/>
                                  </p:stCondLst>
                                  <p:childTnLst>
                                    <p:set>
                                      <p:cBhvr>
                                        <p:cTn id="55" dur="1" fill="hold">
                                          <p:stCondLst>
                                            <p:cond delay="0"/>
                                          </p:stCondLst>
                                        </p:cTn>
                                        <p:tgtEl>
                                          <p:spTgt spid="35"/>
                                        </p:tgtEl>
                                        <p:attrNameLst>
                                          <p:attrName>style.visibility</p:attrName>
                                        </p:attrNameLst>
                                      </p:cBhvr>
                                      <p:to>
                                        <p:strVal val="visible"/>
                                      </p:to>
                                    </p:set>
                                    <p:animEffect transition="in" filter="plus(out)">
                                      <p:cBhvr>
                                        <p:cTn id="5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 name="矩形 98"/>
          <p:cNvSpPr/>
          <p:nvPr/>
        </p:nvSpPr>
        <p:spPr bwMode="auto">
          <a:xfrm>
            <a:off x="0" y="219075"/>
            <a:ext cx="11198225" cy="12858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15"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2470785" y="835025"/>
            <a:ext cx="8727440" cy="813435"/>
            <a:chOff x="2214546" y="533029"/>
            <a:chExt cx="6929454" cy="729106"/>
          </a:xfrm>
        </p:grpSpPr>
        <p:sp>
          <p:nvSpPr>
            <p:cNvPr id="101" name="矩形 71"/>
            <p:cNvSpPr>
              <a:spLocks noChangeArrowheads="1"/>
            </p:cNvSpPr>
            <p:nvPr/>
          </p:nvSpPr>
          <p:spPr bwMode="auto">
            <a:xfrm>
              <a:off x="2214546" y="533029"/>
              <a:ext cx="6929454" cy="729106"/>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125"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83" y="71028"/>
            <a:ext cx="2471351" cy="1122045"/>
            <a:chOff x="2500298" y="-987108"/>
            <a:chExt cx="2214546" cy="1005124"/>
          </a:xfrm>
        </p:grpSpPr>
        <p:sp>
          <p:nvSpPr>
            <p:cNvPr id="32810" name="矩形 71"/>
            <p:cNvSpPr/>
            <p:nvPr/>
          </p:nvSpPr>
          <p:spPr>
            <a:xfrm>
              <a:off x="2500298" y="-923394"/>
              <a:ext cx="2214546" cy="728672"/>
            </a:xfrm>
            <a:prstGeom prst="rect">
              <a:avLst/>
            </a:prstGeom>
            <a:solidFill>
              <a:schemeClr val="bg1"/>
            </a:solidFill>
            <a:ln w="9525">
              <a:noFill/>
            </a:ln>
          </p:spPr>
          <p:txBody>
            <a:bodyPr anchor="b" anchorCtr="0">
              <a:spAutoFit/>
            </a:bodyPr>
            <a:p>
              <a:pPr algn="ctr">
                <a:lnSpc>
                  <a:spcPct val="150000"/>
                </a:lnSpc>
              </a:pPr>
              <a:r>
                <a:rPr lang="zh-CN" altLang="en-US" sz="3125" dirty="0">
                  <a:solidFill>
                    <a:srgbClr val="7030A0"/>
                  </a:solidFill>
                  <a:latin typeface="微软雅黑" panose="020B0503020204020204" pitchFamily="34" charset="-122"/>
                  <a:ea typeface="微软雅黑" panose="020B0503020204020204" pitchFamily="34" charset="-122"/>
                </a:rPr>
                <a:t>     </a:t>
              </a:r>
              <a:r>
                <a:rPr lang="zh-CN" altLang="en-US" sz="3125" b="1" dirty="0">
                  <a:solidFill>
                    <a:srgbClr val="7030A0"/>
                  </a:solidFill>
                  <a:latin typeface="微软雅黑" panose="020B0503020204020204" pitchFamily="34" charset="-122"/>
                  <a:ea typeface="微软雅黑" panose="020B0503020204020204" pitchFamily="34" charset="-122"/>
                </a:rPr>
                <a:t>教学过程</a:t>
              </a:r>
              <a:endParaRPr lang="zh-CN" altLang="en-US" sz="3125" b="1" dirty="0">
                <a:solidFill>
                  <a:srgbClr val="7030A0"/>
                </a:solidFill>
                <a:latin typeface="微软雅黑" panose="020B0503020204020204" pitchFamily="34" charset="-122"/>
                <a:ea typeface="微软雅黑" panose="020B0503020204020204" pitchFamily="34" charset="-122"/>
              </a:endParaRPr>
            </a:p>
          </p:txBody>
        </p:sp>
        <p:sp>
          <p:nvSpPr>
            <p:cNvPr id="32811" name="矩形 104"/>
            <p:cNvSpPr/>
            <p:nvPr/>
          </p:nvSpPr>
          <p:spPr>
            <a:xfrm>
              <a:off x="2509823" y="-987108"/>
              <a:ext cx="545117" cy="1005124"/>
            </a:xfrm>
            <a:prstGeom prst="rect">
              <a:avLst/>
            </a:prstGeom>
            <a:noFill/>
            <a:ln w="9525">
              <a:noFill/>
            </a:ln>
          </p:spPr>
          <p:txBody>
            <a:bodyPr wrap="none">
              <a:spAutoFit/>
            </a:bodyPr>
            <a:p>
              <a:r>
                <a:rPr lang="en-US" altLang="zh-CN" sz="6700" dirty="0">
                  <a:solidFill>
                    <a:srgbClr val="7030A0"/>
                  </a:solidFill>
                  <a:latin typeface="方正粗宋简体" pitchFamily="65" charset="-122"/>
                  <a:ea typeface="方正粗宋简体" pitchFamily="65" charset="-122"/>
                </a:rPr>
                <a:t>4</a:t>
              </a:r>
              <a:endParaRPr lang="zh-CN" altLang="en-US" sz="6700" dirty="0">
                <a:solidFill>
                  <a:srgbClr val="7030A0"/>
                </a:solidFill>
                <a:latin typeface="方正粗宋简体" pitchFamily="65" charset="-122"/>
                <a:ea typeface="方正粗宋简体" pitchFamily="65" charset="-122"/>
              </a:endParaRPr>
            </a:p>
          </p:txBody>
        </p:sp>
      </p:grpSp>
      <p:sp>
        <p:nvSpPr>
          <p:cNvPr id="13" name="Rounded Rectangle 10"/>
          <p:cNvSpPr>
            <a:spLocks noChangeArrowheads="1"/>
          </p:cNvSpPr>
          <p:nvPr/>
        </p:nvSpPr>
        <p:spPr bwMode="auto">
          <a:xfrm>
            <a:off x="1639896" y="1902205"/>
            <a:ext cx="2923185" cy="1242341"/>
          </a:xfrm>
          <a:prstGeom prst="roundRect">
            <a:avLst>
              <a:gd name="adj" fmla="val 10995"/>
            </a:avLst>
          </a:prstGeom>
          <a:gradFill rotWithShape="1">
            <a:gsLst>
              <a:gs pos="42500">
                <a:srgbClr val="907DA7">
                  <a:lumMod val="97000"/>
                  <a:lumOff val="3000"/>
                  <a:alpha val="66000"/>
                </a:srgbClr>
              </a:gs>
              <a:gs pos="0">
                <a:schemeClr val="accent4">
                  <a:lumMod val="60000"/>
                  <a:lumOff val="40000"/>
                </a:schemeClr>
              </a:gs>
              <a:gs pos="100000">
                <a:schemeClr val="accent4">
                  <a:lumMod val="75000"/>
                </a:schemeClr>
              </a:gs>
            </a:gsLst>
            <a:lin ang="5400000" scaled="1"/>
          </a:gradFill>
          <a:ln w="9525">
            <a:noFill/>
            <a:miter lim="800000"/>
          </a:ln>
          <a:scene3d>
            <a:camera prst="orthographicFront"/>
            <a:lightRig rig="threePt" dir="t"/>
          </a:scene3d>
          <a:sp3d contourW="12700">
            <a:contourClr>
              <a:schemeClr val="bg1"/>
            </a:contourClr>
          </a:sp3d>
        </p:spPr>
        <p:txBody>
          <a:bodyPr anchor="ctr"/>
          <a:lstStyle/>
          <a:p>
            <a:pPr marL="0" marR="0" lvl="0" indent="0" algn="ctr" defTabSz="802005" rtl="0" eaLnBrk="1" fontAlgn="auto" latinLnBrk="0" hangingPunct="1">
              <a:lnSpc>
                <a:spcPct val="100000"/>
              </a:lnSpc>
              <a:spcBef>
                <a:spcPct val="20000"/>
              </a:spcBef>
              <a:spcAft>
                <a:spcPts val="0"/>
              </a:spcAft>
              <a:buClrTx/>
              <a:buSzTx/>
              <a:buFontTx/>
              <a:buNone/>
              <a:defRPr/>
            </a:pPr>
            <a:r>
              <a:rPr kumimoji="0" lang="zh-CN" altLang="en-US" sz="3125" b="1" i="0" u="none" strike="noStrike" kern="0" cap="none" spc="0" normalizeH="0" baseline="0" noProof="1">
                <a:ln>
                  <a:noFill/>
                </a:ln>
                <a:solidFill>
                  <a:srgbClr val="361345"/>
                </a:solidFill>
                <a:effectLst/>
                <a:uLnTx/>
                <a:uFillTx/>
                <a:latin typeface="微软雅黑" panose="020B0503020204020204" pitchFamily="34" charset="-122"/>
                <a:ea typeface="微软雅黑" panose="020B0503020204020204" pitchFamily="34" charset="-122"/>
                <a:cs typeface="Arial" panose="020B0604020202020204" pitchFamily="34" charset="0"/>
              </a:rPr>
              <a:t>教 学 环 节 </a:t>
            </a:r>
            <a:endParaRPr kumimoji="0" lang="en-US" altLang="en-US" sz="3125" b="1" i="0" u="none" strike="noStrike" kern="0" cap="none" spc="0" normalizeH="0" baseline="0" noProof="1">
              <a:ln>
                <a:noFill/>
              </a:ln>
              <a:solidFill>
                <a:srgbClr val="361345"/>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1" name="组合 56"/>
          <p:cNvGrpSpPr/>
          <p:nvPr/>
        </p:nvGrpSpPr>
        <p:grpSpPr>
          <a:xfrm>
            <a:off x="1514940" y="5276488"/>
            <a:ext cx="2469033" cy="871388"/>
            <a:chOff x="539552" y="4376576"/>
            <a:chExt cx="1748142" cy="780616"/>
          </a:xfrm>
        </p:grpSpPr>
        <p:cxnSp>
          <p:nvCxnSpPr>
            <p:cNvPr id="32807" name="直接连接符 31"/>
            <p:cNvCxnSpPr/>
            <p:nvPr/>
          </p:nvCxnSpPr>
          <p:spPr>
            <a:xfrm>
              <a:off x="668162" y="5011202"/>
              <a:ext cx="1619532" cy="1586"/>
            </a:xfrm>
            <a:prstGeom prst="line">
              <a:avLst/>
            </a:prstGeom>
            <a:ln w="76200" cap="rnd" cmpd="sng">
              <a:solidFill>
                <a:srgbClr val="91C6F7"/>
              </a:solidFill>
              <a:prstDash val="solid"/>
              <a:headEnd type="none" w="med" len="med"/>
              <a:tailEnd type="none" w="med" len="med"/>
            </a:ln>
          </p:spPr>
        </p:cxnSp>
        <p:sp>
          <p:nvSpPr>
            <p:cNvPr id="33" name="矩形 28"/>
            <p:cNvSpPr>
              <a:spLocks noChangeArrowheads="1"/>
            </p:cNvSpPr>
            <p:nvPr/>
          </p:nvSpPr>
          <p:spPr bwMode="auto">
            <a:xfrm>
              <a:off x="539552" y="4376576"/>
              <a:ext cx="1728012" cy="5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125"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导入新课</a:t>
              </a:r>
              <a:endParaRPr kumimoji="0" lang="zh-CN" altLang="en-US" sz="3125"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4" name="椭圆 33"/>
            <p:cNvSpPr/>
            <p:nvPr/>
          </p:nvSpPr>
          <p:spPr>
            <a:xfrm>
              <a:off x="539552" y="4868428"/>
              <a:ext cx="287388" cy="288764"/>
            </a:xfrm>
            <a:prstGeom prst="ellipse">
              <a:avLst/>
            </a:prstGeom>
            <a:solidFill>
              <a:srgbClr val="FFFF00"/>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pitchFamily="34" charset="-122"/>
                <a:cs typeface="+mn-cs"/>
              </a:endParaRPr>
            </a:p>
          </p:txBody>
        </p:sp>
      </p:grpSp>
      <p:grpSp>
        <p:nvGrpSpPr>
          <p:cNvPr id="35" name="组合 57"/>
          <p:cNvGrpSpPr/>
          <p:nvPr/>
        </p:nvGrpSpPr>
        <p:grpSpPr>
          <a:xfrm>
            <a:off x="3887220" y="5277100"/>
            <a:ext cx="320877" cy="868937"/>
            <a:chOff x="2123728" y="4225520"/>
            <a:chExt cx="288032" cy="931672"/>
          </a:xfrm>
        </p:grpSpPr>
        <p:cxnSp>
          <p:nvCxnSpPr>
            <p:cNvPr id="32805" name="直接连接符 35"/>
            <p:cNvCxnSpPr/>
            <p:nvPr/>
          </p:nvCxnSpPr>
          <p:spPr>
            <a:xfrm rot="5400000" flipH="1" flipV="1">
              <a:off x="1897990" y="4616757"/>
              <a:ext cx="784064" cy="1592"/>
            </a:xfrm>
            <a:prstGeom prst="line">
              <a:avLst/>
            </a:prstGeom>
            <a:ln w="76200" cap="rnd" cmpd="sng">
              <a:solidFill>
                <a:srgbClr val="91C6F7"/>
              </a:solidFill>
              <a:prstDash val="solid"/>
              <a:headEnd type="none" w="med" len="med"/>
              <a:tailEnd type="none" w="med" len="med"/>
            </a:ln>
          </p:spPr>
        </p:cxnSp>
        <p:sp>
          <p:nvSpPr>
            <p:cNvPr id="37" name="椭圆 36"/>
            <p:cNvSpPr/>
            <p:nvPr/>
          </p:nvSpPr>
          <p:spPr>
            <a:xfrm>
              <a:off x="2123728" y="4869913"/>
              <a:ext cx="288032" cy="287279"/>
            </a:xfrm>
            <a:prstGeom prst="ellipse">
              <a:avLst/>
            </a:prstGeom>
            <a:solidFill>
              <a:sysClr val="window" lastClr="FFFFFF"/>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pitchFamily="34" charset="-122"/>
                <a:cs typeface="+mn-cs"/>
              </a:endParaRPr>
            </a:p>
          </p:txBody>
        </p:sp>
      </p:grpSp>
      <p:grpSp>
        <p:nvGrpSpPr>
          <p:cNvPr id="42" name="组合 60"/>
          <p:cNvGrpSpPr/>
          <p:nvPr/>
        </p:nvGrpSpPr>
        <p:grpSpPr>
          <a:xfrm>
            <a:off x="5922703" y="4163831"/>
            <a:ext cx="320877" cy="1187364"/>
            <a:chOff x="3779912" y="3439702"/>
            <a:chExt cx="288032" cy="936450"/>
          </a:xfrm>
        </p:grpSpPr>
        <p:cxnSp>
          <p:nvCxnSpPr>
            <p:cNvPr id="32800" name="直接连接符 42"/>
            <p:cNvCxnSpPr/>
            <p:nvPr/>
          </p:nvCxnSpPr>
          <p:spPr>
            <a:xfrm rot="5400000" flipH="1" flipV="1">
              <a:off x="3542235" y="3831738"/>
              <a:ext cx="785665" cy="1592"/>
            </a:xfrm>
            <a:prstGeom prst="line">
              <a:avLst/>
            </a:prstGeom>
            <a:ln w="76200" cap="rnd" cmpd="sng">
              <a:solidFill>
                <a:srgbClr val="91C6F7"/>
              </a:solidFill>
              <a:prstDash val="solid"/>
              <a:headEnd type="none" w="med" len="med"/>
              <a:tailEnd type="none" w="med" len="med"/>
            </a:ln>
          </p:spPr>
        </p:cxnSp>
        <p:sp>
          <p:nvSpPr>
            <p:cNvPr id="44" name="椭圆 43"/>
            <p:cNvSpPr/>
            <p:nvPr/>
          </p:nvSpPr>
          <p:spPr>
            <a:xfrm>
              <a:off x="3779912" y="4088868"/>
              <a:ext cx="288032" cy="287284"/>
            </a:xfrm>
            <a:prstGeom prst="ellipse">
              <a:avLst/>
            </a:prstGeom>
            <a:solidFill>
              <a:sysClr val="window" lastClr="FFFFFF"/>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pitchFamily="34" charset="-122"/>
                <a:cs typeface="+mn-cs"/>
              </a:endParaRPr>
            </a:p>
          </p:txBody>
        </p:sp>
      </p:grpSp>
      <p:grpSp>
        <p:nvGrpSpPr>
          <p:cNvPr id="45" name="组合 62"/>
          <p:cNvGrpSpPr/>
          <p:nvPr/>
        </p:nvGrpSpPr>
        <p:grpSpPr>
          <a:xfrm>
            <a:off x="3887403" y="4938571"/>
            <a:ext cx="1978851" cy="320655"/>
            <a:chOff x="3779912" y="3296601"/>
            <a:chExt cx="1773658" cy="287463"/>
          </a:xfrm>
        </p:grpSpPr>
        <p:cxnSp>
          <p:nvCxnSpPr>
            <p:cNvPr id="32797" name="直接连接符 45"/>
            <p:cNvCxnSpPr/>
            <p:nvPr/>
          </p:nvCxnSpPr>
          <p:spPr>
            <a:xfrm>
              <a:off x="3933936" y="3439644"/>
              <a:ext cx="1619634" cy="1587"/>
            </a:xfrm>
            <a:prstGeom prst="line">
              <a:avLst/>
            </a:prstGeom>
            <a:ln w="76200" cap="rnd" cmpd="sng">
              <a:solidFill>
                <a:srgbClr val="91C6F7"/>
              </a:solidFill>
              <a:prstDash val="solid"/>
              <a:headEnd type="none" w="med" len="med"/>
              <a:tailEnd type="none" w="med" len="med"/>
            </a:ln>
          </p:spPr>
        </p:cxnSp>
        <p:sp>
          <p:nvSpPr>
            <p:cNvPr id="48" name="椭圆 47"/>
            <p:cNvSpPr/>
            <p:nvPr/>
          </p:nvSpPr>
          <p:spPr>
            <a:xfrm>
              <a:off x="3779912" y="3296601"/>
              <a:ext cx="287405" cy="287463"/>
            </a:xfrm>
            <a:prstGeom prst="ellipse">
              <a:avLst/>
            </a:prstGeom>
            <a:solidFill>
              <a:srgbClr val="FFFF00"/>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pitchFamily="34" charset="-122"/>
                <a:cs typeface="+mn-cs"/>
              </a:endParaRPr>
            </a:p>
          </p:txBody>
        </p:sp>
      </p:grpSp>
      <p:grpSp>
        <p:nvGrpSpPr>
          <p:cNvPr id="49" name="组合 63"/>
          <p:cNvGrpSpPr/>
          <p:nvPr/>
        </p:nvGrpSpPr>
        <p:grpSpPr>
          <a:xfrm>
            <a:off x="7874626" y="3148229"/>
            <a:ext cx="320654" cy="1038145"/>
            <a:chOff x="5364088" y="2653884"/>
            <a:chExt cx="288032" cy="930180"/>
          </a:xfrm>
        </p:grpSpPr>
        <p:cxnSp>
          <p:nvCxnSpPr>
            <p:cNvPr id="32795" name="直接连接符 49"/>
            <p:cNvCxnSpPr/>
            <p:nvPr/>
          </p:nvCxnSpPr>
          <p:spPr>
            <a:xfrm rot="5400000" flipH="1" flipV="1">
              <a:off x="5133536" y="3045160"/>
              <a:ext cx="784145" cy="1592"/>
            </a:xfrm>
            <a:prstGeom prst="line">
              <a:avLst/>
            </a:prstGeom>
            <a:ln w="76200" cap="rnd" cmpd="sng">
              <a:solidFill>
                <a:srgbClr val="91C6F7"/>
              </a:solidFill>
              <a:prstDash val="solid"/>
              <a:headEnd type="none" w="med" len="med"/>
              <a:tailEnd type="none" w="med" len="med"/>
            </a:ln>
          </p:spPr>
        </p:cxnSp>
        <p:sp>
          <p:nvSpPr>
            <p:cNvPr id="51" name="椭圆 50"/>
            <p:cNvSpPr/>
            <p:nvPr/>
          </p:nvSpPr>
          <p:spPr>
            <a:xfrm>
              <a:off x="5364088" y="3296756"/>
              <a:ext cx="288032" cy="287308"/>
            </a:xfrm>
            <a:prstGeom prst="ellipse">
              <a:avLst/>
            </a:prstGeom>
            <a:solidFill>
              <a:sysClr val="window" lastClr="FFFFFF"/>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pitchFamily="34" charset="-122"/>
                <a:cs typeface="+mn-cs"/>
              </a:endParaRPr>
            </a:p>
          </p:txBody>
        </p:sp>
      </p:grpSp>
      <p:grpSp>
        <p:nvGrpSpPr>
          <p:cNvPr id="59" name="组合 67"/>
          <p:cNvGrpSpPr/>
          <p:nvPr/>
        </p:nvGrpSpPr>
        <p:grpSpPr>
          <a:xfrm>
            <a:off x="7890813" y="2763930"/>
            <a:ext cx="2090460" cy="320655"/>
            <a:chOff x="7020272" y="1712512"/>
            <a:chExt cx="1872208" cy="287376"/>
          </a:xfrm>
        </p:grpSpPr>
        <p:cxnSp>
          <p:nvCxnSpPr>
            <p:cNvPr id="32786" name="直接连接符 59"/>
            <p:cNvCxnSpPr/>
            <p:nvPr/>
          </p:nvCxnSpPr>
          <p:spPr>
            <a:xfrm>
              <a:off x="7167828" y="1866550"/>
              <a:ext cx="1619935" cy="1588"/>
            </a:xfrm>
            <a:prstGeom prst="line">
              <a:avLst/>
            </a:prstGeom>
            <a:ln w="76200" cap="rnd" cmpd="sng">
              <a:solidFill>
                <a:srgbClr val="91C6F7"/>
              </a:solidFill>
              <a:prstDash val="solid"/>
              <a:headEnd type="none" w="med" len="med"/>
              <a:tailEnd type="none" w="med" len="med"/>
            </a:ln>
          </p:spPr>
        </p:cxnSp>
        <p:sp>
          <p:nvSpPr>
            <p:cNvPr id="62" name="椭圆 61"/>
            <p:cNvSpPr/>
            <p:nvPr/>
          </p:nvSpPr>
          <p:spPr>
            <a:xfrm>
              <a:off x="8603716" y="1712512"/>
              <a:ext cx="288764" cy="287376"/>
            </a:xfrm>
            <a:prstGeom prst="ellipse">
              <a:avLst/>
            </a:prstGeom>
            <a:solidFill>
              <a:srgbClr val="FF0000"/>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pitchFamily="34" charset="-122"/>
                <a:cs typeface="+mn-cs"/>
              </a:endParaRPr>
            </a:p>
          </p:txBody>
        </p:sp>
        <p:sp>
          <p:nvSpPr>
            <p:cNvPr id="63" name="椭圆 62"/>
            <p:cNvSpPr/>
            <p:nvPr/>
          </p:nvSpPr>
          <p:spPr>
            <a:xfrm>
              <a:off x="7020272" y="1712512"/>
              <a:ext cx="288764" cy="287376"/>
            </a:xfrm>
            <a:prstGeom prst="ellipse">
              <a:avLst/>
            </a:prstGeom>
            <a:solidFill>
              <a:srgbClr val="FFFF00"/>
            </a:solidFill>
            <a:ln w="76200" cap="flat" cmpd="sng" algn="ctr">
              <a:solidFill>
                <a:srgbClr val="0F6FC6">
                  <a:lumMod val="40000"/>
                  <a:lumOff val="6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pitchFamily="34" charset="-122"/>
                <a:cs typeface="+mn-cs"/>
              </a:endParaRPr>
            </a:p>
          </p:txBody>
        </p:sp>
      </p:grpSp>
      <p:pic>
        <p:nvPicPr>
          <p:cNvPr id="32785" name="Picture 2" descr="E:\文档资料\电教室\课件\201310赵芳老师创新杯国赛\素材\教师上课.jpg"/>
          <p:cNvPicPr>
            <a:picLocks noChangeAspect="1"/>
          </p:cNvPicPr>
          <p:nvPr/>
        </p:nvPicPr>
        <p:blipFill>
          <a:blip r:embed="rId1"/>
          <a:stretch>
            <a:fillRect/>
          </a:stretch>
        </p:blipFill>
        <p:spPr>
          <a:xfrm>
            <a:off x="9010246" y="4580525"/>
            <a:ext cx="1442064" cy="1814095"/>
          </a:xfrm>
          <a:prstGeom prst="rect">
            <a:avLst/>
          </a:prstGeom>
          <a:noFill/>
          <a:ln w="9525">
            <a:noFill/>
          </a:ln>
        </p:spPr>
      </p:pic>
      <p:grpSp>
        <p:nvGrpSpPr>
          <p:cNvPr id="4" name="组合 62"/>
          <p:cNvGrpSpPr/>
          <p:nvPr/>
        </p:nvGrpSpPr>
        <p:grpSpPr>
          <a:xfrm>
            <a:off x="5924722" y="3861432"/>
            <a:ext cx="1978851" cy="320655"/>
            <a:chOff x="3779912" y="3296601"/>
            <a:chExt cx="1773658" cy="287463"/>
          </a:xfrm>
        </p:grpSpPr>
        <p:cxnSp>
          <p:nvCxnSpPr>
            <p:cNvPr id="5" name="直接连接符 45"/>
            <p:cNvCxnSpPr/>
            <p:nvPr/>
          </p:nvCxnSpPr>
          <p:spPr>
            <a:xfrm>
              <a:off x="3933936" y="3439644"/>
              <a:ext cx="1619634" cy="1587"/>
            </a:xfrm>
            <a:prstGeom prst="line">
              <a:avLst/>
            </a:prstGeom>
            <a:ln w="76200" cap="rnd" cmpd="sng">
              <a:solidFill>
                <a:srgbClr val="91C6F7"/>
              </a:solidFill>
              <a:prstDash val="solid"/>
              <a:headEnd type="none" w="med" len="med"/>
              <a:tailEnd type="none" w="med" len="med"/>
            </a:ln>
          </p:spPr>
        </p:cxnSp>
        <p:sp>
          <p:nvSpPr>
            <p:cNvPr id="6" name="椭圆 5"/>
            <p:cNvSpPr/>
            <p:nvPr/>
          </p:nvSpPr>
          <p:spPr>
            <a:xfrm>
              <a:off x="3779912" y="3296601"/>
              <a:ext cx="287405" cy="287463"/>
            </a:xfrm>
            <a:prstGeom prst="ellipse">
              <a:avLst/>
            </a:prstGeom>
            <a:solidFill>
              <a:srgbClr val="FFFF00"/>
            </a:solidFill>
            <a:ln w="76200" cap="flat" cmpd="sng" algn="ctr">
              <a:solidFill>
                <a:srgbClr val="0F6FC6">
                  <a:lumMod val="40000"/>
                  <a:lumOff val="60000"/>
                </a:srgbClr>
              </a:solid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ysClr val="window" lastClr="FFFFFF"/>
                </a:solidFill>
                <a:effectLst/>
                <a:uLnTx/>
                <a:uFillTx/>
                <a:latin typeface="Constantia" panose="02030602050306030303"/>
                <a:ea typeface="微软雅黑" panose="020B0503020204020204" pitchFamily="34" charset="-122"/>
                <a:cs typeface="+mn-cs"/>
              </a:endParaRPr>
            </a:p>
          </p:txBody>
        </p:sp>
      </p:grpSp>
      <p:sp>
        <p:nvSpPr>
          <p:cNvPr id="7" name="文本框 6"/>
          <p:cNvSpPr txBox="1"/>
          <p:nvPr/>
        </p:nvSpPr>
        <p:spPr>
          <a:xfrm>
            <a:off x="4208097" y="4424695"/>
            <a:ext cx="2023235" cy="566420"/>
          </a:xfrm>
          <a:prstGeom prst="rect">
            <a:avLst/>
          </a:prstGeom>
          <a:noFill/>
        </p:spPr>
        <p:txBody>
          <a:bodyPr wrap="square" rtlCol="0">
            <a:spAutoFit/>
          </a:bodyPr>
          <a:p>
            <a:r>
              <a:rPr lang="zh-CN" altLang="en-US" sz="3085" b="1">
                <a:solidFill>
                  <a:srgbClr val="FF0000"/>
                </a:solidFill>
              </a:rPr>
              <a:t>新课讲授</a:t>
            </a:r>
            <a:endParaRPr lang="zh-CN" altLang="en-US" sz="3085" b="1">
              <a:solidFill>
                <a:srgbClr val="FF0000"/>
              </a:solidFill>
            </a:endParaRPr>
          </a:p>
        </p:txBody>
      </p:sp>
      <p:sp>
        <p:nvSpPr>
          <p:cNvPr id="8" name="文本框 7"/>
          <p:cNvSpPr txBox="1"/>
          <p:nvPr/>
        </p:nvSpPr>
        <p:spPr>
          <a:xfrm>
            <a:off x="6162748" y="3318163"/>
            <a:ext cx="2050791" cy="566420"/>
          </a:xfrm>
          <a:prstGeom prst="rect">
            <a:avLst/>
          </a:prstGeom>
          <a:noFill/>
        </p:spPr>
        <p:txBody>
          <a:bodyPr wrap="square" rtlCol="0">
            <a:spAutoFit/>
          </a:bodyPr>
          <a:p>
            <a:r>
              <a:rPr lang="zh-CN" altLang="en-US" sz="3085" b="1">
                <a:solidFill>
                  <a:srgbClr val="FF0000"/>
                </a:solidFill>
              </a:rPr>
              <a:t>课堂小结</a:t>
            </a:r>
            <a:endParaRPr lang="zh-CN" altLang="en-US" sz="3085" b="1">
              <a:solidFill>
                <a:srgbClr val="FF0000"/>
              </a:solidFill>
            </a:endParaRPr>
          </a:p>
        </p:txBody>
      </p:sp>
      <p:sp>
        <p:nvSpPr>
          <p:cNvPr id="9" name="文本框 8"/>
          <p:cNvSpPr txBox="1"/>
          <p:nvPr/>
        </p:nvSpPr>
        <p:spPr>
          <a:xfrm>
            <a:off x="8055549" y="2162641"/>
            <a:ext cx="2023235" cy="566420"/>
          </a:xfrm>
          <a:prstGeom prst="rect">
            <a:avLst/>
          </a:prstGeom>
          <a:noFill/>
        </p:spPr>
        <p:txBody>
          <a:bodyPr wrap="square" rtlCol="0">
            <a:spAutoFit/>
          </a:bodyPr>
          <a:p>
            <a:r>
              <a:rPr lang="zh-CN" altLang="en-US" sz="3085" b="1">
                <a:solidFill>
                  <a:srgbClr val="FF0000"/>
                </a:solidFill>
              </a:rPr>
              <a:t>布置作业</a:t>
            </a:r>
            <a:endParaRPr lang="zh-CN" altLang="en-US" sz="3085" b="1">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0-#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32785"/>
                                        </p:tgtEl>
                                        <p:attrNameLst>
                                          <p:attrName>style.visibility</p:attrName>
                                        </p:attrNameLst>
                                      </p:cBhvr>
                                      <p:to>
                                        <p:strVal val="visible"/>
                                      </p:to>
                                    </p:set>
                                    <p:animEffect transition="in" filter="fade">
                                      <p:cBhvr>
                                        <p:cTn id="23" dur="500"/>
                                        <p:tgtEl>
                                          <p:spTgt spid="32785"/>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0010" y="477520"/>
            <a:ext cx="8963660" cy="521970"/>
          </a:xfrm>
          <a:prstGeom prst="rect">
            <a:avLst/>
          </a:prstGeom>
          <a:noFill/>
        </p:spPr>
        <p:txBody>
          <a:bodyPr wrap="square" rtlCol="0">
            <a:spAutoFit/>
          </a:bodyPr>
          <a:lstStyle/>
          <a:p>
            <a:r>
              <a:rPr lang="zh-CN" altLang="en-US" sz="2800" b="1" spc="150">
                <a:solidFill>
                  <a:schemeClr val="tx1">
                    <a:lumMod val="65000"/>
                    <a:lumOff val="35000"/>
                  </a:schemeClr>
                </a:solidFill>
                <a:latin typeface="Arial" panose="020B0604020202020204" pitchFamily="34" charset="0"/>
                <a:ea typeface="微软雅黑" panose="020B0503020204020204" pitchFamily="34" charset="-122"/>
                <a:sym typeface="+mn-ea"/>
              </a:rPr>
              <a:t>2</a:t>
            </a:r>
            <a:r>
              <a:rPr lang="zh-CN" altLang="en-US" sz="2800" b="1" spc="150" smtClean="0">
                <a:solidFill>
                  <a:schemeClr val="tx1">
                    <a:lumMod val="65000"/>
                    <a:lumOff val="35000"/>
                  </a:schemeClr>
                </a:solidFill>
                <a:latin typeface="Arial" panose="020B0604020202020204" pitchFamily="34" charset="0"/>
                <a:ea typeface="微软雅黑" panose="020B0503020204020204" pitchFamily="34" charset="-122"/>
              </a:rPr>
              <a:t>.说说你感受到的</a:t>
            </a:r>
            <a:r>
              <a:rPr lang="zh-CN" altLang="en-US" sz="2800" b="1" spc="150">
                <a:solidFill>
                  <a:schemeClr val="tx1">
                    <a:lumMod val="65000"/>
                    <a:lumOff val="35000"/>
                  </a:schemeClr>
                </a:solidFill>
                <a:latin typeface="Arial" panose="020B0604020202020204" pitchFamily="34" charset="0"/>
                <a:ea typeface="微软雅黑" panose="020B0503020204020204" pitchFamily="34" charset="-122"/>
              </a:rPr>
              <a:t>疫情文化？</a:t>
            </a:r>
            <a:endParaRPr lang="zh-CN" altLang="en-US" sz="2800" b="1" spc="150">
              <a:solidFill>
                <a:schemeClr val="tx1">
                  <a:lumMod val="65000"/>
                  <a:lumOff val="35000"/>
                </a:schemeClr>
              </a:solidFill>
              <a:latin typeface="Arial" panose="020B0604020202020204" pitchFamily="34" charset="0"/>
              <a:ea typeface="微软雅黑" panose="020B0503020204020204" pitchFamily="34" charset="-122"/>
              <a:cs typeface="+mn-ea"/>
              <a:sym typeface="+mn-ea"/>
            </a:endParaRPr>
          </a:p>
        </p:txBody>
      </p:sp>
      <p:sp>
        <p:nvSpPr>
          <p:cNvPr id="6" name="文本框 5"/>
          <p:cNvSpPr txBox="1"/>
          <p:nvPr>
            <p:custDataLst>
              <p:tags r:id="rId2"/>
            </p:custDataLst>
          </p:nvPr>
        </p:nvSpPr>
        <p:spPr>
          <a:xfrm>
            <a:off x="212725" y="1753235"/>
            <a:ext cx="1623695" cy="460375"/>
          </a:xfrm>
          <a:prstGeom prst="rect">
            <a:avLst/>
          </a:prstGeom>
          <a:noFill/>
        </p:spPr>
        <p:txBody>
          <a:bodyPr wrap="square" rtlCol="0">
            <a:spAutoFit/>
          </a:bodyPr>
          <a:lstStyle/>
          <a:p>
            <a:r>
              <a:rPr lang="zh-CN" altLang="en-US" sz="2400" b="1"/>
              <a:t>从空间上</a:t>
            </a:r>
            <a:endParaRPr lang="zh-CN" altLang="en-US" sz="2400" b="1"/>
          </a:p>
        </p:txBody>
      </p:sp>
      <p:sp>
        <p:nvSpPr>
          <p:cNvPr id="8" name="文本框 7"/>
          <p:cNvSpPr txBox="1"/>
          <p:nvPr>
            <p:custDataLst>
              <p:tags r:id="rId3"/>
            </p:custDataLst>
          </p:nvPr>
        </p:nvSpPr>
        <p:spPr>
          <a:xfrm>
            <a:off x="1753870" y="1845310"/>
            <a:ext cx="5486400" cy="368300"/>
          </a:xfrm>
          <a:prstGeom prst="rect">
            <a:avLst/>
          </a:prstGeom>
          <a:noFill/>
        </p:spPr>
        <p:txBody>
          <a:bodyPr wrap="square" rtlCol="0" anchor="t">
            <a:spAutoFit/>
          </a:bodyPr>
          <a:lstStyle/>
          <a:p>
            <a:r>
              <a:rPr lang="zh-CN" altLang="en-US"/>
              <a:t>校园里，网络里，社区里   ，南方，北方 ，国内国外</a:t>
            </a:r>
            <a:endParaRPr lang="zh-CN" altLang="en-US"/>
          </a:p>
        </p:txBody>
      </p:sp>
      <p:sp>
        <p:nvSpPr>
          <p:cNvPr id="7" name="文本框 6"/>
          <p:cNvSpPr txBox="1"/>
          <p:nvPr>
            <p:custDataLst>
              <p:tags r:id="rId4"/>
            </p:custDataLst>
          </p:nvPr>
        </p:nvSpPr>
        <p:spPr>
          <a:xfrm>
            <a:off x="1836420" y="2674620"/>
            <a:ext cx="6033770" cy="1198880"/>
          </a:xfrm>
          <a:prstGeom prst="rect">
            <a:avLst/>
          </a:prstGeom>
          <a:noFill/>
        </p:spPr>
        <p:txBody>
          <a:bodyPr wrap="square" rtlCol="0" anchor="t">
            <a:spAutoFit/>
          </a:bodyPr>
          <a:lstStyle/>
          <a:p>
            <a:r>
              <a:rPr lang="zh-CN" altLang="en-US"/>
              <a:t>在古代经书、史书、小说、笔记、地方志等文献之中，记载了很多预防与治疗温疫疾病的方法，其中“隔离”，是古人很早就意识到的一个最佳的预防疫病办法。瘟疫论</a:t>
            </a:r>
            <a:endParaRPr lang="zh-CN" altLang="en-US"/>
          </a:p>
          <a:p>
            <a:endParaRPr lang="zh-CN" altLang="en-US"/>
          </a:p>
        </p:txBody>
      </p:sp>
      <p:sp>
        <p:nvSpPr>
          <p:cNvPr id="10" name="PA-矩形 6"/>
          <p:cNvSpPr/>
          <p:nvPr>
            <p:custDataLst>
              <p:tags r:id="rId5"/>
            </p:custDataLst>
          </p:nvPr>
        </p:nvSpPr>
        <p:spPr>
          <a:xfrm>
            <a:off x="11126730" y="4038613"/>
            <a:ext cx="418477" cy="37454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 Box 8"/>
          <p:cNvSpPr txBox="1">
            <a:spLocks noChangeArrowheads="1"/>
          </p:cNvSpPr>
          <p:nvPr>
            <p:custDataLst>
              <p:tags r:id="rId6"/>
            </p:custDataLst>
          </p:nvPr>
        </p:nvSpPr>
        <p:spPr bwMode="auto">
          <a:xfrm>
            <a:off x="7952877" y="2769414"/>
            <a:ext cx="402409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a:solidFill>
                  <a:srgbClr val="FF0000"/>
                </a:solidFill>
                <a:latin typeface="华文中宋" panose="02010600040101010101" pitchFamily="2" charset="-122"/>
                <a:ea typeface="华文中宋" panose="02010600040101010101" pitchFamily="2" charset="-122"/>
              </a:rPr>
              <a:t>文化现象无时不在</a:t>
            </a:r>
            <a:endParaRPr lang="zh-CN" altLang="en-US" b="1">
              <a:solidFill>
                <a:srgbClr val="FF0000"/>
              </a:solidFill>
              <a:latin typeface="华文中宋" panose="02010600040101010101" pitchFamily="2" charset="-122"/>
              <a:ea typeface="华文中宋" panose="02010600040101010101" pitchFamily="2" charset="-122"/>
            </a:endParaRPr>
          </a:p>
        </p:txBody>
      </p:sp>
      <p:sp>
        <p:nvSpPr>
          <p:cNvPr id="2" name="文本框 1"/>
          <p:cNvSpPr txBox="1"/>
          <p:nvPr>
            <p:custDataLst>
              <p:tags r:id="rId7"/>
            </p:custDataLst>
          </p:nvPr>
        </p:nvSpPr>
        <p:spPr>
          <a:xfrm>
            <a:off x="7870190" y="1780540"/>
            <a:ext cx="3439160" cy="583565"/>
          </a:xfrm>
          <a:prstGeom prst="rect">
            <a:avLst/>
          </a:prstGeom>
          <a:noFill/>
        </p:spPr>
        <p:txBody>
          <a:bodyPr wrap="none" rtlCol="0" anchor="t">
            <a:spAutoFit/>
          </a:bodyPr>
          <a:lstStyle/>
          <a:p>
            <a:r>
              <a:rPr lang="zh-CN" altLang="en-US" sz="3200" b="1" smtClean="0">
                <a:solidFill>
                  <a:srgbClr val="FF0000"/>
                </a:solidFill>
                <a:latin typeface="华文中宋" panose="02010600040101010101" pitchFamily="2" charset="-122"/>
                <a:ea typeface="华文中宋" panose="02010600040101010101" pitchFamily="2" charset="-122"/>
                <a:sym typeface="+mn-ea"/>
              </a:rPr>
              <a:t>文化</a:t>
            </a:r>
            <a:r>
              <a:rPr lang="zh-CN" altLang="en-US" sz="3200" b="1">
                <a:solidFill>
                  <a:srgbClr val="FF0000"/>
                </a:solidFill>
                <a:latin typeface="华文中宋" panose="02010600040101010101" pitchFamily="2" charset="-122"/>
                <a:ea typeface="华文中宋" panose="02010600040101010101" pitchFamily="2" charset="-122"/>
                <a:sym typeface="+mn-ea"/>
              </a:rPr>
              <a:t>现象无处不</a:t>
            </a:r>
            <a:r>
              <a:rPr lang="zh-CN" altLang="en-US" sz="3200" b="1" smtClean="0">
                <a:solidFill>
                  <a:srgbClr val="FF0000"/>
                </a:solidFill>
                <a:latin typeface="华文中宋" panose="02010600040101010101" pitchFamily="2" charset="-122"/>
                <a:ea typeface="华文中宋" panose="02010600040101010101" pitchFamily="2" charset="-122"/>
                <a:sym typeface="+mn-ea"/>
              </a:rPr>
              <a:t>在</a:t>
            </a:r>
            <a:endParaRPr lang="zh-CN" altLang="en-US" sz="3200" b="1">
              <a:solidFill>
                <a:srgbClr val="FF0000"/>
              </a:solidFill>
              <a:latin typeface="华文中宋" panose="02010600040101010101" pitchFamily="2" charset="-122"/>
              <a:ea typeface="华文中宋" panose="02010600040101010101" pitchFamily="2" charset="-122"/>
              <a:sym typeface="+mn-ea"/>
            </a:endParaRPr>
          </a:p>
        </p:txBody>
      </p:sp>
      <p:sp>
        <p:nvSpPr>
          <p:cNvPr id="3" name="文本框 2"/>
          <p:cNvSpPr txBox="1"/>
          <p:nvPr/>
        </p:nvSpPr>
        <p:spPr>
          <a:xfrm>
            <a:off x="293370" y="2769235"/>
            <a:ext cx="1460500" cy="460375"/>
          </a:xfrm>
          <a:prstGeom prst="rect">
            <a:avLst/>
          </a:prstGeom>
          <a:noFill/>
        </p:spPr>
        <p:txBody>
          <a:bodyPr wrap="square" rtlCol="0">
            <a:spAutoFit/>
          </a:bodyPr>
          <a:p>
            <a:r>
              <a:rPr lang="zh-CN" altLang="en-US" sz="2400" b="1">
                <a:sym typeface="+mn-ea"/>
              </a:rPr>
              <a:t>从时间上</a:t>
            </a:r>
            <a:endParaRPr lang="zh-CN" altLang="en-US" sz="2400"/>
          </a:p>
        </p:txBody>
      </p:sp>
      <p:sp>
        <p:nvSpPr>
          <p:cNvPr id="11" name="文本框 10"/>
          <p:cNvSpPr txBox="1"/>
          <p:nvPr/>
        </p:nvSpPr>
        <p:spPr>
          <a:xfrm>
            <a:off x="6856730" y="853440"/>
            <a:ext cx="5120005" cy="583565"/>
          </a:xfrm>
          <a:prstGeom prst="rect">
            <a:avLst/>
          </a:prstGeom>
          <a:noFill/>
        </p:spPr>
        <p:txBody>
          <a:bodyPr wrap="square" rtlCol="0">
            <a:spAutoFit/>
          </a:bodyPr>
          <a:p>
            <a:r>
              <a:rPr lang="zh-CN" altLang="en-US" sz="3200" b="1" smtClean="0">
                <a:solidFill>
                  <a:srgbClr val="FF0000"/>
                </a:solidFill>
                <a:latin typeface="华文中宋" panose="02010600040101010101" pitchFamily="2" charset="-122"/>
                <a:ea typeface="华文中宋" panose="02010600040101010101" pitchFamily="2" charset="-122"/>
                <a:sym typeface="+mn-ea"/>
              </a:rPr>
              <a:t>不同区域有不同特色的文化</a:t>
            </a:r>
            <a:endParaRPr lang="zh-CN" altLang="en-US" sz="3200"/>
          </a:p>
        </p:txBody>
      </p:sp>
      <p:pic>
        <p:nvPicPr>
          <p:cNvPr id="4" name="图片 3" descr="src=http___uploads.xuexila.com_allimg_2003_1224-2003161A93AC.jpg&amp;refer=http___uploads.xuexila"/>
          <p:cNvPicPr>
            <a:picLocks noChangeAspect="1"/>
          </p:cNvPicPr>
          <p:nvPr/>
        </p:nvPicPr>
        <p:blipFill>
          <a:blip r:embed="rId8"/>
          <a:stretch>
            <a:fillRect/>
          </a:stretch>
        </p:blipFill>
        <p:spPr>
          <a:xfrm>
            <a:off x="212725" y="3937635"/>
            <a:ext cx="4171950" cy="2920365"/>
          </a:xfrm>
          <a:prstGeom prst="rect">
            <a:avLst/>
          </a:prstGeom>
        </p:spPr>
      </p:pic>
      <p:pic>
        <p:nvPicPr>
          <p:cNvPr id="12" name="图片 11" descr="src=http___inews.gtimg.com_newsapp_bt_0_12004806060_1000.jpg&amp;refer=http___inews.gtimg"/>
          <p:cNvPicPr>
            <a:picLocks noChangeAspect="1"/>
          </p:cNvPicPr>
          <p:nvPr/>
        </p:nvPicPr>
        <p:blipFill>
          <a:blip r:embed="rId9"/>
          <a:stretch>
            <a:fillRect/>
          </a:stretch>
        </p:blipFill>
        <p:spPr>
          <a:xfrm>
            <a:off x="1753870" y="3937635"/>
            <a:ext cx="4171950" cy="2920365"/>
          </a:xfrm>
          <a:prstGeom prst="rect">
            <a:avLst/>
          </a:prstGeom>
        </p:spPr>
      </p:pic>
      <p:pic>
        <p:nvPicPr>
          <p:cNvPr id="9" name="图片 8" descr="src=http___img.aiimg.com_uploads_allimg_200225_263915-200225105310.jpg&amp;refer=http___img.aiimg"/>
          <p:cNvPicPr>
            <a:picLocks noChangeAspect="1"/>
          </p:cNvPicPr>
          <p:nvPr/>
        </p:nvPicPr>
        <p:blipFill>
          <a:blip r:embed="rId10"/>
          <a:stretch>
            <a:fillRect/>
          </a:stretch>
        </p:blipFill>
        <p:spPr>
          <a:xfrm>
            <a:off x="3566795" y="3937635"/>
            <a:ext cx="4171950" cy="2856230"/>
          </a:xfrm>
          <a:prstGeom prst="rect">
            <a:avLst/>
          </a:prstGeom>
        </p:spPr>
      </p:pic>
      <p:pic>
        <p:nvPicPr>
          <p:cNvPr id="13" name="图片 12" descr="src=http___5b0988e595225.cdn.sohucs.com_images_20200202_df463c075fa643aaa11fe671467617cd.jpeg&amp;refer=http___5b0988e595225.cdn.sohucs"/>
          <p:cNvPicPr>
            <a:picLocks noChangeAspect="1"/>
          </p:cNvPicPr>
          <p:nvPr/>
        </p:nvPicPr>
        <p:blipFill>
          <a:blip r:embed="rId11"/>
          <a:stretch>
            <a:fillRect/>
          </a:stretch>
        </p:blipFill>
        <p:spPr>
          <a:xfrm>
            <a:off x="5408930" y="3937635"/>
            <a:ext cx="4172585" cy="2846705"/>
          </a:xfrm>
          <a:prstGeom prst="rect">
            <a:avLst/>
          </a:prstGeom>
        </p:spPr>
      </p:pic>
      <p:pic>
        <p:nvPicPr>
          <p:cNvPr id="14" name="图片 13" descr="src=http___www.zzdjw.com_uploads_allimg_200601_12103413V-3.jpg&amp;refer=http___www.zzdjw"/>
          <p:cNvPicPr>
            <a:picLocks noChangeAspect="1"/>
          </p:cNvPicPr>
          <p:nvPr/>
        </p:nvPicPr>
        <p:blipFill>
          <a:blip r:embed="rId12"/>
          <a:stretch>
            <a:fillRect/>
          </a:stretch>
        </p:blipFill>
        <p:spPr>
          <a:xfrm>
            <a:off x="8019415" y="3937000"/>
            <a:ext cx="4172585" cy="2884805"/>
          </a:xfrm>
          <a:prstGeom prst="rect">
            <a:avLst/>
          </a:prstGeom>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1" grpId="0" bldLvl="0" animBg="1"/>
      <p:bldP spid="2" grpId="0"/>
      <p:bldP spid="2" grpId="1"/>
      <p:bldP spid="6" grpId="0"/>
      <p:bldP spid="3" grpId="0"/>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 name="矩形 98"/>
          <p:cNvSpPr/>
          <p:nvPr/>
        </p:nvSpPr>
        <p:spPr bwMode="auto">
          <a:xfrm>
            <a:off x="609600" y="-22860"/>
            <a:ext cx="10972800" cy="13830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schemeClr val="bg1"/>
              </a:solidFill>
              <a:effectLst/>
              <a:uLnTx/>
              <a:uFillTx/>
              <a:latin typeface="+mn-lt"/>
              <a:ea typeface="+mn-ea"/>
              <a:cs typeface="+mn-cs"/>
            </a:endParaRPr>
          </a:p>
        </p:txBody>
      </p:sp>
      <p:grpSp>
        <p:nvGrpSpPr>
          <p:cNvPr id="2" name="组合 17"/>
          <p:cNvGrpSpPr/>
          <p:nvPr/>
        </p:nvGrpSpPr>
        <p:grpSpPr>
          <a:xfrm>
            <a:off x="326707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998735"/>
          </a:xfrm>
        </p:grpSpPr>
        <p:sp>
          <p:nvSpPr>
            <p:cNvPr id="33810"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7030A0"/>
                  </a:solidFill>
                  <a:latin typeface="微软雅黑" panose="020B0503020204020204" pitchFamily="34" charset="-122"/>
                  <a:ea typeface="微软雅黑" panose="020B0503020204020204" pitchFamily="34" charset="-122"/>
                </a:rPr>
                <a:t>     </a:t>
              </a:r>
              <a:r>
                <a:rPr lang="zh-CN" altLang="en-US" sz="3360" b="1" dirty="0">
                  <a:solidFill>
                    <a:srgbClr val="7030A0"/>
                  </a:solidFill>
                  <a:latin typeface="微软雅黑" panose="020B0503020204020204" pitchFamily="34" charset="-122"/>
                  <a:ea typeface="微软雅黑" panose="020B0503020204020204" pitchFamily="34" charset="-122"/>
                </a:rPr>
                <a:t>教学过程</a:t>
              </a:r>
              <a:endParaRPr lang="zh-CN" altLang="en-US" sz="3360" b="1" dirty="0">
                <a:solidFill>
                  <a:srgbClr val="7030A0"/>
                </a:solidFill>
                <a:latin typeface="微软雅黑" panose="020B0503020204020204" pitchFamily="34" charset="-122"/>
                <a:ea typeface="微软雅黑" panose="020B0503020204020204" pitchFamily="34" charset="-122"/>
              </a:endParaRPr>
            </a:p>
          </p:txBody>
        </p:sp>
        <p:sp>
          <p:nvSpPr>
            <p:cNvPr id="33811"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7030A0"/>
                  </a:solidFill>
                  <a:latin typeface="方正粗宋简体" pitchFamily="65" charset="-122"/>
                  <a:ea typeface="方正粗宋简体" pitchFamily="65" charset="-122"/>
                </a:rPr>
                <a:t>4</a:t>
              </a:r>
              <a:endParaRPr lang="zh-CN" altLang="en-US" sz="72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5726430" y="59056"/>
            <a:ext cx="4431030" cy="681990"/>
          </a:xfrm>
          <a:prstGeom prst="rect">
            <a:avLst/>
          </a:prstGeom>
          <a:noFill/>
          <a:ln w="9525">
            <a:noFill/>
          </a:ln>
        </p:spPr>
        <p:txBody>
          <a:bodyPr>
            <a:spAutoFit/>
          </a:bodyPr>
          <a:p>
            <a:pPr algn="ct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导入新课</a:t>
            </a:r>
            <a:endParaRPr lang="zh-CN" altLang="en-US" sz="3840" b="1" dirty="0">
              <a:solidFill>
                <a:srgbClr val="FFFFFF"/>
              </a:solidFill>
              <a:latin typeface="微软雅黑" panose="020B0503020204020204" pitchFamily="34" charset="-122"/>
              <a:ea typeface="微软雅黑" panose="020B0503020204020204" pitchFamily="34" charset="-122"/>
            </a:endParaRPr>
          </a:p>
        </p:txBody>
      </p:sp>
      <p:grpSp>
        <p:nvGrpSpPr>
          <p:cNvPr id="16" name="组合 20"/>
          <p:cNvGrpSpPr/>
          <p:nvPr/>
        </p:nvGrpSpPr>
        <p:grpSpPr>
          <a:xfrm>
            <a:off x="962026" y="1724026"/>
            <a:ext cx="7002780" cy="834707"/>
            <a:chOff x="1677969" y="1437141"/>
            <a:chExt cx="5835650" cy="695018"/>
          </a:xfrm>
        </p:grpSpPr>
        <p:sp>
          <p:nvSpPr>
            <p:cNvPr id="17" name="Rectangle 14"/>
            <p:cNvSpPr>
              <a:spLocks noChangeArrowheads="1"/>
            </p:cNvSpPr>
            <p:nvPr/>
          </p:nvSpPr>
          <p:spPr bwMode="auto">
            <a:xfrm>
              <a:off x="1928794" y="1565358"/>
              <a:ext cx="5584825" cy="5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3360" b="1" i="0" u="none" strike="noStrike" kern="0" cap="none" spc="0" normalizeH="0" baseline="0" noProof="0" dirty="0">
                  <a:ln>
                    <a:noFill/>
                  </a:ln>
                  <a:solidFill>
                    <a:srgbClr val="0070C0"/>
                  </a:solidFill>
                  <a:effectLst/>
                  <a:uLnTx/>
                  <a:uFillTx/>
                  <a:latin typeface="Action Jackson" pitchFamily="2" charset="0"/>
                  <a:ea typeface="微软雅黑" panose="020B0503020204020204" pitchFamily="34" charset="-122"/>
                  <a:cs typeface="+mn-cs"/>
                </a:rPr>
                <a:t>教学活动</a:t>
              </a:r>
              <a:endParaRPr kumimoji="0" lang="zh-CN" altLang="en-US" sz="3360" b="1" i="0" u="none" strike="noStrike" kern="0" cap="none" spc="0" normalizeH="0" baseline="0" noProof="0" dirty="0">
                <a:ln>
                  <a:noFill/>
                </a:ln>
                <a:solidFill>
                  <a:srgbClr val="0070C0"/>
                </a:solidFill>
                <a:effectLst/>
                <a:uLnTx/>
                <a:uFillTx/>
                <a:latin typeface="Action Jackson" pitchFamily="2" charset="0"/>
                <a:ea typeface="微软雅黑" panose="020B0503020204020204" pitchFamily="34" charset="-122"/>
                <a:cs typeface="+mn-cs"/>
              </a:endParaRPr>
            </a:p>
          </p:txBody>
        </p:sp>
        <p:sp>
          <p:nvSpPr>
            <p:cNvPr id="18" name="单圆角矩形 17"/>
            <p:cNvSpPr/>
            <p:nvPr/>
          </p:nvSpPr>
          <p:spPr>
            <a:xfrm>
              <a:off x="1677969" y="1437141"/>
              <a:ext cx="144462" cy="636064"/>
            </a:xfrm>
            <a:prstGeom prst="round1Rect">
              <a:avLst/>
            </a:prstGeom>
            <a:solidFill>
              <a:srgbClr val="0070C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grpSp>
        <p:nvGrpSpPr>
          <p:cNvPr id="7" name="组合 6"/>
          <p:cNvGrpSpPr/>
          <p:nvPr/>
        </p:nvGrpSpPr>
        <p:grpSpPr>
          <a:xfrm>
            <a:off x="7379336" y="1510665"/>
            <a:ext cx="2286000" cy="780416"/>
            <a:chOff x="6876256" y="3334381"/>
            <a:chExt cx="1905558" cy="650261"/>
          </a:xfrm>
        </p:grpSpPr>
        <p:sp>
          <p:nvSpPr>
            <p:cNvPr id="22" name="Rectangle 14"/>
            <p:cNvSpPr>
              <a:spLocks noChangeArrowheads="1"/>
            </p:cNvSpPr>
            <p:nvPr/>
          </p:nvSpPr>
          <p:spPr bwMode="auto">
            <a:xfrm>
              <a:off x="6876256" y="3417450"/>
              <a:ext cx="1800752" cy="567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rPr>
                <a:t>设计意图</a:t>
              </a:r>
              <a:endPar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endParaRPr>
            </a:p>
          </p:txBody>
        </p:sp>
        <p:sp>
          <p:nvSpPr>
            <p:cNvPr id="23" name="单圆角矩形 22"/>
            <p:cNvSpPr/>
            <p:nvPr/>
          </p:nvSpPr>
          <p:spPr bwMode="auto">
            <a:xfrm>
              <a:off x="8637309" y="3334381"/>
              <a:ext cx="144505" cy="636504"/>
            </a:xfrm>
            <a:prstGeom prst="round1Rect">
              <a:avLst/>
            </a:prstGeom>
            <a:solidFill>
              <a:srgbClr val="FFFF00"/>
            </a:solidFill>
            <a:ln w="25400" cap="flat" cmpd="sng" algn="ctr">
              <a:noFill/>
              <a:prstDash val="solid"/>
            </a:ln>
            <a:effectLst/>
          </p:spPr>
          <p:txBody>
            <a:bodyPr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prstClr val="white"/>
                </a:solidFill>
                <a:effectLst/>
                <a:uLnTx/>
                <a:uFillTx/>
                <a:latin typeface="Franklin Gothic Medium" panose="020B0603020102020204"/>
                <a:ea typeface="微软雅黑" panose="020B0503020204020204" pitchFamily="34" charset="-122"/>
                <a:cs typeface="+mn-cs"/>
              </a:endParaRPr>
            </a:p>
          </p:txBody>
        </p:sp>
      </p:grpSp>
      <p:sp>
        <p:nvSpPr>
          <p:cNvPr id="24" name="TextBox 23"/>
          <p:cNvSpPr txBox="1"/>
          <p:nvPr/>
        </p:nvSpPr>
        <p:spPr>
          <a:xfrm>
            <a:off x="7655560" y="2636521"/>
            <a:ext cx="1884046" cy="1585595"/>
          </a:xfrm>
          <a:prstGeom prst="rect">
            <a:avLst/>
          </a:prstGeom>
          <a:noFill/>
        </p:spPr>
        <p:txBody>
          <a:bodyPr>
            <a:spAutoFit/>
          </a:bodyPr>
          <a:lstStyle/>
          <a:p>
            <a:pPr marR="0" defTabSz="914400" fontAlgn="auto">
              <a:lnSpc>
                <a:spcPct val="150000"/>
              </a:lnSpc>
              <a:spcBef>
                <a:spcPts val="0"/>
              </a:spcBef>
              <a:spcAft>
                <a:spcPts val="0"/>
              </a:spcAft>
              <a:buClrTx/>
              <a:buSzTx/>
              <a:buFont typeface="Arial" panose="020B0604020202020204" pitchFamily="34" charset="0"/>
              <a:buChar char="•"/>
              <a:defRPr/>
            </a:pPr>
            <a:r>
              <a:rPr lang="zh-CN" altLang="en-US" sz="2160">
                <a:sym typeface="+mn-ea"/>
              </a:rPr>
              <a:t>通过设问引发学习兴趣，导入正题。</a:t>
            </a:r>
            <a:endParaRPr kumimoji="0" lang="zh-CN" altLang="en-US" sz="2160" kern="0" cap="none" spc="0" normalizeH="0" baseline="0" noProof="0" dirty="0">
              <a:solidFill>
                <a:sysClr val="windowText" lastClr="000000">
                  <a:lumMod val="85000"/>
                  <a:lumOff val="15000"/>
                </a:sysClr>
              </a:solidFill>
              <a:latin typeface="微软雅黑" panose="020B0503020204020204" pitchFamily="34" charset="-122"/>
              <a:ea typeface="微软雅黑" panose="020B0503020204020204" pitchFamily="34" charset="-122"/>
              <a:cs typeface="+mn-cs"/>
            </a:endParaRPr>
          </a:p>
        </p:txBody>
      </p:sp>
      <p:sp>
        <p:nvSpPr>
          <p:cNvPr id="4" name="Rectangle 13"/>
          <p:cNvSpPr>
            <a:spLocks noChangeArrowheads="1"/>
          </p:cNvSpPr>
          <p:nvPr/>
        </p:nvSpPr>
        <p:spPr bwMode="auto">
          <a:xfrm>
            <a:off x="1767840" y="2706053"/>
            <a:ext cx="4428000" cy="1116000"/>
          </a:xfrm>
          <a:prstGeom prst="rect">
            <a:avLst/>
          </a:prstGeom>
          <a:noFill/>
          <a:ln w="38100">
            <a:solidFill>
              <a:schemeClr val="tx2">
                <a:lumMod val="60000"/>
                <a:lumOff val="40000"/>
              </a:schemeClr>
            </a:solidFill>
            <a:prstDash val="dash"/>
            <a:miter lim="800000"/>
          </a:ln>
        </p:spPr>
        <p:txBody>
          <a:bodyPr wrap="square" anchor="ctr">
            <a:spAutoFit/>
          </a:bodyPr>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767840" y="2706370"/>
            <a:ext cx="4565650" cy="922020"/>
          </a:xfrm>
          <a:prstGeom prst="rect">
            <a:avLst/>
          </a:prstGeom>
          <a:noFill/>
        </p:spPr>
        <p:txBody>
          <a:bodyPr wrap="square" rtlCol="0">
            <a:spAutoFit/>
          </a:bodyPr>
          <a:p>
            <a:endParaRPr lang="zh-CN" altLang="en-US"/>
          </a:p>
          <a:p>
            <a:r>
              <a:rPr lang="zh-CN" altLang="en-US"/>
              <a:t>设</a:t>
            </a:r>
            <a:r>
              <a:rPr lang="zh-CN" altLang="en-US"/>
              <a:t>疑：请同学们说说身边有哪些文化现象？</a:t>
            </a:r>
            <a:endParaRPr lang="zh-CN" altLang="en-US"/>
          </a:p>
          <a:p>
            <a:r>
              <a:rPr lang="zh-CN" altLang="en-US"/>
              <a:t>    说说你参加过的一些文化活动以及感受。</a:t>
            </a:r>
            <a:endParaRPr lang="zh-CN" altLang="en-US"/>
          </a:p>
        </p:txBody>
      </p:sp>
      <p:sp>
        <p:nvSpPr>
          <p:cNvPr id="8" name="Rectangle 13"/>
          <p:cNvSpPr>
            <a:spLocks noChangeArrowheads="1"/>
          </p:cNvSpPr>
          <p:nvPr/>
        </p:nvSpPr>
        <p:spPr bwMode="auto">
          <a:xfrm>
            <a:off x="7577455" y="2706370"/>
            <a:ext cx="2088000" cy="1548000"/>
          </a:xfrm>
          <a:prstGeom prst="rect">
            <a:avLst/>
          </a:prstGeom>
          <a:noFill/>
          <a:ln w="38100">
            <a:solidFill>
              <a:srgbClr val="FFC000"/>
            </a:solidFill>
            <a:prstDash val="dash"/>
            <a:miter lim="800000"/>
          </a:ln>
        </p:spPr>
        <p:txBody>
          <a:bodyPr wrap="square" anchor="ctr">
            <a:spAutoFit/>
          </a:bodyPr>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0" presetClass="entr" presetSubtype="0" fill="hold" grpId="0" nodeType="afterEffect">
                                  <p:stCondLst>
                                    <p:cond delay="2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4250"/>
                            </p:stCondLst>
                            <p:childTnLst>
                              <p:par>
                                <p:cTn id="36" presetID="21" presetClass="entr" presetSubtype="1"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1000"/>
                                        <p:tgtEl>
                                          <p:spTgt spid="4"/>
                                        </p:tgtEl>
                                      </p:cBhvr>
                                    </p:animEffect>
                                  </p:childTnLst>
                                </p:cTn>
                              </p:par>
                            </p:childTnLst>
                          </p:cTn>
                        </p:par>
                        <p:par>
                          <p:cTn id="39" fill="hold">
                            <p:stCondLst>
                              <p:cond delay="5250"/>
                            </p:stCondLst>
                            <p:childTnLst>
                              <p:par>
                                <p:cTn id="40" presetID="21" presetClass="entr" presetSubtype="1"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 grpId="0"/>
      <p:bldP spid="24" grpId="0"/>
      <p:bldP spid="4" grpId="0" bldLvl="0" animBg="1"/>
      <p:bldP spid="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Rectangle 14"/>
          <p:cNvSpPr>
            <a:spLocks noChangeArrowheads="1"/>
          </p:cNvSpPr>
          <p:nvPr/>
        </p:nvSpPr>
        <p:spPr bwMode="auto">
          <a:xfrm>
            <a:off x="340996" y="5864226"/>
            <a:ext cx="2160270" cy="680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rPr>
              <a:t>设计意图</a:t>
            </a:r>
            <a:endPar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endParaRPr>
          </a:p>
        </p:txBody>
      </p:sp>
      <p:sp>
        <p:nvSpPr>
          <p:cNvPr id="99" name="矩形 98"/>
          <p:cNvSpPr/>
          <p:nvPr/>
        </p:nvSpPr>
        <p:spPr bwMode="auto">
          <a:xfrm>
            <a:off x="609600" y="-22860"/>
            <a:ext cx="10972800" cy="13830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326707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998735"/>
          </a:xfrm>
        </p:grpSpPr>
        <p:sp>
          <p:nvSpPr>
            <p:cNvPr id="34834"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7030A0"/>
                  </a:solidFill>
                  <a:latin typeface="微软雅黑" panose="020B0503020204020204" pitchFamily="34" charset="-122"/>
                  <a:ea typeface="微软雅黑" panose="020B0503020204020204" pitchFamily="34" charset="-122"/>
                </a:rPr>
                <a:t>     </a:t>
              </a:r>
              <a:r>
                <a:rPr lang="zh-CN" altLang="en-US" sz="3360" b="1" dirty="0">
                  <a:solidFill>
                    <a:srgbClr val="7030A0"/>
                  </a:solidFill>
                  <a:latin typeface="微软雅黑" panose="020B0503020204020204" pitchFamily="34" charset="-122"/>
                  <a:ea typeface="微软雅黑" panose="020B0503020204020204" pitchFamily="34" charset="-122"/>
                </a:rPr>
                <a:t>教学过程</a:t>
              </a:r>
              <a:endParaRPr lang="zh-CN" altLang="en-US" sz="3360" b="1" dirty="0">
                <a:solidFill>
                  <a:srgbClr val="7030A0"/>
                </a:solidFill>
                <a:latin typeface="微软雅黑" panose="020B0503020204020204" pitchFamily="34" charset="-122"/>
                <a:ea typeface="微软雅黑" panose="020B0503020204020204" pitchFamily="34" charset="-122"/>
              </a:endParaRPr>
            </a:p>
          </p:txBody>
        </p:sp>
        <p:sp>
          <p:nvSpPr>
            <p:cNvPr id="34835"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7030A0"/>
                  </a:solidFill>
                  <a:latin typeface="方正粗宋简体" pitchFamily="65" charset="-122"/>
                  <a:ea typeface="方正粗宋简体" pitchFamily="65" charset="-122"/>
                </a:rPr>
                <a:t>4</a:t>
              </a:r>
              <a:endParaRPr lang="zh-CN" altLang="en-US" sz="72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5726430" y="59055"/>
            <a:ext cx="5257165" cy="681990"/>
          </a:xfrm>
          <a:prstGeom prst="rect">
            <a:avLst/>
          </a:prstGeom>
          <a:noFill/>
          <a:ln w="9525">
            <a:noFill/>
          </a:ln>
        </p:spPr>
        <p:txBody>
          <a:bodyPr wrap="square">
            <a:spAutoFit/>
          </a:bodyPr>
          <a:p>
            <a:pPr algn="ct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新课讲授</a:t>
            </a: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探究一</a:t>
            </a:r>
            <a:endParaRPr lang="zh-CN" altLang="en-US" sz="3840" b="1" dirty="0">
              <a:solidFill>
                <a:srgbClr val="FFFFFF"/>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3220720" y="5863908"/>
            <a:ext cx="8016875" cy="755650"/>
          </a:xfrm>
          <a:prstGeom prst="rect">
            <a:avLst/>
          </a:prstGeom>
          <a:solidFill>
            <a:srgbClr val="FFC000"/>
          </a:solidFill>
          <a:ln w="38100">
            <a:solidFill>
              <a:srgbClr val="FFC000"/>
            </a:solidFill>
            <a:prstDash val="dash"/>
            <a:miter lim="800000"/>
          </a:ln>
        </p:spPr>
        <p:txBody>
          <a:bodyPr wrap="square" anchor="ctr">
            <a:spAutoFit/>
          </a:bodyPr>
          <a:lstStyle/>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1902460" y="5819141"/>
            <a:ext cx="2160270" cy="5036502"/>
            <a:chOff x="6377259" y="3345107"/>
            <a:chExt cx="1800200" cy="4199029"/>
          </a:xfrm>
        </p:grpSpPr>
        <p:sp>
          <p:nvSpPr>
            <p:cNvPr id="22" name="Rectangle 14"/>
            <p:cNvSpPr>
              <a:spLocks noChangeArrowheads="1"/>
            </p:cNvSpPr>
            <p:nvPr/>
          </p:nvSpPr>
          <p:spPr bwMode="auto">
            <a:xfrm>
              <a:off x="6377259" y="6976607"/>
              <a:ext cx="1800200" cy="5675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rPr>
                <a:t>设计意图</a:t>
              </a:r>
              <a:endPar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endParaRPr>
            </a:p>
          </p:txBody>
        </p:sp>
        <p:sp>
          <p:nvSpPr>
            <p:cNvPr id="23" name="单圆角矩形 22"/>
            <p:cNvSpPr/>
            <p:nvPr/>
          </p:nvSpPr>
          <p:spPr bwMode="auto">
            <a:xfrm>
              <a:off x="6876256" y="3345107"/>
              <a:ext cx="144461" cy="636882"/>
            </a:xfrm>
            <a:prstGeom prst="round1Rect">
              <a:avLst/>
            </a:prstGeom>
            <a:solidFill>
              <a:srgbClr val="FFFF00"/>
            </a:solidFill>
            <a:ln w="25400" cap="flat" cmpd="sng" algn="ctr">
              <a:noFill/>
              <a:prstDash val="solid"/>
            </a:ln>
            <a:effectLst/>
          </p:spPr>
          <p:txBody>
            <a:bodyPr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prstClr val="white"/>
                </a:solidFill>
                <a:effectLst/>
                <a:uLnTx/>
                <a:uFillTx/>
                <a:latin typeface="Franklin Gothic Medium" panose="020B0603020102020204"/>
                <a:ea typeface="微软雅黑" panose="020B0503020204020204" pitchFamily="34" charset="-122"/>
                <a:cs typeface="+mn-cs"/>
              </a:endParaRPr>
            </a:p>
          </p:txBody>
        </p:sp>
      </p:grpSp>
      <p:sp>
        <p:nvSpPr>
          <p:cNvPr id="24" name="TextBox 23"/>
          <p:cNvSpPr txBox="1"/>
          <p:nvPr/>
        </p:nvSpPr>
        <p:spPr>
          <a:xfrm>
            <a:off x="3220720" y="5629275"/>
            <a:ext cx="8200390" cy="1087755"/>
          </a:xfrm>
          <a:prstGeom prst="rect">
            <a:avLst/>
          </a:prstGeom>
          <a:noFill/>
        </p:spPr>
        <p:txBody>
          <a:bodyPr wrap="square">
            <a:spAutoFit/>
          </a:bodyPr>
          <a:lstStyle/>
          <a:p>
            <a:pPr marR="0" defTabSz="914400" fontAlgn="auto">
              <a:lnSpc>
                <a:spcPct val="150000"/>
              </a:lnSpc>
              <a:spcBef>
                <a:spcPts val="0"/>
              </a:spcBef>
              <a:spcAft>
                <a:spcPts val="0"/>
              </a:spcAft>
              <a:buClrTx/>
              <a:buSzTx/>
              <a:buFont typeface="Arial" panose="020B0604020202020204" pitchFamily="34" charset="0"/>
              <a:buChar char="•"/>
              <a:defRPr/>
            </a:pPr>
            <a:r>
              <a:rPr lang="zh-CN" altLang="en-US" sz="2160">
                <a:sym typeface="+mn-ea"/>
              </a:rPr>
              <a:t>将学生的生活引入课堂教学，既激发学生兴趣，又使他们感受到文化现象无处不在、无处不在，充分感受文化内容丰富多彩。</a:t>
            </a:r>
            <a:endParaRPr kumimoji="0" lang="zh-CN" altLang="en-US" sz="2160" b="1" kern="0" cap="none" spc="0" normalizeH="0" baseline="0" noProof="0" dirty="0">
              <a:solidFill>
                <a:srgbClr val="C00000"/>
              </a:solidFill>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340995" y="2110740"/>
            <a:ext cx="3468370" cy="645160"/>
          </a:xfrm>
          <a:prstGeom prst="rect">
            <a:avLst/>
          </a:prstGeom>
          <a:noFill/>
        </p:spPr>
        <p:txBody>
          <a:bodyPr wrap="square" rtlCol="0">
            <a:spAutoFit/>
          </a:bodyPr>
          <a:p>
            <a:r>
              <a:rPr lang="zh-CN" altLang="en-US"/>
              <a:t>我们可以选择什么样的方式记录这次“战场”上的点点滴滴呢？</a:t>
            </a:r>
            <a:endParaRPr lang="zh-CN" altLang="en-US"/>
          </a:p>
        </p:txBody>
      </p:sp>
      <p:sp>
        <p:nvSpPr>
          <p:cNvPr id="13" name="右箭头 12"/>
          <p:cNvSpPr/>
          <p:nvPr/>
        </p:nvSpPr>
        <p:spPr>
          <a:xfrm>
            <a:off x="4012565" y="2205990"/>
            <a:ext cx="144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503545" y="2186940"/>
            <a:ext cx="3204845" cy="368300"/>
          </a:xfrm>
          <a:prstGeom prst="rect">
            <a:avLst/>
          </a:prstGeom>
          <a:noFill/>
        </p:spPr>
        <p:txBody>
          <a:bodyPr wrap="square" rtlCol="0">
            <a:spAutoFit/>
          </a:bodyPr>
          <a:p>
            <a:r>
              <a:rPr lang="zh-CN" altLang="en-US"/>
              <a:t>文化的形式是多种多样的</a:t>
            </a:r>
            <a:endParaRPr lang="zh-CN" altLang="en-US"/>
          </a:p>
        </p:txBody>
      </p:sp>
      <p:sp>
        <p:nvSpPr>
          <p:cNvPr id="4" name="文本框 3"/>
          <p:cNvSpPr txBox="1"/>
          <p:nvPr/>
        </p:nvSpPr>
        <p:spPr>
          <a:xfrm>
            <a:off x="539750" y="3247390"/>
            <a:ext cx="2809875" cy="645160"/>
          </a:xfrm>
          <a:prstGeom prst="rect">
            <a:avLst/>
          </a:prstGeom>
          <a:noFill/>
        </p:spPr>
        <p:txBody>
          <a:bodyPr wrap="square" rtlCol="0">
            <a:spAutoFit/>
          </a:bodyPr>
          <a:p>
            <a:r>
              <a:rPr lang="zh-CN" altLang="en-US"/>
              <a:t>说说你感受到的疫情文化</a:t>
            </a:r>
            <a:endParaRPr lang="zh-CN" altLang="en-US"/>
          </a:p>
          <a:p>
            <a:endParaRPr lang="zh-CN" altLang="en-US"/>
          </a:p>
        </p:txBody>
      </p:sp>
      <p:sp>
        <p:nvSpPr>
          <p:cNvPr id="5" name="右箭头 4"/>
          <p:cNvSpPr/>
          <p:nvPr/>
        </p:nvSpPr>
        <p:spPr>
          <a:xfrm>
            <a:off x="4012565" y="3206115"/>
            <a:ext cx="144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625465" y="3141345"/>
            <a:ext cx="2961005" cy="368300"/>
          </a:xfrm>
          <a:prstGeom prst="rect">
            <a:avLst/>
          </a:prstGeom>
          <a:noFill/>
        </p:spPr>
        <p:txBody>
          <a:bodyPr wrap="square" rtlCol="0">
            <a:spAutoFit/>
          </a:bodyPr>
          <a:p>
            <a:r>
              <a:rPr lang="zh-CN" altLang="en-US"/>
              <a:t>文化是</a:t>
            </a:r>
            <a:r>
              <a:rPr lang="zh-CN" altLang="en-US"/>
              <a:t>无处不在</a:t>
            </a:r>
            <a:endParaRPr lang="zh-CN" altLang="en-US"/>
          </a:p>
        </p:txBody>
      </p:sp>
      <p:sp>
        <p:nvSpPr>
          <p:cNvPr id="8" name="文本框 7"/>
          <p:cNvSpPr txBox="1"/>
          <p:nvPr/>
        </p:nvSpPr>
        <p:spPr>
          <a:xfrm>
            <a:off x="791210" y="4075430"/>
            <a:ext cx="2567940" cy="645160"/>
          </a:xfrm>
          <a:prstGeom prst="rect">
            <a:avLst/>
          </a:prstGeom>
          <a:noFill/>
        </p:spPr>
        <p:txBody>
          <a:bodyPr wrap="square" rtlCol="0">
            <a:spAutoFit/>
          </a:bodyPr>
          <a:p>
            <a:r>
              <a:rPr lang="zh-CN" altLang="en-US"/>
              <a:t>几千年前的先辈们他们有没有疫情文化？</a:t>
            </a:r>
            <a:endParaRPr lang="zh-CN" altLang="en-US"/>
          </a:p>
        </p:txBody>
      </p:sp>
      <p:sp>
        <p:nvSpPr>
          <p:cNvPr id="9" name="文本框 8"/>
          <p:cNvSpPr txBox="1"/>
          <p:nvPr/>
        </p:nvSpPr>
        <p:spPr>
          <a:xfrm>
            <a:off x="5634990" y="4213860"/>
            <a:ext cx="2363470" cy="368300"/>
          </a:xfrm>
          <a:prstGeom prst="rect">
            <a:avLst/>
          </a:prstGeom>
          <a:noFill/>
        </p:spPr>
        <p:txBody>
          <a:bodyPr wrap="square" rtlCol="0">
            <a:spAutoFit/>
          </a:bodyPr>
          <a:p>
            <a:r>
              <a:rPr lang="zh-CN" altLang="en-US"/>
              <a:t>文化是</a:t>
            </a:r>
            <a:r>
              <a:rPr lang="zh-CN" altLang="en-US"/>
              <a:t>无时不在</a:t>
            </a:r>
            <a:endParaRPr lang="zh-CN" altLang="en-US"/>
          </a:p>
        </p:txBody>
      </p:sp>
      <p:sp>
        <p:nvSpPr>
          <p:cNvPr id="21" name="右箭头 20"/>
          <p:cNvSpPr/>
          <p:nvPr/>
        </p:nvSpPr>
        <p:spPr>
          <a:xfrm>
            <a:off x="4012565" y="4254500"/>
            <a:ext cx="144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929005" y="5055235"/>
            <a:ext cx="2291715" cy="368300"/>
          </a:xfrm>
          <a:prstGeom prst="rect">
            <a:avLst/>
          </a:prstGeom>
          <a:noFill/>
        </p:spPr>
        <p:txBody>
          <a:bodyPr wrap="square" rtlCol="0">
            <a:spAutoFit/>
          </a:bodyPr>
          <a:p>
            <a:r>
              <a:rPr lang="zh-CN" altLang="en-US">
                <a:sym typeface="+mn-ea"/>
              </a:rPr>
              <a:t>文化有没有差异？</a:t>
            </a:r>
            <a:endParaRPr lang="zh-CN" altLang="en-US"/>
          </a:p>
        </p:txBody>
      </p:sp>
      <p:sp>
        <p:nvSpPr>
          <p:cNvPr id="25" name="右箭头 24"/>
          <p:cNvSpPr/>
          <p:nvPr/>
        </p:nvSpPr>
        <p:spPr>
          <a:xfrm>
            <a:off x="4012565" y="5126355"/>
            <a:ext cx="144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5331460" y="5055235"/>
            <a:ext cx="2957195" cy="368300"/>
          </a:xfrm>
          <a:prstGeom prst="rect">
            <a:avLst/>
          </a:prstGeom>
          <a:noFill/>
        </p:spPr>
        <p:txBody>
          <a:bodyPr wrap="square" rtlCol="0">
            <a:spAutoFit/>
          </a:bodyPr>
          <a:p>
            <a:r>
              <a:rPr lang="zh-CN" altLang="en-US" smtClean="0">
                <a:solidFill>
                  <a:schemeClr val="tx1"/>
                </a:solidFill>
                <a:latin typeface="华文中宋" panose="02010600040101010101" pitchFamily="2" charset="-122"/>
                <a:ea typeface="华文中宋" panose="02010600040101010101" pitchFamily="2" charset="-122"/>
                <a:sym typeface="+mn-ea"/>
              </a:rPr>
              <a:t>不同区域有不同特色的文化</a:t>
            </a:r>
            <a:endParaRPr lang="zh-CN" altLang="en-US" smtClean="0">
              <a:solidFill>
                <a:schemeClr val="tx1"/>
              </a:solidFill>
              <a:latin typeface="华文中宋" panose="02010600040101010101" pitchFamily="2" charset="-122"/>
              <a:ea typeface="华文中宋" panose="02010600040101010101" pitchFamily="2" charset="-122"/>
              <a:sym typeface="+mn-ea"/>
            </a:endParaRPr>
          </a:p>
        </p:txBody>
      </p:sp>
      <p:sp>
        <p:nvSpPr>
          <p:cNvPr id="27" name="右大括号 26"/>
          <p:cNvSpPr/>
          <p:nvPr/>
        </p:nvSpPr>
        <p:spPr>
          <a:xfrm>
            <a:off x="7601585" y="3340735"/>
            <a:ext cx="680085" cy="8623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8" name="文本框 27"/>
          <p:cNvSpPr txBox="1"/>
          <p:nvPr/>
        </p:nvSpPr>
        <p:spPr>
          <a:xfrm>
            <a:off x="8586470" y="3587750"/>
            <a:ext cx="2028825" cy="368300"/>
          </a:xfrm>
          <a:prstGeom prst="rect">
            <a:avLst/>
          </a:prstGeom>
          <a:noFill/>
        </p:spPr>
        <p:txBody>
          <a:bodyPr wrap="square" rtlCol="0">
            <a:spAutoFit/>
          </a:bodyPr>
          <a:p>
            <a:r>
              <a:rPr lang="zh-CN" altLang="en-US"/>
              <a:t>文化具有</a:t>
            </a:r>
            <a:r>
              <a:rPr lang="zh-CN" altLang="en-US"/>
              <a:t>普遍性</a:t>
            </a:r>
            <a:endParaRPr lang="zh-CN" altLang="en-US"/>
          </a:p>
        </p:txBody>
      </p:sp>
      <p:sp>
        <p:nvSpPr>
          <p:cNvPr id="29" name="虚尾箭头 28"/>
          <p:cNvSpPr/>
          <p:nvPr/>
        </p:nvSpPr>
        <p:spPr>
          <a:xfrm>
            <a:off x="8511540" y="5140325"/>
            <a:ext cx="1440000" cy="360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10144125" y="4855210"/>
            <a:ext cx="1125855" cy="645160"/>
          </a:xfrm>
          <a:prstGeom prst="rect">
            <a:avLst/>
          </a:prstGeom>
          <a:noFill/>
        </p:spPr>
        <p:txBody>
          <a:bodyPr wrap="square" rtlCol="0">
            <a:spAutoFit/>
          </a:bodyPr>
          <a:p>
            <a:r>
              <a:rPr lang="zh-CN" altLang="en-US"/>
              <a:t>文化具有</a:t>
            </a:r>
            <a:r>
              <a:rPr lang="zh-CN" altLang="en-US"/>
              <a:t>特殊性</a:t>
            </a: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1000"/>
                                        <p:tgtEl>
                                          <p:spTgt spid="20"/>
                                        </p:tgtEl>
                                      </p:cBhvr>
                                    </p:animEffect>
                                  </p:childTnLst>
                                </p:cTn>
                              </p:par>
                            </p:childTnLst>
                          </p:cTn>
                        </p:par>
                        <p:par>
                          <p:cTn id="31" fill="hold">
                            <p:stCondLst>
                              <p:cond delay="3500"/>
                            </p:stCondLst>
                            <p:childTnLst>
                              <p:par>
                                <p:cTn id="32" presetID="10" presetClass="entr" presetSubtype="0" fill="hold" grpId="0" nodeType="afterEffect">
                                  <p:stCondLst>
                                    <p:cond delay="2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 grpId="0"/>
      <p:bldP spid="20" grpId="0" bldLvl="0" animBg="1"/>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 name="矩形 98"/>
          <p:cNvSpPr/>
          <p:nvPr/>
        </p:nvSpPr>
        <p:spPr bwMode="auto">
          <a:xfrm>
            <a:off x="609600" y="-22860"/>
            <a:ext cx="10972800" cy="13830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326707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998735"/>
          </a:xfrm>
        </p:grpSpPr>
        <p:sp>
          <p:nvSpPr>
            <p:cNvPr id="36876"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7030A0"/>
                  </a:solidFill>
                  <a:latin typeface="微软雅黑" panose="020B0503020204020204" pitchFamily="34" charset="-122"/>
                  <a:ea typeface="微软雅黑" panose="020B0503020204020204" pitchFamily="34" charset="-122"/>
                </a:rPr>
                <a:t>     </a:t>
              </a:r>
              <a:r>
                <a:rPr lang="zh-CN" altLang="en-US" sz="3360" b="1" dirty="0">
                  <a:solidFill>
                    <a:srgbClr val="7030A0"/>
                  </a:solidFill>
                  <a:latin typeface="微软雅黑" panose="020B0503020204020204" pitchFamily="34" charset="-122"/>
                  <a:ea typeface="微软雅黑" panose="020B0503020204020204" pitchFamily="34" charset="-122"/>
                </a:rPr>
                <a:t>教学过程</a:t>
              </a:r>
              <a:endParaRPr lang="zh-CN" altLang="en-US" sz="3360" b="1" dirty="0">
                <a:solidFill>
                  <a:srgbClr val="7030A0"/>
                </a:solidFill>
                <a:latin typeface="微软雅黑" panose="020B0503020204020204" pitchFamily="34" charset="-122"/>
                <a:ea typeface="微软雅黑" panose="020B0503020204020204" pitchFamily="34" charset="-122"/>
              </a:endParaRPr>
            </a:p>
          </p:txBody>
        </p:sp>
        <p:sp>
          <p:nvSpPr>
            <p:cNvPr id="36877"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7030A0"/>
                  </a:solidFill>
                  <a:latin typeface="方正粗宋简体" pitchFamily="65" charset="-122"/>
                  <a:ea typeface="方正粗宋简体" pitchFamily="65" charset="-122"/>
                </a:rPr>
                <a:t>4</a:t>
              </a:r>
              <a:endParaRPr lang="zh-CN" altLang="en-US" sz="72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5726430" y="59055"/>
            <a:ext cx="5354320" cy="681990"/>
          </a:xfrm>
          <a:prstGeom prst="rect">
            <a:avLst/>
          </a:prstGeom>
          <a:noFill/>
          <a:ln w="9525">
            <a:noFill/>
          </a:ln>
        </p:spPr>
        <p:txBody>
          <a:bodyPr wrap="square">
            <a:spAutoFit/>
          </a:bodyPr>
          <a:p>
            <a:pPr algn="ct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新课讲授</a:t>
            </a: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探究</a:t>
            </a:r>
            <a:r>
              <a:rPr lang="zh-CN" altLang="en-US" sz="3840" b="1" dirty="0">
                <a:solidFill>
                  <a:srgbClr val="FFFFFF"/>
                </a:solidFill>
                <a:latin typeface="微软雅黑" panose="020B0503020204020204" pitchFamily="34" charset="-122"/>
                <a:ea typeface="微软雅黑" panose="020B0503020204020204" pitchFamily="34" charset="-122"/>
              </a:rPr>
              <a:t>二</a:t>
            </a:r>
            <a:endParaRPr lang="zh-CN" altLang="en-US" sz="3840" b="1" dirty="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477895" y="5719445"/>
            <a:ext cx="5964555" cy="922020"/>
          </a:xfrm>
          <a:prstGeom prst="rect">
            <a:avLst/>
          </a:prstGeom>
          <a:solidFill>
            <a:schemeClr val="bg2">
              <a:lumMod val="85000"/>
            </a:schemeClr>
          </a:solidFill>
        </p:spPr>
        <p:txBody>
          <a:bodyPr wrap="square" rtlCol="0">
            <a:spAutoFit/>
          </a:bodyPr>
          <a:p>
            <a:r>
              <a:rPr lang="zh-CN" altLang="en-US"/>
              <a:t>指导学生运用比较的方法，把握文化的特点。从而提炼概括，全面、准确理解文化的内涵。引导使他们在主动思维的过程中，培养起分析问题，解决问题的能力。</a:t>
            </a:r>
            <a:endParaRPr lang="zh-CN" altLang="en-US"/>
          </a:p>
        </p:txBody>
      </p:sp>
      <p:sp>
        <p:nvSpPr>
          <p:cNvPr id="12" name="文本框 11"/>
          <p:cNvSpPr txBox="1"/>
          <p:nvPr/>
        </p:nvSpPr>
        <p:spPr>
          <a:xfrm>
            <a:off x="2142490" y="1954530"/>
            <a:ext cx="2880995" cy="645160"/>
          </a:xfrm>
          <a:prstGeom prst="rect">
            <a:avLst/>
          </a:prstGeom>
          <a:noFill/>
        </p:spPr>
        <p:txBody>
          <a:bodyPr wrap="square" rtlCol="0">
            <a:spAutoFit/>
          </a:bodyPr>
          <a:p>
            <a:r>
              <a:rPr lang="zh-CN" altLang="en-US"/>
              <a:t>小动物们会自觉遵守疫情规定吗？</a:t>
            </a:r>
            <a:endParaRPr lang="zh-CN" altLang="en-US"/>
          </a:p>
        </p:txBody>
      </p:sp>
      <p:sp>
        <p:nvSpPr>
          <p:cNvPr id="13" name="右箭头 12"/>
          <p:cNvSpPr/>
          <p:nvPr/>
        </p:nvSpPr>
        <p:spPr>
          <a:xfrm>
            <a:off x="5400000" y="2124710"/>
            <a:ext cx="144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7413625" y="1871345"/>
            <a:ext cx="2221230" cy="645160"/>
          </a:xfrm>
          <a:prstGeom prst="rect">
            <a:avLst/>
          </a:prstGeom>
          <a:noFill/>
        </p:spPr>
        <p:txBody>
          <a:bodyPr wrap="square" rtlCol="0">
            <a:spAutoFit/>
          </a:bodyPr>
          <a:p>
            <a:r>
              <a:rPr lang="zh-CN" altLang="en-US"/>
              <a:t>文化是人类社会特有的现象。</a:t>
            </a:r>
            <a:endParaRPr lang="zh-CN" altLang="en-US"/>
          </a:p>
        </p:txBody>
      </p:sp>
      <p:sp>
        <p:nvSpPr>
          <p:cNvPr id="15" name="文本框 14"/>
          <p:cNvSpPr txBox="1"/>
          <p:nvPr/>
        </p:nvSpPr>
        <p:spPr>
          <a:xfrm>
            <a:off x="2072005" y="3106420"/>
            <a:ext cx="2951480" cy="645160"/>
          </a:xfrm>
          <a:prstGeom prst="rect">
            <a:avLst/>
          </a:prstGeom>
          <a:noFill/>
        </p:spPr>
        <p:txBody>
          <a:bodyPr wrap="square" rtlCol="0">
            <a:spAutoFit/>
          </a:bodyPr>
          <a:p>
            <a:r>
              <a:rPr lang="zh-CN" altLang="en-US"/>
              <a:t>面对疫情，他们的行为为什么会有这么大的差距？</a:t>
            </a:r>
            <a:endParaRPr lang="zh-CN" altLang="en-US"/>
          </a:p>
        </p:txBody>
      </p:sp>
      <p:sp>
        <p:nvSpPr>
          <p:cNvPr id="4" name="右箭头 3"/>
          <p:cNvSpPr/>
          <p:nvPr/>
        </p:nvSpPr>
        <p:spPr>
          <a:xfrm>
            <a:off x="5400040" y="3249295"/>
            <a:ext cx="144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413625" y="3016885"/>
            <a:ext cx="2647315" cy="645160"/>
          </a:xfrm>
          <a:prstGeom prst="rect">
            <a:avLst/>
          </a:prstGeom>
          <a:noFill/>
        </p:spPr>
        <p:txBody>
          <a:bodyPr wrap="square" rtlCol="0">
            <a:spAutoFit/>
          </a:bodyPr>
          <a:p>
            <a:r>
              <a:rPr lang="zh-CN" altLang="en-US"/>
              <a:t>每个人所具有的文化素养是逐步培养出来的</a:t>
            </a:r>
            <a:endParaRPr lang="zh-CN" altLang="en-US"/>
          </a:p>
        </p:txBody>
      </p:sp>
      <p:sp>
        <p:nvSpPr>
          <p:cNvPr id="18" name="文本框 17"/>
          <p:cNvSpPr txBox="1"/>
          <p:nvPr/>
        </p:nvSpPr>
        <p:spPr>
          <a:xfrm>
            <a:off x="2051685" y="4386580"/>
            <a:ext cx="2971800" cy="645160"/>
          </a:xfrm>
          <a:prstGeom prst="rect">
            <a:avLst/>
          </a:prstGeom>
          <a:noFill/>
        </p:spPr>
        <p:txBody>
          <a:bodyPr wrap="square" rtlCol="0">
            <a:spAutoFit/>
          </a:bodyPr>
          <a:p>
            <a:r>
              <a:rPr lang="zh-CN" altLang="en-US"/>
              <a:t>我们具体地可以通过哪些文化作品感受到疫情文化？</a:t>
            </a:r>
            <a:endParaRPr lang="zh-CN" altLang="en-US"/>
          </a:p>
        </p:txBody>
      </p:sp>
      <p:sp>
        <p:nvSpPr>
          <p:cNvPr id="19" name="右箭头 18"/>
          <p:cNvSpPr/>
          <p:nvPr/>
        </p:nvSpPr>
        <p:spPr>
          <a:xfrm>
            <a:off x="5400040" y="4484370"/>
            <a:ext cx="144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7474585" y="4326255"/>
            <a:ext cx="2505710" cy="922020"/>
          </a:xfrm>
          <a:prstGeom prst="rect">
            <a:avLst/>
          </a:prstGeom>
          <a:noFill/>
        </p:spPr>
        <p:txBody>
          <a:bodyPr wrap="square" rtlCol="0">
            <a:spAutoFit/>
          </a:bodyPr>
          <a:p>
            <a:r>
              <a:rPr lang="zh-CN" altLang="en-US"/>
              <a:t>人们的精神活动离不开物质活动，精神产品离不开物质载体</a:t>
            </a:r>
            <a:endParaRPr lang="zh-CN" altLang="en-US"/>
          </a:p>
        </p:txBody>
      </p:sp>
      <p:sp>
        <p:nvSpPr>
          <p:cNvPr id="31" name="Rectangle 14"/>
          <p:cNvSpPr>
            <a:spLocks noChangeArrowheads="1"/>
          </p:cNvSpPr>
          <p:nvPr/>
        </p:nvSpPr>
        <p:spPr bwMode="auto">
          <a:xfrm>
            <a:off x="621031" y="5861051"/>
            <a:ext cx="2160270" cy="680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rPr>
              <a:t>设计意图</a:t>
            </a:r>
            <a:endPar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endParaRPr>
          </a:p>
        </p:txBody>
      </p:sp>
      <p:grpSp>
        <p:nvGrpSpPr>
          <p:cNvPr id="7" name="组合 6"/>
          <p:cNvGrpSpPr/>
          <p:nvPr/>
        </p:nvGrpSpPr>
        <p:grpSpPr>
          <a:xfrm>
            <a:off x="2009140" y="5819141"/>
            <a:ext cx="2160270" cy="5036502"/>
            <a:chOff x="6377259" y="3345107"/>
            <a:chExt cx="1800200" cy="4199029"/>
          </a:xfrm>
        </p:grpSpPr>
        <p:sp>
          <p:nvSpPr>
            <p:cNvPr id="22" name="Rectangle 14"/>
            <p:cNvSpPr>
              <a:spLocks noChangeArrowheads="1"/>
            </p:cNvSpPr>
            <p:nvPr/>
          </p:nvSpPr>
          <p:spPr bwMode="auto">
            <a:xfrm>
              <a:off x="6377259" y="6976607"/>
              <a:ext cx="1800200" cy="5675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rPr>
                <a:t>设计意图</a:t>
              </a:r>
              <a:endParaRPr kumimoji="0" lang="zh-CN" altLang="en-US" sz="3360" b="1" i="0" u="none" strike="noStrike" kern="0" cap="none" spc="0" normalizeH="0" baseline="0" noProof="0" dirty="0">
                <a:ln>
                  <a:noFill/>
                </a:ln>
                <a:solidFill>
                  <a:srgbClr val="FFC000"/>
                </a:solidFill>
                <a:effectLst/>
                <a:uLnTx/>
                <a:uFillTx/>
                <a:latin typeface="Action Jackson" pitchFamily="2" charset="0"/>
                <a:ea typeface="微软雅黑" panose="020B0503020204020204" pitchFamily="34" charset="-122"/>
                <a:cs typeface="+mn-cs"/>
              </a:endParaRPr>
            </a:p>
          </p:txBody>
        </p:sp>
        <p:sp>
          <p:nvSpPr>
            <p:cNvPr id="23" name="单圆角矩形 22"/>
            <p:cNvSpPr/>
            <p:nvPr/>
          </p:nvSpPr>
          <p:spPr bwMode="auto">
            <a:xfrm>
              <a:off x="6876256" y="3345107"/>
              <a:ext cx="144461" cy="636882"/>
            </a:xfrm>
            <a:prstGeom prst="round1Rect">
              <a:avLst/>
            </a:prstGeom>
            <a:solidFill>
              <a:srgbClr val="FFFF00"/>
            </a:solidFill>
            <a:ln w="25400" cap="flat" cmpd="sng" algn="ctr">
              <a:noFill/>
              <a:prstDash val="solid"/>
            </a:ln>
            <a:effectLst/>
          </p:spPr>
          <p:txBody>
            <a:bodyPr anchor="ct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prstClr val="white"/>
                </a:solidFill>
                <a:effectLst/>
                <a:uLnTx/>
                <a:uFillTx/>
                <a:latin typeface="Franklin Gothic Medium" panose="020B0603020102020204"/>
                <a:ea typeface="微软雅黑" panose="020B0503020204020204" pitchFamily="34" charset="-122"/>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752476" y="5964556"/>
            <a:ext cx="10584180" cy="691516"/>
          </a:xfrm>
          <a:prstGeom prst="rect">
            <a:avLst/>
          </a:prstGeom>
          <a:solidFill>
            <a:schemeClr val="bg1"/>
          </a:solidFill>
          <a:ln w="666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99" name="矩形 98"/>
          <p:cNvSpPr/>
          <p:nvPr/>
        </p:nvSpPr>
        <p:spPr bwMode="auto">
          <a:xfrm>
            <a:off x="609600" y="-22860"/>
            <a:ext cx="10972800" cy="13830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326707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998735"/>
          </a:xfrm>
        </p:grpSpPr>
        <p:sp>
          <p:nvSpPr>
            <p:cNvPr id="35866"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7030A0"/>
                  </a:solidFill>
                  <a:latin typeface="微软雅黑" panose="020B0503020204020204" pitchFamily="34" charset="-122"/>
                  <a:ea typeface="微软雅黑" panose="020B0503020204020204" pitchFamily="34" charset="-122"/>
                </a:rPr>
                <a:t>     </a:t>
              </a:r>
              <a:r>
                <a:rPr lang="zh-CN" altLang="en-US" sz="3360" b="1" dirty="0">
                  <a:solidFill>
                    <a:srgbClr val="7030A0"/>
                  </a:solidFill>
                  <a:latin typeface="微软雅黑" panose="020B0503020204020204" pitchFamily="34" charset="-122"/>
                  <a:ea typeface="微软雅黑" panose="020B0503020204020204" pitchFamily="34" charset="-122"/>
                </a:rPr>
                <a:t>教学过程</a:t>
              </a:r>
              <a:endParaRPr lang="zh-CN" altLang="en-US" sz="3360" b="1" dirty="0">
                <a:solidFill>
                  <a:srgbClr val="7030A0"/>
                </a:solidFill>
                <a:latin typeface="微软雅黑" panose="020B0503020204020204" pitchFamily="34" charset="-122"/>
                <a:ea typeface="微软雅黑" panose="020B0503020204020204" pitchFamily="34" charset="-122"/>
              </a:endParaRPr>
            </a:p>
          </p:txBody>
        </p:sp>
        <p:sp>
          <p:nvSpPr>
            <p:cNvPr id="35867"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7030A0"/>
                  </a:solidFill>
                  <a:latin typeface="方正粗宋简体" pitchFamily="65" charset="-122"/>
                  <a:ea typeface="方正粗宋简体" pitchFamily="65" charset="-122"/>
                </a:rPr>
                <a:t>4</a:t>
              </a:r>
              <a:endParaRPr lang="zh-CN" altLang="en-US" sz="72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5726430" y="59055"/>
            <a:ext cx="5258435" cy="681990"/>
          </a:xfrm>
          <a:prstGeom prst="rect">
            <a:avLst/>
          </a:prstGeom>
          <a:noFill/>
          <a:ln w="9525">
            <a:noFill/>
          </a:ln>
        </p:spPr>
        <p:txBody>
          <a:bodyPr wrap="square">
            <a:spAutoFit/>
          </a:bodyPr>
          <a:p>
            <a:pPr algn="ct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新课讲授</a:t>
            </a: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探究三</a:t>
            </a:r>
            <a:endParaRPr lang="zh-CN" altLang="en-US" sz="3840" b="1" dirty="0">
              <a:solidFill>
                <a:srgbClr val="FFFFFF"/>
              </a:solidFill>
              <a:latin typeface="微软雅黑" panose="020B0503020204020204" pitchFamily="34" charset="-122"/>
              <a:ea typeface="微软雅黑" panose="020B0503020204020204" pitchFamily="34" charset="-122"/>
            </a:endParaRPr>
          </a:p>
        </p:txBody>
      </p:sp>
      <p:pic>
        <p:nvPicPr>
          <p:cNvPr id="6152" name="Picture 8"/>
          <p:cNvPicPr>
            <a:picLocks noChangeAspect="1"/>
          </p:cNvPicPr>
          <p:nvPr/>
        </p:nvPicPr>
        <p:blipFill>
          <a:blip r:embed="rId1"/>
          <a:stretch>
            <a:fillRect/>
          </a:stretch>
        </p:blipFill>
        <p:spPr>
          <a:xfrm>
            <a:off x="2520316" y="6050280"/>
            <a:ext cx="746760" cy="518160"/>
          </a:xfrm>
          <a:prstGeom prst="rect">
            <a:avLst/>
          </a:prstGeom>
          <a:noFill/>
          <a:ln w="9525">
            <a:noFill/>
          </a:ln>
        </p:spPr>
      </p:pic>
      <p:pic>
        <p:nvPicPr>
          <p:cNvPr id="25" name="Picture 8"/>
          <p:cNvPicPr>
            <a:picLocks noChangeAspect="1"/>
          </p:cNvPicPr>
          <p:nvPr/>
        </p:nvPicPr>
        <p:blipFill>
          <a:blip r:embed="rId1"/>
          <a:stretch>
            <a:fillRect/>
          </a:stretch>
        </p:blipFill>
        <p:spPr>
          <a:xfrm>
            <a:off x="4629150" y="6065520"/>
            <a:ext cx="746760" cy="516256"/>
          </a:xfrm>
          <a:prstGeom prst="rect">
            <a:avLst/>
          </a:prstGeom>
          <a:noFill/>
          <a:ln w="9525">
            <a:noFill/>
          </a:ln>
        </p:spPr>
      </p:pic>
      <p:pic>
        <p:nvPicPr>
          <p:cNvPr id="26" name="Picture 8"/>
          <p:cNvPicPr>
            <a:picLocks noChangeAspect="1"/>
          </p:cNvPicPr>
          <p:nvPr/>
        </p:nvPicPr>
        <p:blipFill>
          <a:blip r:embed="rId1"/>
          <a:stretch>
            <a:fillRect/>
          </a:stretch>
        </p:blipFill>
        <p:spPr>
          <a:xfrm>
            <a:off x="6753226" y="6050280"/>
            <a:ext cx="748664" cy="518160"/>
          </a:xfrm>
          <a:prstGeom prst="rect">
            <a:avLst/>
          </a:prstGeom>
          <a:noFill/>
          <a:ln w="9525">
            <a:noFill/>
          </a:ln>
        </p:spPr>
      </p:pic>
      <p:pic>
        <p:nvPicPr>
          <p:cNvPr id="27" name="Picture 8"/>
          <p:cNvPicPr>
            <a:picLocks noChangeAspect="1"/>
          </p:cNvPicPr>
          <p:nvPr/>
        </p:nvPicPr>
        <p:blipFill>
          <a:blip r:embed="rId1"/>
          <a:stretch>
            <a:fillRect/>
          </a:stretch>
        </p:blipFill>
        <p:spPr>
          <a:xfrm>
            <a:off x="8846820" y="6065520"/>
            <a:ext cx="746760" cy="516256"/>
          </a:xfrm>
          <a:prstGeom prst="rect">
            <a:avLst/>
          </a:prstGeom>
          <a:noFill/>
          <a:ln w="9525">
            <a:noFill/>
          </a:ln>
        </p:spPr>
      </p:pic>
      <p:sp>
        <p:nvSpPr>
          <p:cNvPr id="8" name="矩形 7"/>
          <p:cNvSpPr/>
          <p:nvPr/>
        </p:nvSpPr>
        <p:spPr>
          <a:xfrm>
            <a:off x="1402080" y="6004560"/>
            <a:ext cx="731520" cy="589280"/>
          </a:xfrm>
          <a:prstGeom prst="rect">
            <a:avLst/>
          </a:prstGeom>
          <a:noFill/>
          <a:ln w="9525">
            <a:noFill/>
          </a:ln>
        </p:spPr>
        <p:txBody>
          <a:bodyPr wrap="none">
            <a:spAutoFit/>
          </a:bodyPr>
          <a:p>
            <a:pPr>
              <a:lnSpc>
                <a:spcPct val="150000"/>
              </a:lnSpc>
            </a:pPr>
            <a:r>
              <a:rPr lang="zh-CN" altLang="en-US" sz="2160" b="1" dirty="0">
                <a:solidFill>
                  <a:srgbClr val="E46C0A"/>
                </a:solidFill>
                <a:latin typeface="微软雅黑" panose="020B0503020204020204" pitchFamily="34" charset="-122"/>
                <a:ea typeface="微软雅黑" panose="020B0503020204020204" pitchFamily="34" charset="-122"/>
              </a:rPr>
              <a:t>讨论</a:t>
            </a:r>
            <a:endParaRPr lang="zh-CN" altLang="en-US" sz="2160" b="1" dirty="0">
              <a:solidFill>
                <a:srgbClr val="E46C0A"/>
              </a:solidFill>
              <a:latin typeface="微软雅黑" panose="020B0503020204020204" pitchFamily="34" charset="-122"/>
              <a:ea typeface="微软雅黑" panose="020B0503020204020204" pitchFamily="34" charset="-122"/>
            </a:endParaRPr>
          </a:p>
        </p:txBody>
      </p:sp>
      <p:sp>
        <p:nvSpPr>
          <p:cNvPr id="29" name="矩形 28"/>
          <p:cNvSpPr/>
          <p:nvPr/>
        </p:nvSpPr>
        <p:spPr>
          <a:xfrm>
            <a:off x="3577590" y="6027420"/>
            <a:ext cx="731520" cy="589280"/>
          </a:xfrm>
          <a:prstGeom prst="rect">
            <a:avLst/>
          </a:prstGeom>
          <a:noFill/>
          <a:ln w="9525">
            <a:noFill/>
          </a:ln>
        </p:spPr>
        <p:txBody>
          <a:bodyPr wrap="none">
            <a:spAutoFit/>
          </a:bodyPr>
          <a:p>
            <a:pPr>
              <a:lnSpc>
                <a:spcPct val="150000"/>
              </a:lnSpc>
            </a:pPr>
            <a:r>
              <a:rPr lang="zh-CN" altLang="en-US" sz="2160" b="1" dirty="0">
                <a:solidFill>
                  <a:srgbClr val="E46C0A"/>
                </a:solidFill>
                <a:latin typeface="微软雅黑" panose="020B0503020204020204" pitchFamily="34" charset="-122"/>
                <a:ea typeface="微软雅黑" panose="020B0503020204020204" pitchFamily="34" charset="-122"/>
              </a:rPr>
              <a:t>总结</a:t>
            </a:r>
            <a:endParaRPr lang="zh-CN" altLang="en-US" sz="2160" b="1" dirty="0">
              <a:solidFill>
                <a:srgbClr val="E46C0A"/>
              </a:solidFill>
              <a:latin typeface="微软雅黑" panose="020B0503020204020204" pitchFamily="34" charset="-122"/>
              <a:ea typeface="微软雅黑" panose="020B0503020204020204" pitchFamily="34" charset="-122"/>
            </a:endParaRPr>
          </a:p>
        </p:txBody>
      </p:sp>
      <p:sp>
        <p:nvSpPr>
          <p:cNvPr id="30" name="矩形 29"/>
          <p:cNvSpPr/>
          <p:nvPr/>
        </p:nvSpPr>
        <p:spPr>
          <a:xfrm>
            <a:off x="5726430" y="6033136"/>
            <a:ext cx="731520" cy="589280"/>
          </a:xfrm>
          <a:prstGeom prst="rect">
            <a:avLst/>
          </a:prstGeom>
          <a:noFill/>
          <a:ln w="9525">
            <a:noFill/>
          </a:ln>
        </p:spPr>
        <p:txBody>
          <a:bodyPr wrap="none">
            <a:spAutoFit/>
          </a:bodyPr>
          <a:p>
            <a:pPr>
              <a:lnSpc>
                <a:spcPct val="150000"/>
              </a:lnSpc>
            </a:pPr>
            <a:r>
              <a:rPr lang="zh-CN" altLang="en-US" sz="2160" b="1" dirty="0">
                <a:solidFill>
                  <a:srgbClr val="E46C0A"/>
                </a:solidFill>
                <a:latin typeface="微软雅黑" panose="020B0503020204020204" pitchFamily="34" charset="-122"/>
                <a:ea typeface="微软雅黑" panose="020B0503020204020204" pitchFamily="34" charset="-122"/>
              </a:rPr>
              <a:t>抢答</a:t>
            </a:r>
            <a:endParaRPr lang="zh-CN" altLang="en-US" sz="2160" b="1" dirty="0">
              <a:solidFill>
                <a:srgbClr val="E46C0A"/>
              </a:solidFill>
              <a:latin typeface="微软雅黑" panose="020B0503020204020204" pitchFamily="34" charset="-122"/>
              <a:ea typeface="微软雅黑" panose="020B0503020204020204" pitchFamily="34" charset="-122"/>
            </a:endParaRPr>
          </a:p>
        </p:txBody>
      </p:sp>
      <p:sp>
        <p:nvSpPr>
          <p:cNvPr id="31" name="矩形 30"/>
          <p:cNvSpPr/>
          <p:nvPr/>
        </p:nvSpPr>
        <p:spPr>
          <a:xfrm>
            <a:off x="7536180" y="6027420"/>
            <a:ext cx="1280160" cy="589280"/>
          </a:xfrm>
          <a:prstGeom prst="rect">
            <a:avLst/>
          </a:prstGeom>
          <a:noFill/>
          <a:ln w="9525">
            <a:noFill/>
          </a:ln>
        </p:spPr>
        <p:txBody>
          <a:bodyPr wrap="none">
            <a:spAutoFit/>
          </a:bodyPr>
          <a:p>
            <a:pPr>
              <a:lnSpc>
                <a:spcPct val="150000"/>
              </a:lnSpc>
            </a:pPr>
            <a:r>
              <a:rPr lang="zh-CN" altLang="en-US" sz="2160" b="1" dirty="0">
                <a:solidFill>
                  <a:srgbClr val="E46C0A"/>
                </a:solidFill>
                <a:latin typeface="微软雅黑" panose="020B0503020204020204" pitchFamily="34" charset="-122"/>
                <a:ea typeface="微软雅黑" panose="020B0503020204020204" pitchFamily="34" charset="-122"/>
              </a:rPr>
              <a:t>学生讲述</a:t>
            </a:r>
            <a:endParaRPr lang="zh-CN" altLang="en-US" sz="2160" b="1" dirty="0">
              <a:solidFill>
                <a:srgbClr val="E46C0A"/>
              </a:solidFill>
              <a:latin typeface="微软雅黑" panose="020B0503020204020204" pitchFamily="34" charset="-122"/>
              <a:ea typeface="微软雅黑" panose="020B0503020204020204" pitchFamily="34" charset="-122"/>
            </a:endParaRPr>
          </a:p>
        </p:txBody>
      </p:sp>
      <p:sp>
        <p:nvSpPr>
          <p:cNvPr id="32" name="矩形 31"/>
          <p:cNvSpPr/>
          <p:nvPr/>
        </p:nvSpPr>
        <p:spPr>
          <a:xfrm>
            <a:off x="9753600" y="6031230"/>
            <a:ext cx="1280160" cy="589280"/>
          </a:xfrm>
          <a:prstGeom prst="rect">
            <a:avLst/>
          </a:prstGeom>
          <a:noFill/>
          <a:ln w="9525">
            <a:noFill/>
          </a:ln>
        </p:spPr>
        <p:txBody>
          <a:bodyPr wrap="none">
            <a:spAutoFit/>
          </a:bodyPr>
          <a:p>
            <a:pPr>
              <a:lnSpc>
                <a:spcPct val="150000"/>
              </a:lnSpc>
            </a:pPr>
            <a:r>
              <a:rPr lang="zh-CN" altLang="en-US" sz="2160" b="1" dirty="0">
                <a:solidFill>
                  <a:srgbClr val="E46C0A"/>
                </a:solidFill>
                <a:latin typeface="微软雅黑" panose="020B0503020204020204" pitchFamily="34" charset="-122"/>
                <a:ea typeface="微软雅黑" panose="020B0503020204020204" pitchFamily="34" charset="-122"/>
              </a:rPr>
              <a:t>教师点拨</a:t>
            </a:r>
            <a:endParaRPr lang="zh-CN" altLang="en-US" sz="2160" b="1" dirty="0">
              <a:solidFill>
                <a:srgbClr val="E46C0A"/>
              </a:solidFill>
              <a:latin typeface="微软雅黑" panose="020B0503020204020204" pitchFamily="34" charset="-122"/>
              <a:ea typeface="微软雅黑" panose="020B0503020204020204" pitchFamily="34" charset="-122"/>
            </a:endParaRPr>
          </a:p>
        </p:txBody>
      </p:sp>
      <p:sp>
        <p:nvSpPr>
          <p:cNvPr id="34" name="Rectangle 14"/>
          <p:cNvSpPr>
            <a:spLocks noChangeArrowheads="1"/>
          </p:cNvSpPr>
          <p:nvPr/>
        </p:nvSpPr>
        <p:spPr bwMode="auto">
          <a:xfrm>
            <a:off x="1330325" y="1724025"/>
            <a:ext cx="9069070"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lang="zh-CN" altLang="en-US" sz="2400">
                <a:sym typeface="+mn-ea"/>
              </a:rPr>
              <a:t>中英防疫效果为什么有差距，又是什么让</a:t>
            </a:r>
            <a:r>
              <a:rPr lang="zh-CN" altLang="en-US" sz="2400">
                <a:sym typeface="+mn-ea"/>
              </a:rPr>
              <a:t>图片中的小哥自信满满？</a:t>
            </a:r>
            <a:endParaRPr kumimoji="0" lang="zh-CN" altLang="en-US" sz="2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5" name="单圆角矩形 34"/>
          <p:cNvSpPr/>
          <p:nvPr/>
        </p:nvSpPr>
        <p:spPr bwMode="auto">
          <a:xfrm>
            <a:off x="962026" y="1598296"/>
            <a:ext cx="173356" cy="763906"/>
          </a:xfrm>
          <a:prstGeom prst="round1Rect">
            <a:avLst/>
          </a:prstGeom>
          <a:solidFill>
            <a:srgbClr val="0070C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pic>
        <p:nvPicPr>
          <p:cNvPr id="9" name="图片 8" descr="微信截图_20210612142502"/>
          <p:cNvPicPr>
            <a:picLocks noChangeAspect="1"/>
          </p:cNvPicPr>
          <p:nvPr/>
        </p:nvPicPr>
        <p:blipFill>
          <a:blip r:embed="rId2"/>
          <a:stretch>
            <a:fillRect/>
          </a:stretch>
        </p:blipFill>
        <p:spPr>
          <a:xfrm>
            <a:off x="2223770" y="2526665"/>
            <a:ext cx="6725920" cy="31470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14" presetClass="entr" presetSubtype="10" fill="hold" nodeType="afterEffect">
                                  <p:stCondLst>
                                    <p:cond delay="25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250"/>
                                        <p:tgtEl>
                                          <p:spTgt spid="35"/>
                                        </p:tgtEl>
                                      </p:cBhvr>
                                    </p:animEffect>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anim calcmode="lin" valueType="num">
                                      <p:cBhvr>
                                        <p:cTn id="29" dur="500" fill="hold"/>
                                        <p:tgtEl>
                                          <p:spTgt spid="34"/>
                                        </p:tgtEl>
                                        <p:attrNameLst>
                                          <p:attrName>ppt_x</p:attrName>
                                        </p:attrNameLst>
                                      </p:cBhvr>
                                      <p:tavLst>
                                        <p:tav tm="0">
                                          <p:val>
                                            <p:strVal val="#ppt_x"/>
                                          </p:val>
                                        </p:tav>
                                        <p:tav tm="100000">
                                          <p:val>
                                            <p:strVal val="#ppt_x"/>
                                          </p:val>
                                        </p:tav>
                                      </p:tavLst>
                                    </p:anim>
                                    <p:anim calcmode="lin" valueType="num">
                                      <p:cBhvr>
                                        <p:cTn id="30" dur="500" fill="hold"/>
                                        <p:tgtEl>
                                          <p:spTgt spid="34"/>
                                        </p:tgtEl>
                                        <p:attrNameLst>
                                          <p:attrName>ppt_y</p:attrName>
                                        </p:attrNameLst>
                                      </p:cBhvr>
                                      <p:tavLst>
                                        <p:tav tm="0">
                                          <p:val>
                                            <p:strVal val="#ppt_y+.1"/>
                                          </p:val>
                                        </p:tav>
                                        <p:tav tm="100000">
                                          <p:val>
                                            <p:strVal val="#ppt_y"/>
                                          </p:val>
                                        </p:tav>
                                      </p:tavLst>
                                    </p:anim>
                                  </p:childTnLst>
                                </p:cTn>
                              </p:par>
                              <p:par>
                                <p:cTn id="31" presetID="21" presetClass="entr" presetSubtype="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275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0-#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3250"/>
                            </p:stCondLst>
                            <p:childTnLst>
                              <p:par>
                                <p:cTn id="40" presetID="2" presetClass="entr" presetSubtype="8" fill="hold" nodeType="afterEffect">
                                  <p:stCondLst>
                                    <p:cond delay="0"/>
                                  </p:stCondLst>
                                  <p:childTnLst>
                                    <p:set>
                                      <p:cBhvr>
                                        <p:cTn id="41" dur="1" fill="hold">
                                          <p:stCondLst>
                                            <p:cond delay="0"/>
                                          </p:stCondLst>
                                        </p:cTn>
                                        <p:tgtEl>
                                          <p:spTgt spid="6152"/>
                                        </p:tgtEl>
                                        <p:attrNameLst>
                                          <p:attrName>style.visibility</p:attrName>
                                        </p:attrNameLst>
                                      </p:cBhvr>
                                      <p:to>
                                        <p:strVal val="visible"/>
                                      </p:to>
                                    </p:set>
                                    <p:anim calcmode="lin" valueType="num">
                                      <p:cBhvr additive="base">
                                        <p:cTn id="42" dur="250" fill="hold"/>
                                        <p:tgtEl>
                                          <p:spTgt spid="6152"/>
                                        </p:tgtEl>
                                        <p:attrNameLst>
                                          <p:attrName>ppt_x</p:attrName>
                                        </p:attrNameLst>
                                      </p:cBhvr>
                                      <p:tavLst>
                                        <p:tav tm="0">
                                          <p:val>
                                            <p:strVal val="0-#ppt_w/2"/>
                                          </p:val>
                                        </p:tav>
                                        <p:tav tm="100000">
                                          <p:val>
                                            <p:strVal val="#ppt_x"/>
                                          </p:val>
                                        </p:tav>
                                      </p:tavLst>
                                    </p:anim>
                                    <p:anim calcmode="lin" valueType="num">
                                      <p:cBhvr additive="base">
                                        <p:cTn id="43" dur="250" fill="hold"/>
                                        <p:tgtEl>
                                          <p:spTgt spid="6152"/>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300" fill="hold"/>
                                        <p:tgtEl>
                                          <p:spTgt spid="29"/>
                                        </p:tgtEl>
                                        <p:attrNameLst>
                                          <p:attrName>ppt_x</p:attrName>
                                        </p:attrNameLst>
                                      </p:cBhvr>
                                      <p:tavLst>
                                        <p:tav tm="0">
                                          <p:val>
                                            <p:strVal val="0-#ppt_w/2"/>
                                          </p:val>
                                        </p:tav>
                                        <p:tav tm="100000">
                                          <p:val>
                                            <p:strVal val="#ppt_x"/>
                                          </p:val>
                                        </p:tav>
                                      </p:tavLst>
                                    </p:anim>
                                    <p:anim calcmode="lin" valueType="num">
                                      <p:cBhvr additive="base">
                                        <p:cTn id="48" dur="300" fill="hold"/>
                                        <p:tgtEl>
                                          <p:spTgt spid="29"/>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 presetClass="entr" presetSubtype="8"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300" fill="hold"/>
                                        <p:tgtEl>
                                          <p:spTgt spid="25"/>
                                        </p:tgtEl>
                                        <p:attrNameLst>
                                          <p:attrName>ppt_x</p:attrName>
                                        </p:attrNameLst>
                                      </p:cBhvr>
                                      <p:tavLst>
                                        <p:tav tm="0">
                                          <p:val>
                                            <p:strVal val="0-#ppt_w/2"/>
                                          </p:val>
                                        </p:tav>
                                        <p:tav tm="100000">
                                          <p:val>
                                            <p:strVal val="#ppt_x"/>
                                          </p:val>
                                        </p:tav>
                                      </p:tavLst>
                                    </p:anim>
                                    <p:anim calcmode="lin" valueType="num">
                                      <p:cBhvr additive="base">
                                        <p:cTn id="53" dur="300" fill="hold"/>
                                        <p:tgtEl>
                                          <p:spTgt spid="25"/>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5750"/>
                            </p:stCondLst>
                            <p:childTnLst>
                              <p:par>
                                <p:cTn id="65" presetID="2" presetClass="entr" presetSubtype="8"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0-#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par>
                          <p:cTn id="69" fill="hold">
                            <p:stCondLst>
                              <p:cond delay="6250"/>
                            </p:stCondLst>
                            <p:childTnLst>
                              <p:par>
                                <p:cTn id="70" presetID="2" presetClass="entr" presetSubtype="8"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0-#ppt_w/2"/>
                                          </p:val>
                                        </p:tav>
                                        <p:tav tm="100000">
                                          <p:val>
                                            <p:strVal val="#ppt_x"/>
                                          </p:val>
                                        </p:tav>
                                      </p:tavLst>
                                    </p:anim>
                                    <p:anim calcmode="lin" valueType="num">
                                      <p:cBhvr additive="base">
                                        <p:cTn id="73" dur="500" fill="hold"/>
                                        <p:tgtEl>
                                          <p:spTgt spid="27"/>
                                        </p:tgtEl>
                                        <p:attrNameLst>
                                          <p:attrName>ppt_y</p:attrName>
                                        </p:attrNameLst>
                                      </p:cBhvr>
                                      <p:tavLst>
                                        <p:tav tm="0">
                                          <p:val>
                                            <p:strVal val="#ppt_y"/>
                                          </p:val>
                                        </p:tav>
                                        <p:tav tm="100000">
                                          <p:val>
                                            <p:strVal val="#ppt_y"/>
                                          </p:val>
                                        </p:tav>
                                      </p:tavLst>
                                    </p:anim>
                                  </p:childTnLst>
                                </p:cTn>
                              </p:par>
                            </p:childTnLst>
                          </p:cTn>
                        </p:par>
                        <p:par>
                          <p:cTn id="74" fill="hold">
                            <p:stCondLst>
                              <p:cond delay="6750"/>
                            </p:stCondLst>
                            <p:childTnLst>
                              <p:par>
                                <p:cTn id="75" presetID="2" presetClass="entr" presetSubtype="8"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0-#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9" grpId="0" bldLvl="0" animBg="1"/>
      <p:bldP spid="10" grpId="0"/>
      <p:bldP spid="8" grpId="0"/>
      <p:bldP spid="29" grpId="0"/>
      <p:bldP spid="30" grpId="0"/>
      <p:bldP spid="31" grpId="0"/>
      <p:bldP spid="32"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 name="矩形 98"/>
          <p:cNvSpPr/>
          <p:nvPr/>
        </p:nvSpPr>
        <p:spPr bwMode="auto">
          <a:xfrm>
            <a:off x="609600" y="-22860"/>
            <a:ext cx="10972800" cy="13830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339915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998735"/>
          </a:xfrm>
        </p:grpSpPr>
        <p:sp>
          <p:nvSpPr>
            <p:cNvPr id="43063"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7030A0"/>
                  </a:solidFill>
                  <a:latin typeface="微软雅黑" panose="020B0503020204020204" pitchFamily="34" charset="-122"/>
                  <a:ea typeface="微软雅黑" panose="020B0503020204020204" pitchFamily="34" charset="-122"/>
                </a:rPr>
                <a:t>     </a:t>
              </a:r>
              <a:r>
                <a:rPr lang="zh-CN" altLang="en-US" sz="3360" b="1" dirty="0">
                  <a:solidFill>
                    <a:srgbClr val="7030A0"/>
                  </a:solidFill>
                  <a:latin typeface="微软雅黑" panose="020B0503020204020204" pitchFamily="34" charset="-122"/>
                  <a:ea typeface="微软雅黑" panose="020B0503020204020204" pitchFamily="34" charset="-122"/>
                </a:rPr>
                <a:t>教学过程</a:t>
              </a:r>
              <a:endParaRPr lang="zh-CN" altLang="en-US" sz="3360" b="1" dirty="0">
                <a:solidFill>
                  <a:srgbClr val="7030A0"/>
                </a:solidFill>
                <a:latin typeface="微软雅黑" panose="020B0503020204020204" pitchFamily="34" charset="-122"/>
                <a:ea typeface="微软雅黑" panose="020B0503020204020204" pitchFamily="34" charset="-122"/>
              </a:endParaRPr>
            </a:p>
          </p:txBody>
        </p:sp>
        <p:sp>
          <p:nvSpPr>
            <p:cNvPr id="43064"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7030A0"/>
                  </a:solidFill>
                  <a:latin typeface="方正粗宋简体" pitchFamily="65" charset="-122"/>
                  <a:ea typeface="方正粗宋简体" pitchFamily="65" charset="-122"/>
                </a:rPr>
                <a:t>4</a:t>
              </a:r>
              <a:endParaRPr lang="zh-CN" altLang="en-US" sz="7200" dirty="0">
                <a:solidFill>
                  <a:srgbClr val="7030A0"/>
                </a:solidFill>
                <a:latin typeface="方正粗宋简体" pitchFamily="65" charset="-122"/>
                <a:ea typeface="方正粗宋简体" pitchFamily="65" charset="-122"/>
              </a:endParaRPr>
            </a:p>
          </p:txBody>
        </p:sp>
      </p:grpSp>
      <p:sp>
        <p:nvSpPr>
          <p:cNvPr id="10" name="TextBox 72"/>
          <p:cNvSpPr txBox="1"/>
          <p:nvPr/>
        </p:nvSpPr>
        <p:spPr>
          <a:xfrm>
            <a:off x="5726430" y="59055"/>
            <a:ext cx="5485765" cy="681990"/>
          </a:xfrm>
          <a:prstGeom prst="rect">
            <a:avLst/>
          </a:prstGeom>
          <a:noFill/>
          <a:ln w="9525">
            <a:noFill/>
          </a:ln>
        </p:spPr>
        <p:txBody>
          <a:bodyPr wrap="square">
            <a:spAutoFit/>
          </a:bodyPr>
          <a:p>
            <a:pPr algn="ct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新课讲授</a:t>
            </a: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学生</a:t>
            </a:r>
            <a:r>
              <a:rPr lang="zh-CN" altLang="en-US" sz="3840" b="1" dirty="0">
                <a:solidFill>
                  <a:srgbClr val="FFFFFF"/>
                </a:solidFill>
                <a:latin typeface="微软雅黑" panose="020B0503020204020204" pitchFamily="34" charset="-122"/>
                <a:ea typeface="微软雅黑" panose="020B0503020204020204" pitchFamily="34" charset="-122"/>
              </a:rPr>
              <a:t>展示</a:t>
            </a:r>
            <a:endParaRPr lang="zh-CN" altLang="en-US" sz="3840" b="1" dirty="0">
              <a:solidFill>
                <a:srgbClr val="FFFFFF"/>
              </a:solidFill>
              <a:latin typeface="微软雅黑" panose="020B0503020204020204" pitchFamily="34" charset="-122"/>
              <a:ea typeface="微软雅黑" panose="020B0503020204020204" pitchFamily="34" charset="-122"/>
            </a:endParaRPr>
          </a:p>
        </p:txBody>
      </p:sp>
      <p:grpSp>
        <p:nvGrpSpPr>
          <p:cNvPr id="13" name="组合 20"/>
          <p:cNvGrpSpPr/>
          <p:nvPr/>
        </p:nvGrpSpPr>
        <p:grpSpPr>
          <a:xfrm>
            <a:off x="962026" y="1442086"/>
            <a:ext cx="7002780" cy="834707"/>
            <a:chOff x="1677969" y="1437141"/>
            <a:chExt cx="5835650" cy="695018"/>
          </a:xfrm>
        </p:grpSpPr>
        <p:sp>
          <p:nvSpPr>
            <p:cNvPr id="14" name="Rectangle 14"/>
            <p:cNvSpPr>
              <a:spLocks noChangeArrowheads="1"/>
            </p:cNvSpPr>
            <p:nvPr/>
          </p:nvSpPr>
          <p:spPr bwMode="auto">
            <a:xfrm>
              <a:off x="1928794" y="1565358"/>
              <a:ext cx="5584825" cy="5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3360" b="1" i="0" u="none" strike="noStrike" kern="0" cap="none" spc="0" normalizeH="0" baseline="0" noProof="0" dirty="0">
                  <a:ln>
                    <a:noFill/>
                  </a:ln>
                  <a:solidFill>
                    <a:srgbClr val="0070C0"/>
                  </a:solidFill>
                  <a:effectLst/>
                  <a:uLnTx/>
                  <a:uFillTx/>
                  <a:latin typeface="Action Jackson" pitchFamily="2" charset="0"/>
                  <a:ea typeface="微软雅黑" panose="020B0503020204020204" pitchFamily="34" charset="-122"/>
                  <a:cs typeface="+mn-cs"/>
                </a:rPr>
                <a:t>教学活动</a:t>
              </a:r>
              <a:endParaRPr kumimoji="0" lang="zh-CN" altLang="en-US" sz="3360" b="1" i="0" u="none" strike="noStrike" kern="0" cap="none" spc="0" normalizeH="0" baseline="0" noProof="0" dirty="0">
                <a:ln>
                  <a:noFill/>
                </a:ln>
                <a:solidFill>
                  <a:srgbClr val="0070C0"/>
                </a:solidFill>
                <a:effectLst/>
                <a:uLnTx/>
                <a:uFillTx/>
                <a:latin typeface="Action Jackson" pitchFamily="2" charset="0"/>
                <a:ea typeface="微软雅黑" panose="020B0503020204020204" pitchFamily="34" charset="-122"/>
                <a:cs typeface="+mn-cs"/>
              </a:endParaRPr>
            </a:p>
          </p:txBody>
        </p:sp>
        <p:sp>
          <p:nvSpPr>
            <p:cNvPr id="15" name="单圆角矩形 14"/>
            <p:cNvSpPr/>
            <p:nvPr/>
          </p:nvSpPr>
          <p:spPr>
            <a:xfrm>
              <a:off x="1677969" y="1437141"/>
              <a:ext cx="144462" cy="636064"/>
            </a:xfrm>
            <a:prstGeom prst="round1Rect">
              <a:avLst/>
            </a:prstGeom>
            <a:solidFill>
              <a:srgbClr val="0070C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sp>
        <p:nvSpPr>
          <p:cNvPr id="16" name="Rectangle 13"/>
          <p:cNvSpPr>
            <a:spLocks noChangeArrowheads="1"/>
          </p:cNvSpPr>
          <p:nvPr/>
        </p:nvSpPr>
        <p:spPr bwMode="auto">
          <a:xfrm>
            <a:off x="1501140" y="4052253"/>
            <a:ext cx="9547860" cy="755650"/>
          </a:xfrm>
          <a:prstGeom prst="rect">
            <a:avLst/>
          </a:prstGeom>
          <a:noFill/>
          <a:ln w="38100">
            <a:solidFill>
              <a:schemeClr val="tx2">
                <a:lumMod val="60000"/>
                <a:lumOff val="40000"/>
              </a:schemeClr>
            </a:solidFill>
            <a:prstDash val="dash"/>
            <a:miter lim="800000"/>
          </a:ln>
        </p:spPr>
        <p:txBody>
          <a:bodyPr anchor="ctr">
            <a:spAutoFit/>
          </a:bodyPr>
          <a:lstStyle/>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1501140" y="2466976"/>
            <a:ext cx="9547860" cy="423545"/>
          </a:xfrm>
          <a:prstGeom prst="rect">
            <a:avLst/>
          </a:prstGeom>
          <a:noFill/>
          <a:ln w="9525">
            <a:noFill/>
          </a:ln>
        </p:spPr>
        <p:txBody>
          <a:bodyPr>
            <a:spAutoFit/>
          </a:bodyPr>
          <a:p>
            <a:pPr algn="ctr"/>
            <a:r>
              <a:rPr lang="zh-CN" altLang="en-US" sz="2160" dirty="0">
                <a:solidFill>
                  <a:srgbClr val="000000"/>
                </a:solidFill>
                <a:latin typeface="微软雅黑" panose="020B0503020204020204" pitchFamily="34" charset="-122"/>
                <a:ea typeface="微软雅黑" panose="020B0503020204020204" pitchFamily="34" charset="-122"/>
              </a:rPr>
              <a:t>展示点评，</a:t>
            </a:r>
            <a:r>
              <a:rPr lang="zh-CN" altLang="en-US" sz="2160" b="1" dirty="0">
                <a:solidFill>
                  <a:srgbClr val="C00000"/>
                </a:solidFill>
                <a:latin typeface="微软雅黑" panose="020B0503020204020204" pitchFamily="34" charset="-122"/>
                <a:ea typeface="微软雅黑" panose="020B0503020204020204" pitchFamily="34" charset="-122"/>
              </a:rPr>
              <a:t>攻克教学难点</a:t>
            </a:r>
            <a:r>
              <a:rPr lang="zh-CN" altLang="en-US" sz="2160" dirty="0">
                <a:solidFill>
                  <a:srgbClr val="000000"/>
                </a:solidFill>
                <a:latin typeface="微软雅黑" panose="020B0503020204020204" pitchFamily="34" charset="-122"/>
                <a:ea typeface="微软雅黑" panose="020B0503020204020204" pitchFamily="34" charset="-122"/>
              </a:rPr>
              <a:t>：文化的力量体现在哪些</a:t>
            </a:r>
            <a:r>
              <a:rPr lang="zh-CN" altLang="en-US" sz="2160" dirty="0">
                <a:solidFill>
                  <a:srgbClr val="000000"/>
                </a:solidFill>
                <a:latin typeface="微软雅黑" panose="020B0503020204020204" pitchFamily="34" charset="-122"/>
                <a:ea typeface="微软雅黑" panose="020B0503020204020204" pitchFamily="34" charset="-122"/>
              </a:rPr>
              <a:t>方面？</a:t>
            </a:r>
            <a:endParaRPr lang="zh-CN" altLang="en-US" sz="2160" dirty="0">
              <a:solidFill>
                <a:srgbClr val="000000"/>
              </a:solidFill>
              <a:latin typeface="微软雅黑" panose="020B0503020204020204" pitchFamily="34" charset="-122"/>
              <a:ea typeface="微软雅黑" panose="020B0503020204020204" pitchFamily="34" charset="-122"/>
            </a:endParaRPr>
          </a:p>
        </p:txBody>
      </p:sp>
      <p:sp>
        <p:nvSpPr>
          <p:cNvPr id="17" name="AutoShape 7"/>
          <p:cNvSpPr>
            <a:spLocks noChangeArrowheads="1"/>
          </p:cNvSpPr>
          <p:nvPr/>
        </p:nvSpPr>
        <p:spPr bwMode="gray">
          <a:xfrm>
            <a:off x="4476750" y="4004310"/>
            <a:ext cx="480060" cy="539116"/>
          </a:xfrm>
          <a:prstGeom prst="chevron">
            <a:avLst>
              <a:gd name="adj" fmla="val 52514"/>
            </a:avLst>
          </a:prstGeom>
          <a:solidFill>
            <a:srgbClr val="FEA501"/>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18" name="AutoShape 8"/>
          <p:cNvSpPr>
            <a:spLocks noChangeArrowheads="1"/>
          </p:cNvSpPr>
          <p:nvPr/>
        </p:nvSpPr>
        <p:spPr bwMode="gray">
          <a:xfrm>
            <a:off x="7431406" y="4004310"/>
            <a:ext cx="478156" cy="539116"/>
          </a:xfrm>
          <a:prstGeom prst="chevron">
            <a:avLst>
              <a:gd name="adj" fmla="val 52514"/>
            </a:avLst>
          </a:prstGeom>
          <a:solidFill>
            <a:srgbClr val="0F5716"/>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grpSp>
        <p:nvGrpSpPr>
          <p:cNvPr id="4" name="组合 3"/>
          <p:cNvGrpSpPr/>
          <p:nvPr/>
        </p:nvGrpSpPr>
        <p:grpSpPr>
          <a:xfrm>
            <a:off x="2249806" y="3499485"/>
            <a:ext cx="1912620" cy="1533525"/>
            <a:chOff x="1366862" y="2916684"/>
            <a:chExt cx="1593851" cy="1277938"/>
          </a:xfrm>
        </p:grpSpPr>
        <p:grpSp>
          <p:nvGrpSpPr>
            <p:cNvPr id="43049" name="组合 18"/>
            <p:cNvGrpSpPr/>
            <p:nvPr/>
          </p:nvGrpSpPr>
          <p:grpSpPr>
            <a:xfrm>
              <a:off x="1366862" y="2916684"/>
              <a:ext cx="1593851" cy="1277938"/>
              <a:chOff x="1366862" y="1803416"/>
              <a:chExt cx="1593851" cy="1277938"/>
            </a:xfrm>
          </p:grpSpPr>
          <p:sp>
            <p:nvSpPr>
              <p:cNvPr id="20" name="Oval 14"/>
              <p:cNvSpPr>
                <a:spLocks noChangeArrowheads="1"/>
              </p:cNvSpPr>
              <p:nvPr/>
            </p:nvSpPr>
            <p:spPr bwMode="gray">
              <a:xfrm>
                <a:off x="1366862" y="2020365"/>
                <a:ext cx="757143" cy="847215"/>
              </a:xfrm>
              <a:prstGeom prst="ellipse">
                <a:avLst/>
              </a:prstGeom>
              <a:gradFill rotWithShape="1">
                <a:gsLst>
                  <a:gs pos="0">
                    <a:srgbClr val="C9C9C9">
                      <a:gamma/>
                      <a:tint val="0"/>
                      <a:invGamma/>
                    </a:srgbClr>
                  </a:gs>
                  <a:gs pos="50000">
                    <a:srgbClr val="C9C9C9"/>
                  </a:gs>
                  <a:gs pos="100000">
                    <a:srgbClr val="C9C9C9">
                      <a:gamma/>
                      <a:tint val="0"/>
                      <a:invGamma/>
                    </a:srgb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21" name="Oval 15"/>
              <p:cNvSpPr>
                <a:spLocks noChangeArrowheads="1"/>
              </p:cNvSpPr>
              <p:nvPr/>
            </p:nvSpPr>
            <p:spPr bwMode="gray">
              <a:xfrm>
                <a:off x="1366862" y="2020365"/>
                <a:ext cx="757143" cy="847215"/>
              </a:xfrm>
              <a:prstGeom prst="ellipse">
                <a:avLst/>
              </a:prstGeom>
              <a:gradFill rotWithShape="1">
                <a:gsLst>
                  <a:gs pos="0">
                    <a:srgbClr val="C9C9C9">
                      <a:alpha val="32001"/>
                    </a:srgbClr>
                  </a:gs>
                  <a:gs pos="100000">
                    <a:srgbClr val="C9C9C9">
                      <a:gamma/>
                      <a:shade val="0"/>
                      <a:invGamma/>
                      <a:alpha val="89999"/>
                    </a:srgb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22" name="Oval 16"/>
              <p:cNvSpPr>
                <a:spLocks noChangeArrowheads="1"/>
              </p:cNvSpPr>
              <p:nvPr/>
            </p:nvSpPr>
            <p:spPr bwMode="gray">
              <a:xfrm>
                <a:off x="1477987" y="2051886"/>
                <a:ext cx="1481138" cy="782585"/>
              </a:xfrm>
              <a:prstGeom prst="ellipse">
                <a:avLst/>
              </a:prstGeom>
              <a:gradFill rotWithShape="1">
                <a:gsLst>
                  <a:gs pos="0">
                    <a:srgbClr val="C9C9C9">
                      <a:gamma/>
                      <a:shade val="54118"/>
                      <a:invGamma/>
                    </a:srgbClr>
                  </a:gs>
                  <a:gs pos="50000">
                    <a:srgbClr val="C9C9C9"/>
                  </a:gs>
                  <a:gs pos="100000">
                    <a:srgbClr val="C9C9C9">
                      <a:gamma/>
                      <a:shade val="54118"/>
                      <a:invGamma/>
                    </a:srgbClr>
                  </a:gs>
                </a:gsLst>
                <a:lin ang="189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23" name="Oval 17"/>
              <p:cNvSpPr>
                <a:spLocks noChangeArrowheads="1"/>
              </p:cNvSpPr>
              <p:nvPr/>
            </p:nvSpPr>
            <p:spPr bwMode="gray">
              <a:xfrm>
                <a:off x="1479574" y="2055061"/>
                <a:ext cx="1481139" cy="782585"/>
              </a:xfrm>
              <a:prstGeom prst="ellipse">
                <a:avLst/>
              </a:prstGeom>
              <a:gradFill rotWithShape="1">
                <a:gsLst>
                  <a:gs pos="0">
                    <a:srgbClr val="C9C9C9">
                      <a:gamma/>
                      <a:shade val="63529"/>
                      <a:invGamma/>
                    </a:srgbClr>
                  </a:gs>
                  <a:gs pos="100000">
                    <a:srgbClr val="C9C9C9">
                      <a:alpha val="0"/>
                    </a:srgbClr>
                  </a:gs>
                </a:gsLst>
                <a:lin ang="27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24" name="Oval 18"/>
              <p:cNvSpPr>
                <a:spLocks noChangeArrowheads="1"/>
              </p:cNvSpPr>
              <p:nvPr/>
            </p:nvSpPr>
            <p:spPr bwMode="gray">
              <a:xfrm>
                <a:off x="1552599" y="2074863"/>
                <a:ext cx="1333501" cy="739807"/>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grpSp>
            <p:nvGrpSpPr>
              <p:cNvPr id="43056" name="Group 19"/>
              <p:cNvGrpSpPr/>
              <p:nvPr/>
            </p:nvGrpSpPr>
            <p:grpSpPr>
              <a:xfrm>
                <a:off x="1573237" y="1803416"/>
                <a:ext cx="1290638" cy="1277938"/>
                <a:chOff x="4166" y="1706"/>
                <a:chExt cx="1252" cy="1252"/>
              </a:xfrm>
            </p:grpSpPr>
            <p:sp>
              <p:nvSpPr>
                <p:cNvPr id="26" name="Oval 2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27" name="Oval 21"/>
                <p:cNvSpPr>
                  <a:spLocks noChangeArrowheads="1"/>
                </p:cNvSpPr>
                <p:nvPr/>
              </p:nvSpPr>
              <p:spPr bwMode="gray">
                <a:xfrm>
                  <a:off x="4181" y="1714"/>
                  <a:ext cx="1223"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28" name="Oval 22"/>
                <p:cNvSpPr>
                  <a:spLocks noChangeArrowheads="1"/>
                </p:cNvSpPr>
                <p:nvPr/>
              </p:nvSpPr>
              <p:spPr bwMode="gray">
                <a:xfrm>
                  <a:off x="4195" y="1725"/>
                  <a:ext cx="1161" cy="1142"/>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29" name="Oval 23"/>
                <p:cNvSpPr>
                  <a:spLocks noChangeArrowheads="1"/>
                </p:cNvSpPr>
                <p:nvPr/>
              </p:nvSpPr>
              <p:spPr bwMode="gray">
                <a:xfrm>
                  <a:off x="4263" y="1757"/>
                  <a:ext cx="1033" cy="92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grpSp>
        </p:grpSp>
        <p:sp>
          <p:nvSpPr>
            <p:cNvPr id="52" name="Text Box 39"/>
            <p:cNvSpPr txBox="1">
              <a:spLocks noChangeArrowheads="1"/>
            </p:cNvSpPr>
            <p:nvPr/>
          </p:nvSpPr>
          <p:spPr bwMode="gray">
            <a:xfrm>
              <a:off x="1511327" y="3154809"/>
              <a:ext cx="1371601"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8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小组</a:t>
              </a:r>
              <a:endParaRPr kumimoji="0" lang="zh-CN" altLang="en-US" sz="288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8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讨论</a:t>
              </a:r>
              <a:endParaRPr kumimoji="0" lang="zh-CN" altLang="en-US" sz="288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组合 5"/>
          <p:cNvGrpSpPr/>
          <p:nvPr/>
        </p:nvGrpSpPr>
        <p:grpSpPr>
          <a:xfrm>
            <a:off x="5206366" y="3499484"/>
            <a:ext cx="1912620" cy="1533526"/>
            <a:chOff x="3830662" y="2916684"/>
            <a:chExt cx="1593851" cy="1277938"/>
          </a:xfrm>
        </p:grpSpPr>
        <p:grpSp>
          <p:nvGrpSpPr>
            <p:cNvPr id="43037" name="组合 29"/>
            <p:cNvGrpSpPr/>
            <p:nvPr/>
          </p:nvGrpSpPr>
          <p:grpSpPr>
            <a:xfrm>
              <a:off x="3830662" y="2916684"/>
              <a:ext cx="1593851" cy="1277938"/>
              <a:chOff x="3830662" y="1803416"/>
              <a:chExt cx="1593851" cy="1277938"/>
            </a:xfrm>
          </p:grpSpPr>
          <p:sp>
            <p:nvSpPr>
              <p:cNvPr id="31" name="Oval 24"/>
              <p:cNvSpPr>
                <a:spLocks noChangeArrowheads="1"/>
              </p:cNvSpPr>
              <p:nvPr/>
            </p:nvSpPr>
            <p:spPr bwMode="gray">
              <a:xfrm>
                <a:off x="3830662" y="2025128"/>
                <a:ext cx="757143" cy="847215"/>
              </a:xfrm>
              <a:prstGeom prst="ellipse">
                <a:avLst/>
              </a:prstGeom>
              <a:gradFill rotWithShape="1">
                <a:gsLst>
                  <a:gs pos="0">
                    <a:srgbClr val="FEA501">
                      <a:gamma/>
                      <a:tint val="0"/>
                      <a:invGamma/>
                    </a:srgbClr>
                  </a:gs>
                  <a:gs pos="50000">
                    <a:srgbClr val="FEA501"/>
                  </a:gs>
                  <a:gs pos="100000">
                    <a:srgbClr val="FEA501">
                      <a:gamma/>
                      <a:tint val="0"/>
                      <a:invGamma/>
                    </a:srgb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32" name="Oval 25"/>
              <p:cNvSpPr>
                <a:spLocks noChangeArrowheads="1"/>
              </p:cNvSpPr>
              <p:nvPr/>
            </p:nvSpPr>
            <p:spPr bwMode="gray">
              <a:xfrm>
                <a:off x="3830662" y="2025128"/>
                <a:ext cx="757143" cy="847215"/>
              </a:xfrm>
              <a:prstGeom prst="ellipse">
                <a:avLst/>
              </a:prstGeom>
              <a:gradFill rotWithShape="1">
                <a:gsLst>
                  <a:gs pos="0">
                    <a:srgbClr val="FEA501">
                      <a:alpha val="32001"/>
                    </a:srgbClr>
                  </a:gs>
                  <a:gs pos="100000">
                    <a:srgbClr val="FEA501">
                      <a:gamma/>
                      <a:shade val="46275"/>
                      <a:invGamma/>
                    </a:srgb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33" name="Oval 26"/>
              <p:cNvSpPr>
                <a:spLocks noChangeArrowheads="1"/>
              </p:cNvSpPr>
              <p:nvPr/>
            </p:nvSpPr>
            <p:spPr bwMode="gray">
              <a:xfrm>
                <a:off x="3941787" y="2058237"/>
                <a:ext cx="1481138" cy="782584"/>
              </a:xfrm>
              <a:prstGeom prst="ellipse">
                <a:avLst/>
              </a:prstGeom>
              <a:gradFill rotWithShape="1">
                <a:gsLst>
                  <a:gs pos="0">
                    <a:srgbClr val="FEA501">
                      <a:gamma/>
                      <a:shade val="54118"/>
                      <a:invGamma/>
                    </a:srgbClr>
                  </a:gs>
                  <a:gs pos="50000">
                    <a:srgbClr val="FEA501"/>
                  </a:gs>
                  <a:gs pos="100000">
                    <a:srgbClr val="FEA501">
                      <a:gamma/>
                      <a:shade val="54118"/>
                      <a:invGamma/>
                    </a:srgbClr>
                  </a:gs>
                </a:gsLst>
                <a:lin ang="189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34" name="Oval 27"/>
              <p:cNvSpPr>
                <a:spLocks noChangeArrowheads="1"/>
              </p:cNvSpPr>
              <p:nvPr/>
            </p:nvSpPr>
            <p:spPr bwMode="gray">
              <a:xfrm>
                <a:off x="3943374" y="2059825"/>
                <a:ext cx="1481139" cy="782584"/>
              </a:xfrm>
              <a:prstGeom prst="ellipse">
                <a:avLst/>
              </a:prstGeom>
              <a:gradFill rotWithShape="1">
                <a:gsLst>
                  <a:gs pos="0">
                    <a:srgbClr val="FEA501">
                      <a:gamma/>
                      <a:shade val="63529"/>
                      <a:invGamma/>
                    </a:srgbClr>
                  </a:gs>
                  <a:gs pos="100000">
                    <a:srgbClr val="FEA501">
                      <a:alpha val="0"/>
                    </a:srgbClr>
                  </a:gs>
                </a:gsLst>
                <a:lin ang="27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35" name="Oval 28"/>
              <p:cNvSpPr>
                <a:spLocks noChangeArrowheads="1"/>
              </p:cNvSpPr>
              <p:nvPr/>
            </p:nvSpPr>
            <p:spPr bwMode="gray">
              <a:xfrm>
                <a:off x="4014812" y="2078038"/>
                <a:ext cx="1333501" cy="739808"/>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grpSp>
            <p:nvGrpSpPr>
              <p:cNvPr id="43044" name="Group 29"/>
              <p:cNvGrpSpPr/>
              <p:nvPr/>
            </p:nvGrpSpPr>
            <p:grpSpPr>
              <a:xfrm>
                <a:off x="4037037" y="1803416"/>
                <a:ext cx="1290638" cy="1277938"/>
                <a:chOff x="4166" y="1706"/>
                <a:chExt cx="1252" cy="1252"/>
              </a:xfrm>
            </p:grpSpPr>
            <p:sp>
              <p:nvSpPr>
                <p:cNvPr id="37" name="Oval 3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38" name="Oval 31"/>
                <p:cNvSpPr>
                  <a:spLocks noChangeArrowheads="1"/>
                </p:cNvSpPr>
                <p:nvPr/>
              </p:nvSpPr>
              <p:spPr bwMode="gray">
                <a:xfrm>
                  <a:off x="4181" y="1714"/>
                  <a:ext cx="1223"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39" name="Oval 32"/>
                <p:cNvSpPr>
                  <a:spLocks noChangeArrowheads="1"/>
                </p:cNvSpPr>
                <p:nvPr/>
              </p:nvSpPr>
              <p:spPr bwMode="gray">
                <a:xfrm>
                  <a:off x="4195" y="1725"/>
                  <a:ext cx="1161" cy="1142"/>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40" name="Oval 33"/>
                <p:cNvSpPr>
                  <a:spLocks noChangeArrowheads="1"/>
                </p:cNvSpPr>
                <p:nvPr/>
              </p:nvSpPr>
              <p:spPr bwMode="gray">
                <a:xfrm>
                  <a:off x="4263" y="1757"/>
                  <a:ext cx="1033" cy="92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grpSp>
        </p:grpSp>
        <p:sp>
          <p:nvSpPr>
            <p:cNvPr id="43038" name="矩形 52"/>
            <p:cNvSpPr/>
            <p:nvPr/>
          </p:nvSpPr>
          <p:spPr>
            <a:xfrm>
              <a:off x="4160108" y="3174116"/>
              <a:ext cx="1066801" cy="814388"/>
            </a:xfrm>
            <a:prstGeom prst="rect">
              <a:avLst/>
            </a:prstGeom>
            <a:noFill/>
            <a:ln w="9525">
              <a:noFill/>
            </a:ln>
          </p:spPr>
          <p:txBody>
            <a:bodyPr wrap="none">
              <a:spAutoFit/>
            </a:bodyPr>
            <a:p>
              <a:r>
                <a:rPr lang="zh-CN" altLang="en-US" sz="2880" b="1" dirty="0">
                  <a:solidFill>
                    <a:srgbClr val="C00000"/>
                  </a:solidFill>
                  <a:latin typeface="微软雅黑" panose="020B0503020204020204" pitchFamily="34" charset="-122"/>
                  <a:ea typeface="微软雅黑" panose="020B0503020204020204" pitchFamily="34" charset="-122"/>
                </a:rPr>
                <a:t>陈述展</a:t>
              </a:r>
              <a:endParaRPr lang="en-US" altLang="zh-CN" sz="2880" b="1" dirty="0">
                <a:solidFill>
                  <a:srgbClr val="C00000"/>
                </a:solidFill>
                <a:latin typeface="微软雅黑" panose="020B0503020204020204" pitchFamily="34" charset="-122"/>
                <a:ea typeface="微软雅黑" panose="020B0503020204020204" pitchFamily="34" charset="-122"/>
              </a:endParaRPr>
            </a:p>
            <a:p>
              <a:r>
                <a:rPr lang="zh-CN" altLang="en-US" sz="2880" b="1" dirty="0">
                  <a:solidFill>
                    <a:srgbClr val="C00000"/>
                  </a:solidFill>
                  <a:latin typeface="微软雅黑" panose="020B0503020204020204" pitchFamily="34" charset="-122"/>
                  <a:ea typeface="微软雅黑" panose="020B0503020204020204" pitchFamily="34" charset="-122"/>
                </a:rPr>
                <a:t>示内容</a:t>
              </a:r>
              <a:endParaRPr lang="zh-CN" altLang="en-US" sz="2880" dirty="0">
                <a:solidFill>
                  <a:srgbClr val="0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161020" y="3502342"/>
            <a:ext cx="2044066" cy="1533526"/>
            <a:chOff x="6292875" y="2919065"/>
            <a:chExt cx="1703388" cy="1277938"/>
          </a:xfrm>
        </p:grpSpPr>
        <p:grpSp>
          <p:nvGrpSpPr>
            <p:cNvPr id="43025" name="组合 40"/>
            <p:cNvGrpSpPr/>
            <p:nvPr/>
          </p:nvGrpSpPr>
          <p:grpSpPr>
            <a:xfrm>
              <a:off x="6292875" y="2919065"/>
              <a:ext cx="1703388" cy="1277938"/>
              <a:chOff x="6292875" y="1805797"/>
              <a:chExt cx="1703388" cy="1277938"/>
            </a:xfrm>
          </p:grpSpPr>
          <p:sp>
            <p:nvSpPr>
              <p:cNvPr id="42" name="Oval 9"/>
              <p:cNvSpPr>
                <a:spLocks noChangeArrowheads="1"/>
              </p:cNvSpPr>
              <p:nvPr/>
            </p:nvSpPr>
            <p:spPr bwMode="gray">
              <a:xfrm>
                <a:off x="6292875" y="2025128"/>
                <a:ext cx="757143" cy="847215"/>
              </a:xfrm>
              <a:prstGeom prst="ellipse">
                <a:avLst/>
              </a:prstGeom>
              <a:gradFill rotWithShape="1">
                <a:gsLst>
                  <a:gs pos="0">
                    <a:srgbClr val="919191">
                      <a:gamma/>
                      <a:tint val="0"/>
                      <a:invGamma/>
                    </a:srgbClr>
                  </a:gs>
                  <a:gs pos="50000">
                    <a:srgbClr val="919191"/>
                  </a:gs>
                  <a:gs pos="100000">
                    <a:srgbClr val="919191">
                      <a:gamma/>
                      <a:tint val="0"/>
                      <a:invGamma/>
                    </a:srgb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43" name="Oval 10"/>
              <p:cNvSpPr>
                <a:spLocks noChangeArrowheads="1"/>
              </p:cNvSpPr>
              <p:nvPr/>
            </p:nvSpPr>
            <p:spPr bwMode="gray">
              <a:xfrm>
                <a:off x="6292875" y="2025128"/>
                <a:ext cx="1703388" cy="847215"/>
              </a:xfrm>
              <a:prstGeom prst="ellipse">
                <a:avLst/>
              </a:prstGeom>
              <a:gradFill rotWithShape="1">
                <a:gsLst>
                  <a:gs pos="0">
                    <a:srgbClr val="83E076"/>
                  </a:gs>
                  <a:gs pos="100000">
                    <a:srgbClr val="0B611F"/>
                  </a:gs>
                </a:gsLst>
                <a:lin ang="27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44" name="Oval 11"/>
              <p:cNvSpPr>
                <a:spLocks noChangeArrowheads="1"/>
              </p:cNvSpPr>
              <p:nvPr/>
            </p:nvSpPr>
            <p:spPr bwMode="gray">
              <a:xfrm>
                <a:off x="6404000" y="2058237"/>
                <a:ext cx="1481138" cy="782584"/>
              </a:xfrm>
              <a:prstGeom prst="ellipse">
                <a:avLst/>
              </a:prstGeom>
              <a:gradFill rotWithShape="1">
                <a:gsLst>
                  <a:gs pos="0">
                    <a:srgbClr val="919191">
                      <a:gamma/>
                      <a:shade val="54118"/>
                      <a:invGamma/>
                    </a:srgbClr>
                  </a:gs>
                  <a:gs pos="50000">
                    <a:srgbClr val="919191"/>
                  </a:gs>
                  <a:gs pos="100000">
                    <a:srgbClr val="919191">
                      <a:gamma/>
                      <a:shade val="54118"/>
                      <a:invGamma/>
                    </a:srgbClr>
                  </a:gs>
                </a:gsLst>
                <a:lin ang="189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45" name="Oval 12"/>
              <p:cNvSpPr>
                <a:spLocks noChangeArrowheads="1"/>
              </p:cNvSpPr>
              <p:nvPr/>
            </p:nvSpPr>
            <p:spPr bwMode="gray">
              <a:xfrm>
                <a:off x="6429400" y="2066175"/>
                <a:ext cx="1481138" cy="782584"/>
              </a:xfrm>
              <a:prstGeom prst="ellipse">
                <a:avLst/>
              </a:prstGeom>
              <a:gradFill rotWithShape="1">
                <a:gsLst>
                  <a:gs pos="0">
                    <a:srgbClr val="0F5716"/>
                  </a:gs>
                  <a:gs pos="100000">
                    <a:srgbClr val="57D646"/>
                  </a:gs>
                </a:gsLst>
                <a:lin ang="27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46" name="Oval 13"/>
              <p:cNvSpPr>
                <a:spLocks noChangeArrowheads="1"/>
              </p:cNvSpPr>
              <p:nvPr/>
            </p:nvSpPr>
            <p:spPr bwMode="gray">
              <a:xfrm>
                <a:off x="6483375" y="2078038"/>
                <a:ext cx="1335088" cy="739808"/>
              </a:xfrm>
              <a:prstGeom prst="ellipse">
                <a:avLst/>
              </a:prstGeom>
              <a:solidFill>
                <a:srgbClr val="0F5716"/>
              </a:solidFill>
              <a:ln>
                <a:noFill/>
              </a:ln>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grpSp>
            <p:nvGrpSpPr>
              <p:cNvPr id="43032" name="Group 34"/>
              <p:cNvGrpSpPr/>
              <p:nvPr/>
            </p:nvGrpSpPr>
            <p:grpSpPr>
              <a:xfrm>
                <a:off x="6498456" y="1805797"/>
                <a:ext cx="1292225" cy="1277938"/>
                <a:chOff x="4166" y="1706"/>
                <a:chExt cx="1252" cy="1252"/>
              </a:xfrm>
            </p:grpSpPr>
            <p:sp>
              <p:nvSpPr>
                <p:cNvPr id="48" name="Oval 35"/>
                <p:cNvSpPr>
                  <a:spLocks noChangeArrowheads="1"/>
                </p:cNvSpPr>
                <p:nvPr/>
              </p:nvSpPr>
              <p:spPr bwMode="gray">
                <a:xfrm>
                  <a:off x="4164" y="1704"/>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49" name="Oval 36"/>
                <p:cNvSpPr>
                  <a:spLocks noChangeArrowheads="1"/>
                </p:cNvSpPr>
                <p:nvPr/>
              </p:nvSpPr>
              <p:spPr bwMode="gray">
                <a:xfrm>
                  <a:off x="4181" y="1713"/>
                  <a:ext cx="1223"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50" name="Oval 37"/>
                <p:cNvSpPr>
                  <a:spLocks noChangeArrowheads="1"/>
                </p:cNvSpPr>
                <p:nvPr/>
              </p:nvSpPr>
              <p:spPr bwMode="gray">
                <a:xfrm>
                  <a:off x="4193" y="1724"/>
                  <a:ext cx="1161" cy="1142"/>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sp>
              <p:nvSpPr>
                <p:cNvPr id="51" name="Oval 38"/>
                <p:cNvSpPr>
                  <a:spLocks noChangeArrowheads="1"/>
                </p:cNvSpPr>
                <p:nvPr/>
              </p:nvSpPr>
              <p:spPr bwMode="gray">
                <a:xfrm>
                  <a:off x="4261" y="1757"/>
                  <a:ext cx="1035" cy="92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sysClr val="windowText" lastClr="000000"/>
                    </a:solidFill>
                    <a:effectLst/>
                    <a:uLnTx/>
                    <a:uFillTx/>
                    <a:latin typeface="Calibri" panose="020F0502020204030204" charset="0"/>
                    <a:ea typeface="宋体" panose="02010600030101010101" pitchFamily="2" charset="-122"/>
                    <a:cs typeface="+mn-cs"/>
                  </a:endParaRPr>
                </a:p>
              </p:txBody>
            </p:sp>
          </p:grpSp>
        </p:grpSp>
        <p:sp>
          <p:nvSpPr>
            <p:cNvPr id="43026" name="矩形 53"/>
            <p:cNvSpPr/>
            <p:nvPr/>
          </p:nvSpPr>
          <p:spPr>
            <a:xfrm>
              <a:off x="6705123" y="3127815"/>
              <a:ext cx="853017" cy="814388"/>
            </a:xfrm>
            <a:prstGeom prst="rect">
              <a:avLst/>
            </a:prstGeom>
            <a:noFill/>
            <a:ln w="9525">
              <a:noFill/>
            </a:ln>
          </p:spPr>
          <p:txBody>
            <a:bodyPr wrap="none">
              <a:spAutoFit/>
            </a:bodyPr>
            <a:p>
              <a:r>
                <a:rPr lang="zh-CN" altLang="en-US" sz="2880" b="1" dirty="0">
                  <a:solidFill>
                    <a:srgbClr val="C00000"/>
                  </a:solidFill>
                  <a:latin typeface="微软雅黑" panose="020B0503020204020204" pitchFamily="34" charset="-122"/>
                  <a:ea typeface="微软雅黑" panose="020B0503020204020204" pitchFamily="34" charset="-122"/>
                </a:rPr>
                <a:t>师 生</a:t>
              </a:r>
              <a:endParaRPr lang="en-US" altLang="zh-CN" sz="2880" b="1" dirty="0">
                <a:solidFill>
                  <a:srgbClr val="C00000"/>
                </a:solidFill>
                <a:latin typeface="微软雅黑" panose="020B0503020204020204" pitchFamily="34" charset="-122"/>
                <a:ea typeface="微软雅黑" panose="020B0503020204020204" pitchFamily="34" charset="-122"/>
              </a:endParaRPr>
            </a:p>
            <a:p>
              <a:r>
                <a:rPr lang="zh-CN" altLang="en-US" sz="2880" b="1" dirty="0">
                  <a:solidFill>
                    <a:srgbClr val="C00000"/>
                  </a:solidFill>
                  <a:latin typeface="微软雅黑" panose="020B0503020204020204" pitchFamily="34" charset="-122"/>
                  <a:ea typeface="微软雅黑" panose="020B0503020204020204" pitchFamily="34" charset="-122"/>
                </a:rPr>
                <a:t>点 评</a:t>
              </a:r>
              <a:endParaRPr lang="zh-CN" altLang="en-US" sz="2880" dirty="0">
                <a:solidFill>
                  <a:srgbClr val="000000"/>
                </a:solidFill>
                <a:latin typeface="微软雅黑" panose="020B0503020204020204" pitchFamily="34" charset="-122"/>
                <a:ea typeface="微软雅黑" panose="020B0503020204020204" pitchFamily="34" charset="-122"/>
              </a:endParaRPr>
            </a:p>
          </p:txBody>
        </p:sp>
      </p:grpSp>
      <p:sp>
        <p:nvSpPr>
          <p:cNvPr id="55" name="AutoShape 4"/>
          <p:cNvSpPr>
            <a:spLocks noChangeArrowheads="1"/>
          </p:cNvSpPr>
          <p:nvPr/>
        </p:nvSpPr>
        <p:spPr bwMode="auto">
          <a:xfrm>
            <a:off x="5162550" y="5455920"/>
            <a:ext cx="2207896" cy="950596"/>
          </a:xfrm>
          <a:prstGeom prst="roundRect">
            <a:avLst>
              <a:gd name="adj" fmla="val 13745"/>
            </a:avLst>
          </a:prstGeom>
          <a:solidFill>
            <a:srgbClr val="FFFFFF">
              <a:alpha val="30980"/>
            </a:srgbClr>
          </a:solidFill>
          <a:ln w="38100">
            <a:solidFill>
              <a:srgbClr val="0061B2"/>
            </a:solidFill>
            <a:rou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3360" b="1" i="0" u="none" strike="noStrike" kern="0" cap="none" spc="0" normalizeH="0" baseline="0" noProof="0" dirty="0">
                <a:ln>
                  <a:noFill/>
                </a:ln>
                <a:solidFill>
                  <a:srgbClr val="4F81BD">
                    <a:lumMod val="50000"/>
                  </a:srgbClr>
                </a:solidFill>
                <a:effectLst/>
                <a:uLnTx/>
                <a:uFillTx/>
                <a:latin typeface="微软雅黑" panose="020B0503020204020204" pitchFamily="34" charset="-122"/>
                <a:ea typeface="微软雅黑" panose="020B0503020204020204" pitchFamily="34" charset="-122"/>
                <a:cs typeface="+mn-cs"/>
              </a:rPr>
              <a:t>2</a:t>
            </a:r>
            <a:r>
              <a:rPr kumimoji="0" lang="zh-CN" altLang="en-US" sz="3360" b="1" i="0" u="none" strike="noStrike" kern="0" cap="none" spc="0" normalizeH="0" baseline="0" noProof="0" dirty="0">
                <a:ln>
                  <a:noFill/>
                </a:ln>
                <a:solidFill>
                  <a:srgbClr val="4F81BD">
                    <a:lumMod val="50000"/>
                  </a:srgbClr>
                </a:solidFill>
                <a:effectLst/>
                <a:uLnTx/>
                <a:uFillTx/>
                <a:latin typeface="微软雅黑" panose="020B0503020204020204" pitchFamily="34" charset="-122"/>
                <a:ea typeface="微软雅黑" panose="020B0503020204020204" pitchFamily="34" charset="-122"/>
                <a:cs typeface="+mn-cs"/>
              </a:rPr>
              <a:t>分钟</a:t>
            </a:r>
            <a:endParaRPr kumimoji="0" lang="en-US" altLang="zh-CN" sz="3360" b="1" i="0" u="none" strike="noStrike" kern="0" cap="none" spc="0" normalizeH="0" baseline="0" noProof="0" dirty="0">
              <a:ln>
                <a:noFill/>
              </a:ln>
              <a:solidFill>
                <a:srgbClr val="4F81B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6" name="AutoShape 5"/>
          <p:cNvSpPr>
            <a:spLocks noChangeArrowheads="1"/>
          </p:cNvSpPr>
          <p:nvPr/>
        </p:nvSpPr>
        <p:spPr bwMode="auto">
          <a:xfrm>
            <a:off x="2158366" y="5455920"/>
            <a:ext cx="2194560" cy="950596"/>
          </a:xfrm>
          <a:prstGeom prst="roundRect">
            <a:avLst>
              <a:gd name="adj" fmla="val 13745"/>
            </a:avLst>
          </a:prstGeom>
          <a:solidFill>
            <a:srgbClr val="FFFFFF">
              <a:alpha val="30980"/>
            </a:srgbClr>
          </a:solidFill>
          <a:ln w="38100">
            <a:solidFill>
              <a:srgbClr val="0061B2"/>
            </a:solidFill>
            <a:rou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3360" b="1" i="0" u="none" strike="noStrike" kern="0" cap="none" spc="0" normalizeH="0" baseline="0" noProof="0" dirty="0">
                <a:ln>
                  <a:noFill/>
                </a:ln>
                <a:solidFill>
                  <a:srgbClr val="4F81BD">
                    <a:lumMod val="50000"/>
                  </a:srgbClr>
                </a:solidFill>
                <a:effectLst/>
                <a:uLnTx/>
                <a:uFillTx/>
                <a:latin typeface="微软雅黑" panose="020B0503020204020204" pitchFamily="34" charset="-122"/>
                <a:ea typeface="微软雅黑" panose="020B0503020204020204" pitchFamily="34" charset="-122"/>
                <a:cs typeface="+mn-cs"/>
              </a:rPr>
              <a:t>3</a:t>
            </a:r>
            <a:r>
              <a:rPr kumimoji="0" lang="zh-CN" altLang="en-US" sz="3360" b="1" i="0" u="none" strike="noStrike" kern="0" cap="none" spc="0" normalizeH="0" baseline="0" noProof="0" dirty="0">
                <a:ln>
                  <a:noFill/>
                </a:ln>
                <a:solidFill>
                  <a:srgbClr val="4F81BD">
                    <a:lumMod val="50000"/>
                  </a:srgbClr>
                </a:solidFill>
                <a:effectLst/>
                <a:uLnTx/>
                <a:uFillTx/>
                <a:latin typeface="微软雅黑" panose="020B0503020204020204" pitchFamily="34" charset="-122"/>
                <a:ea typeface="微软雅黑" panose="020B0503020204020204" pitchFamily="34" charset="-122"/>
                <a:cs typeface="+mn-cs"/>
              </a:rPr>
              <a:t>分钟</a:t>
            </a:r>
            <a:endParaRPr kumimoji="0" lang="en-US" altLang="zh-CN" sz="3360" b="1" i="0" u="none" strike="noStrike" kern="0" cap="none" spc="0" normalizeH="0" baseline="0" noProof="0" dirty="0">
              <a:ln>
                <a:noFill/>
              </a:ln>
              <a:solidFill>
                <a:srgbClr val="4F81B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7" name="AutoShape 6"/>
          <p:cNvSpPr>
            <a:spLocks noChangeArrowheads="1"/>
          </p:cNvSpPr>
          <p:nvPr/>
        </p:nvSpPr>
        <p:spPr bwMode="auto">
          <a:xfrm>
            <a:off x="8193406" y="5455920"/>
            <a:ext cx="2103120" cy="950596"/>
          </a:xfrm>
          <a:prstGeom prst="roundRect">
            <a:avLst>
              <a:gd name="adj" fmla="val 13745"/>
            </a:avLst>
          </a:prstGeom>
          <a:solidFill>
            <a:srgbClr val="FFFFFF">
              <a:alpha val="30980"/>
            </a:srgbClr>
          </a:solidFill>
          <a:ln w="38100">
            <a:solidFill>
              <a:srgbClr val="0061B2"/>
            </a:solidFill>
            <a:rou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3360" b="1" i="0" u="none" strike="noStrike" kern="0" cap="none" spc="0" normalizeH="0" baseline="0" noProof="0" dirty="0">
                <a:ln>
                  <a:noFill/>
                </a:ln>
                <a:solidFill>
                  <a:srgbClr val="4F81BD">
                    <a:lumMod val="50000"/>
                  </a:srgbClr>
                </a:solidFill>
                <a:effectLst/>
                <a:uLnTx/>
                <a:uFillTx/>
                <a:latin typeface="微软雅黑" panose="020B0503020204020204" pitchFamily="34" charset="-122"/>
                <a:ea typeface="微软雅黑" panose="020B0503020204020204" pitchFamily="34" charset="-122"/>
                <a:cs typeface="+mn-cs"/>
              </a:rPr>
              <a:t>2</a:t>
            </a:r>
            <a:r>
              <a:rPr kumimoji="0" lang="zh-CN" altLang="en-US" sz="3360" b="1" i="0" u="none" strike="noStrike" kern="0" cap="none" spc="0" normalizeH="0" baseline="0" noProof="0" dirty="0">
                <a:ln>
                  <a:noFill/>
                </a:ln>
                <a:solidFill>
                  <a:srgbClr val="4F81BD">
                    <a:lumMod val="50000"/>
                  </a:srgbClr>
                </a:solidFill>
                <a:effectLst/>
                <a:uLnTx/>
                <a:uFillTx/>
                <a:latin typeface="微软雅黑" panose="020B0503020204020204" pitchFamily="34" charset="-122"/>
                <a:ea typeface="微软雅黑" panose="020B0503020204020204" pitchFamily="34" charset="-122"/>
                <a:cs typeface="+mn-cs"/>
              </a:rPr>
              <a:t>分钟</a:t>
            </a:r>
            <a:endParaRPr kumimoji="0" lang="en-US" altLang="zh-CN" sz="3360" b="1" i="0" u="none" strike="noStrike" kern="0" cap="none" spc="0" normalizeH="0" baseline="0" noProof="0" dirty="0">
              <a:ln>
                <a:noFill/>
              </a:ln>
              <a:solidFill>
                <a:srgbClr val="4F81BD">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1000"/>
                                        <p:tgtEl>
                                          <p:spTgt spid="16"/>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000000"/>
                                          </p:val>
                                        </p:tav>
                                        <p:tav tm="100000">
                                          <p:val>
                                            <p:strVal val="#ppt_w"/>
                                          </p:val>
                                        </p:tav>
                                      </p:tavLst>
                                    </p:anim>
                                    <p:anim calcmode="lin" valueType="num">
                                      <p:cBhvr>
                                        <p:cTn id="37" dur="500" fill="hold"/>
                                        <p:tgtEl>
                                          <p:spTgt spid="4"/>
                                        </p:tgtEl>
                                        <p:attrNameLst>
                                          <p:attrName>ppt_h</p:attrName>
                                        </p:attrNameLst>
                                      </p:cBhvr>
                                      <p:tavLst>
                                        <p:tav tm="0">
                                          <p:val>
                                            <p:fltVal val="0.000000"/>
                                          </p:val>
                                        </p:tav>
                                        <p:tav tm="100000">
                                          <p:val>
                                            <p:strVal val="#ppt_h"/>
                                          </p:val>
                                        </p:tav>
                                      </p:tavLst>
                                    </p:anim>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p:tgtEl>
                                          <p:spTgt spid="56"/>
                                        </p:tgtEl>
                                        <p:attrNameLst>
                                          <p:attrName>ppt_y</p:attrName>
                                        </p:attrNameLst>
                                      </p:cBhvr>
                                      <p:tavLst>
                                        <p:tav tm="0">
                                          <p:val>
                                            <p:strVal val="#ppt_y-#ppt_h*1.125000"/>
                                          </p:val>
                                        </p:tav>
                                        <p:tav tm="100000">
                                          <p:val>
                                            <p:strVal val="#ppt_y"/>
                                          </p:val>
                                        </p:tav>
                                      </p:tavLst>
                                    </p:anim>
                                    <p:animEffect transition="in" filter="wipe(down)">
                                      <p:cBhvr>
                                        <p:cTn id="42" dur="250"/>
                                        <p:tgtEl>
                                          <p:spTgt spid="56"/>
                                        </p:tgtEl>
                                      </p:cBhvr>
                                    </p:animEffect>
                                  </p:childTnLst>
                                </p:cTn>
                              </p:par>
                            </p:childTnLst>
                          </p:cTn>
                        </p:par>
                        <p:par>
                          <p:cTn id="43" fill="hold">
                            <p:stCondLst>
                              <p:cond delay="5000"/>
                            </p:stCondLst>
                            <p:childTnLst>
                              <p:par>
                                <p:cTn id="44" presetID="1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50"/>
                                        <p:tgtEl>
                                          <p:spTgt spid="17"/>
                                        </p:tgtEl>
                                        <p:attrNameLst>
                                          <p:attrName>ppt_x</p:attrName>
                                        </p:attrNameLst>
                                      </p:cBhvr>
                                      <p:tavLst>
                                        <p:tav tm="0">
                                          <p:val>
                                            <p:strVal val="#ppt_x-#ppt_w*1.125000"/>
                                          </p:val>
                                        </p:tav>
                                        <p:tav tm="100000">
                                          <p:val>
                                            <p:strVal val="#ppt_x"/>
                                          </p:val>
                                        </p:tav>
                                      </p:tavLst>
                                    </p:anim>
                                    <p:animEffect transition="in" filter="wipe(right)">
                                      <p:cBhvr>
                                        <p:cTn id="47" dur="250"/>
                                        <p:tgtEl>
                                          <p:spTgt spid="17"/>
                                        </p:tgtEl>
                                      </p:cBhvr>
                                    </p:animEffect>
                                  </p:childTnLst>
                                </p:cTn>
                              </p:par>
                            </p:childTnLst>
                          </p:cTn>
                        </p:par>
                        <p:par>
                          <p:cTn id="48" fill="hold">
                            <p:stCondLst>
                              <p:cond delay="5500"/>
                            </p:stCondLst>
                            <p:childTnLst>
                              <p:par>
                                <p:cTn id="49" presetID="23" presetClass="entr" presetSubtype="16"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000000"/>
                                          </p:val>
                                        </p:tav>
                                        <p:tav tm="100000">
                                          <p:val>
                                            <p:strVal val="#ppt_w"/>
                                          </p:val>
                                        </p:tav>
                                      </p:tavLst>
                                    </p:anim>
                                    <p:anim calcmode="lin" valueType="num">
                                      <p:cBhvr>
                                        <p:cTn id="52" dur="500" fill="hold"/>
                                        <p:tgtEl>
                                          <p:spTgt spid="6"/>
                                        </p:tgtEl>
                                        <p:attrNameLst>
                                          <p:attrName>ppt_h</p:attrName>
                                        </p:attrNameLst>
                                      </p:cBhvr>
                                      <p:tavLst>
                                        <p:tav tm="0">
                                          <p:val>
                                            <p:fltVal val="0.000000"/>
                                          </p:val>
                                        </p:tav>
                                        <p:tav tm="100000">
                                          <p:val>
                                            <p:strVal val="#ppt_h"/>
                                          </p:val>
                                        </p:tav>
                                      </p:tavLst>
                                    </p:anim>
                                  </p:childTnLst>
                                </p:cTn>
                              </p:par>
                            </p:childTnLst>
                          </p:cTn>
                        </p:par>
                        <p:par>
                          <p:cTn id="53" fill="hold">
                            <p:stCondLst>
                              <p:cond delay="6000"/>
                            </p:stCondLst>
                            <p:childTnLst>
                              <p:par>
                                <p:cTn id="54" presetID="1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250"/>
                                        <p:tgtEl>
                                          <p:spTgt spid="55"/>
                                        </p:tgtEl>
                                        <p:attrNameLst>
                                          <p:attrName>ppt_y</p:attrName>
                                        </p:attrNameLst>
                                      </p:cBhvr>
                                      <p:tavLst>
                                        <p:tav tm="0">
                                          <p:val>
                                            <p:strVal val="#ppt_y-#ppt_h*1.125000"/>
                                          </p:val>
                                        </p:tav>
                                        <p:tav tm="100000">
                                          <p:val>
                                            <p:strVal val="#ppt_y"/>
                                          </p:val>
                                        </p:tav>
                                      </p:tavLst>
                                    </p:anim>
                                    <p:animEffect transition="in" filter="wipe(down)">
                                      <p:cBhvr>
                                        <p:cTn id="57" dur="250"/>
                                        <p:tgtEl>
                                          <p:spTgt spid="55"/>
                                        </p:tgtEl>
                                      </p:cBhvr>
                                    </p:animEffect>
                                  </p:childTnLst>
                                </p:cTn>
                              </p:par>
                            </p:childTnLst>
                          </p:cTn>
                        </p:par>
                        <p:par>
                          <p:cTn id="58" fill="hold">
                            <p:stCondLst>
                              <p:cond delay="6500"/>
                            </p:stCondLst>
                            <p:childTnLst>
                              <p:par>
                                <p:cTn id="59" presetID="1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250"/>
                                        <p:tgtEl>
                                          <p:spTgt spid="18"/>
                                        </p:tgtEl>
                                        <p:attrNameLst>
                                          <p:attrName>ppt_x</p:attrName>
                                        </p:attrNameLst>
                                      </p:cBhvr>
                                      <p:tavLst>
                                        <p:tav tm="0">
                                          <p:val>
                                            <p:strVal val="#ppt_x-#ppt_w*1.125000"/>
                                          </p:val>
                                        </p:tav>
                                        <p:tav tm="100000">
                                          <p:val>
                                            <p:strVal val="#ppt_x"/>
                                          </p:val>
                                        </p:tav>
                                      </p:tavLst>
                                    </p:anim>
                                    <p:animEffect transition="in" filter="wipe(right)">
                                      <p:cBhvr>
                                        <p:cTn id="62" dur="250"/>
                                        <p:tgtEl>
                                          <p:spTgt spid="18"/>
                                        </p:tgtEl>
                                      </p:cBhvr>
                                    </p:animEffect>
                                  </p:childTnLst>
                                </p:cTn>
                              </p:par>
                            </p:childTnLst>
                          </p:cTn>
                        </p:par>
                        <p:par>
                          <p:cTn id="63" fill="hold">
                            <p:stCondLst>
                              <p:cond delay="7000"/>
                            </p:stCondLst>
                            <p:childTnLst>
                              <p:par>
                                <p:cTn id="64" presetID="23"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000000"/>
                                          </p:val>
                                        </p:tav>
                                        <p:tav tm="100000">
                                          <p:val>
                                            <p:strVal val="#ppt_w"/>
                                          </p:val>
                                        </p:tav>
                                      </p:tavLst>
                                    </p:anim>
                                    <p:anim calcmode="lin" valueType="num">
                                      <p:cBhvr>
                                        <p:cTn id="67" dur="500" fill="hold"/>
                                        <p:tgtEl>
                                          <p:spTgt spid="7"/>
                                        </p:tgtEl>
                                        <p:attrNameLst>
                                          <p:attrName>ppt_h</p:attrName>
                                        </p:attrNameLst>
                                      </p:cBhvr>
                                      <p:tavLst>
                                        <p:tav tm="0">
                                          <p:val>
                                            <p:fltVal val="0.000000"/>
                                          </p:val>
                                        </p:tav>
                                        <p:tav tm="100000">
                                          <p:val>
                                            <p:strVal val="#ppt_h"/>
                                          </p:val>
                                        </p:tav>
                                      </p:tavLst>
                                    </p:anim>
                                  </p:childTnLst>
                                </p:cTn>
                              </p:par>
                            </p:childTnLst>
                          </p:cTn>
                        </p:par>
                        <p:par>
                          <p:cTn id="68" fill="hold">
                            <p:stCondLst>
                              <p:cond delay="7500"/>
                            </p:stCondLst>
                            <p:childTnLst>
                              <p:par>
                                <p:cTn id="69" presetID="12" presetClass="entr" presetSubtype="1"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250"/>
                                        <p:tgtEl>
                                          <p:spTgt spid="57"/>
                                        </p:tgtEl>
                                        <p:attrNameLst>
                                          <p:attrName>ppt_y</p:attrName>
                                        </p:attrNameLst>
                                      </p:cBhvr>
                                      <p:tavLst>
                                        <p:tav tm="0">
                                          <p:val>
                                            <p:strVal val="#ppt_y-#ppt_h*1.125000"/>
                                          </p:val>
                                        </p:tav>
                                        <p:tav tm="100000">
                                          <p:val>
                                            <p:strVal val="#ppt_y"/>
                                          </p:val>
                                        </p:tav>
                                      </p:tavLst>
                                    </p:anim>
                                    <p:animEffect transition="in" filter="wipe(down)">
                                      <p:cBhvr>
                                        <p:cTn id="72"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10" grpId="0"/>
      <p:bldP spid="16" grpId="0" bldLvl="0" animBg="1"/>
      <p:bldP spid="5" grpId="0"/>
      <p:bldP spid="17" grpId="0" bldLvl="0" animBg="1"/>
      <p:bldP spid="18" grpId="0" bldLvl="0" animBg="1"/>
      <p:bldP spid="55" grpId="0" bldLvl="0" animBg="1"/>
      <p:bldP spid="56" grpId="0" bldLvl="0" animBg="1"/>
      <p:bldP spid="5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p:nvPr>
            <p:custDataLst>
              <p:tags r:id="rId1"/>
            </p:custDataLst>
          </p:nvPr>
        </p:nvSpPr>
        <p:spPr bwMode="auto">
          <a:xfrm>
            <a:off x="2319865" y="1607801"/>
            <a:ext cx="192617" cy="5088467"/>
          </a:xfrm>
          <a:prstGeom prst="leftBrace">
            <a:avLst>
              <a:gd name="adj1" fmla="val 220146"/>
              <a:gd name="adj2" fmla="val 50000"/>
            </a:avLst>
          </a:prstGeom>
          <a:noFill/>
          <a:ln w="5715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9" name="Text Box 3"/>
          <p:cNvSpPr txBox="1">
            <a:spLocks noChangeArrowheads="1"/>
          </p:cNvSpPr>
          <p:nvPr>
            <p:custDataLst>
              <p:tags r:id="rId2"/>
            </p:custDataLst>
          </p:nvPr>
        </p:nvSpPr>
        <p:spPr bwMode="auto">
          <a:xfrm>
            <a:off x="2415328" y="1974054"/>
            <a:ext cx="337909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FF"/>
                </a:solidFill>
                <a:latin typeface="华文中宋" panose="02010600040101010101" pitchFamily="2" charset="-122"/>
                <a:ea typeface="华文中宋" panose="02010600040101010101" pitchFamily="2" charset="-122"/>
              </a:rPr>
              <a:t>文化“万花筒”</a:t>
            </a:r>
            <a:endParaRPr lang="zh-CN" altLang="en-US" sz="3200" b="1">
              <a:solidFill>
                <a:srgbClr val="0000FF"/>
              </a:solidFill>
              <a:latin typeface="华文中宋" panose="02010600040101010101" pitchFamily="2" charset="-122"/>
              <a:ea typeface="华文中宋" panose="02010600040101010101" pitchFamily="2" charset="-122"/>
            </a:endParaRPr>
          </a:p>
        </p:txBody>
      </p:sp>
      <p:sp>
        <p:nvSpPr>
          <p:cNvPr id="10" name="AutoShape 4"/>
          <p:cNvSpPr/>
          <p:nvPr>
            <p:custDataLst>
              <p:tags r:id="rId3"/>
            </p:custDataLst>
          </p:nvPr>
        </p:nvSpPr>
        <p:spPr bwMode="auto">
          <a:xfrm>
            <a:off x="5295500" y="1510588"/>
            <a:ext cx="381000" cy="1595967"/>
          </a:xfrm>
          <a:prstGeom prst="leftBrace">
            <a:avLst>
              <a:gd name="adj1" fmla="val 34907"/>
              <a:gd name="adj2" fmla="val 50000"/>
            </a:avLst>
          </a:prstGeom>
          <a:noFill/>
          <a:ln w="5715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1" name="Text Box 5"/>
          <p:cNvSpPr txBox="1">
            <a:spLocks noChangeArrowheads="1"/>
          </p:cNvSpPr>
          <p:nvPr>
            <p:custDataLst>
              <p:tags r:id="rId4"/>
            </p:custDataLst>
          </p:nvPr>
        </p:nvSpPr>
        <p:spPr bwMode="auto">
          <a:xfrm>
            <a:off x="5891153" y="1493414"/>
            <a:ext cx="508846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665" b="1" smtClean="0">
                <a:latin typeface="华文中宋" panose="02010600040101010101" pitchFamily="2" charset="-122"/>
                <a:ea typeface="华文中宋" panose="02010600040101010101" pitchFamily="2" charset="-122"/>
              </a:rPr>
              <a:t>文化形式多种多样</a:t>
            </a:r>
            <a:endParaRPr lang="zh-CN" altLang="en-US" sz="2665" b="1">
              <a:latin typeface="华文中宋" panose="02010600040101010101" pitchFamily="2" charset="-122"/>
              <a:ea typeface="华文中宋" panose="02010600040101010101" pitchFamily="2" charset="-122"/>
            </a:endParaRPr>
          </a:p>
        </p:txBody>
      </p:sp>
      <p:sp>
        <p:nvSpPr>
          <p:cNvPr id="12" name="Text Box 6"/>
          <p:cNvSpPr txBox="1">
            <a:spLocks noChangeArrowheads="1"/>
          </p:cNvSpPr>
          <p:nvPr>
            <p:custDataLst>
              <p:tags r:id="rId5"/>
            </p:custDataLst>
          </p:nvPr>
        </p:nvSpPr>
        <p:spPr bwMode="auto">
          <a:xfrm>
            <a:off x="5676523" y="2815028"/>
            <a:ext cx="63373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65" b="1">
                <a:latin typeface="华文中宋" panose="02010600040101010101" pitchFamily="2" charset="-122"/>
                <a:ea typeface="华文中宋" panose="02010600040101010101" pitchFamily="2" charset="-122"/>
              </a:rPr>
              <a:t>不同地域的文化各具特色</a:t>
            </a:r>
            <a:endParaRPr lang="zh-CN" altLang="en-US" sz="2665" b="1">
              <a:latin typeface="华文中宋" panose="02010600040101010101" pitchFamily="2" charset="-122"/>
              <a:ea typeface="华文中宋" panose="02010600040101010101" pitchFamily="2" charset="-122"/>
            </a:endParaRPr>
          </a:p>
        </p:txBody>
      </p:sp>
      <p:sp>
        <p:nvSpPr>
          <p:cNvPr id="13" name="Text Box 7"/>
          <p:cNvSpPr txBox="1">
            <a:spLocks noChangeArrowheads="1"/>
          </p:cNvSpPr>
          <p:nvPr>
            <p:custDataLst>
              <p:tags r:id="rId6"/>
            </p:custDataLst>
          </p:nvPr>
        </p:nvSpPr>
        <p:spPr bwMode="auto">
          <a:xfrm>
            <a:off x="2415510" y="3770630"/>
            <a:ext cx="297603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FF"/>
                </a:solidFill>
                <a:latin typeface="华文中宋" panose="02010600040101010101" pitchFamily="2" charset="-122"/>
                <a:ea typeface="华文中宋" panose="02010600040101010101" pitchFamily="2" charset="-122"/>
              </a:rPr>
              <a:t>文化是什么</a:t>
            </a:r>
            <a:endParaRPr lang="zh-CN" altLang="en-US" sz="3200" b="1">
              <a:solidFill>
                <a:srgbClr val="0000FF"/>
              </a:solidFill>
              <a:latin typeface="华文中宋" panose="02010600040101010101" pitchFamily="2" charset="-122"/>
              <a:ea typeface="华文中宋" panose="02010600040101010101" pitchFamily="2" charset="-122"/>
            </a:endParaRPr>
          </a:p>
        </p:txBody>
      </p:sp>
      <p:sp>
        <p:nvSpPr>
          <p:cNvPr id="14" name="AutoShape 8"/>
          <p:cNvSpPr/>
          <p:nvPr>
            <p:custDataLst>
              <p:tags r:id="rId7"/>
            </p:custDataLst>
          </p:nvPr>
        </p:nvSpPr>
        <p:spPr bwMode="auto">
          <a:xfrm>
            <a:off x="4781762" y="3186388"/>
            <a:ext cx="213496" cy="1589580"/>
          </a:xfrm>
          <a:prstGeom prst="leftBrace">
            <a:avLst>
              <a:gd name="adj1" fmla="val 74725"/>
              <a:gd name="adj2" fmla="val 50000"/>
            </a:avLst>
          </a:prstGeom>
          <a:noFill/>
          <a:ln w="5715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5" name="Text Box 9"/>
          <p:cNvSpPr txBox="1">
            <a:spLocks noChangeArrowheads="1"/>
          </p:cNvSpPr>
          <p:nvPr>
            <p:custDataLst>
              <p:tags r:id="rId8"/>
            </p:custDataLst>
          </p:nvPr>
        </p:nvSpPr>
        <p:spPr bwMode="auto">
          <a:xfrm>
            <a:off x="4995258" y="3361228"/>
            <a:ext cx="441748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935" b="1">
                <a:latin typeface="华文中宋" panose="02010600040101010101" pitchFamily="2" charset="-122"/>
                <a:ea typeface="华文中宋" panose="02010600040101010101" pitchFamily="2" charset="-122"/>
              </a:rPr>
              <a:t>文化含义</a:t>
            </a:r>
            <a:endParaRPr lang="zh-CN" altLang="en-US" sz="2935" b="1">
              <a:latin typeface="华文中宋" panose="02010600040101010101" pitchFamily="2" charset="-122"/>
              <a:ea typeface="华文中宋" panose="02010600040101010101" pitchFamily="2" charset="-122"/>
            </a:endParaRPr>
          </a:p>
        </p:txBody>
      </p:sp>
      <p:sp>
        <p:nvSpPr>
          <p:cNvPr id="16" name="Text Box 10"/>
          <p:cNvSpPr txBox="1">
            <a:spLocks noChangeArrowheads="1"/>
          </p:cNvSpPr>
          <p:nvPr>
            <p:custDataLst>
              <p:tags r:id="rId9"/>
            </p:custDataLst>
          </p:nvPr>
        </p:nvSpPr>
        <p:spPr bwMode="auto">
          <a:xfrm>
            <a:off x="4973190" y="4255458"/>
            <a:ext cx="4032249"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935" b="1">
                <a:latin typeface="华文中宋" panose="02010600040101010101" pitchFamily="2" charset="-122"/>
                <a:ea typeface="华文中宋" panose="02010600040101010101" pitchFamily="2" charset="-122"/>
              </a:rPr>
              <a:t>文化的特点</a:t>
            </a:r>
            <a:endParaRPr lang="zh-CN" altLang="en-US" sz="2935" b="1">
              <a:latin typeface="华文中宋" panose="02010600040101010101" pitchFamily="2" charset="-122"/>
              <a:ea typeface="华文中宋" panose="02010600040101010101" pitchFamily="2" charset="-122"/>
            </a:endParaRPr>
          </a:p>
        </p:txBody>
      </p:sp>
      <p:sp>
        <p:nvSpPr>
          <p:cNvPr id="19" name="Text Box 13"/>
          <p:cNvSpPr txBox="1">
            <a:spLocks noChangeArrowheads="1"/>
          </p:cNvSpPr>
          <p:nvPr>
            <p:custDataLst>
              <p:tags r:id="rId10"/>
            </p:custDataLst>
          </p:nvPr>
        </p:nvSpPr>
        <p:spPr bwMode="auto">
          <a:xfrm>
            <a:off x="2511778" y="5404464"/>
            <a:ext cx="2783416"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FF"/>
                </a:solidFill>
                <a:latin typeface="华文中宋" panose="02010600040101010101" pitchFamily="2" charset="-122"/>
                <a:ea typeface="华文中宋" panose="02010600040101010101" pitchFamily="2" charset="-122"/>
              </a:rPr>
              <a:t>文化的力量</a:t>
            </a:r>
            <a:endParaRPr lang="zh-CN" altLang="en-US" sz="3200" b="1">
              <a:solidFill>
                <a:srgbClr val="0000FF"/>
              </a:solidFill>
              <a:latin typeface="华文中宋" panose="02010600040101010101" pitchFamily="2" charset="-122"/>
              <a:ea typeface="华文中宋" panose="02010600040101010101" pitchFamily="2" charset="-122"/>
            </a:endParaRPr>
          </a:p>
        </p:txBody>
      </p:sp>
      <p:sp>
        <p:nvSpPr>
          <p:cNvPr id="20" name="AutoShape 14"/>
          <p:cNvSpPr/>
          <p:nvPr>
            <p:custDataLst>
              <p:tags r:id="rId11"/>
            </p:custDataLst>
          </p:nvPr>
        </p:nvSpPr>
        <p:spPr bwMode="auto">
          <a:xfrm>
            <a:off x="4706756" y="4835292"/>
            <a:ext cx="287867" cy="1602317"/>
          </a:xfrm>
          <a:prstGeom prst="leftBrace">
            <a:avLst>
              <a:gd name="adj1" fmla="val 46385"/>
              <a:gd name="adj2" fmla="val 50000"/>
            </a:avLst>
          </a:prstGeom>
          <a:noFill/>
          <a:ln w="5715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1" name="Text Box 15"/>
          <p:cNvSpPr txBox="1">
            <a:spLocks noChangeArrowheads="1"/>
          </p:cNvSpPr>
          <p:nvPr>
            <p:custDataLst>
              <p:tags r:id="rId12"/>
            </p:custDataLst>
          </p:nvPr>
        </p:nvSpPr>
        <p:spPr bwMode="auto">
          <a:xfrm>
            <a:off x="4834339" y="4835383"/>
            <a:ext cx="4480616"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665" b="1">
                <a:latin typeface="华文中宋" panose="02010600040101010101" pitchFamily="2" charset="-122"/>
                <a:ea typeface="华文中宋" panose="02010600040101010101" pitchFamily="2" charset="-122"/>
              </a:rPr>
              <a:t>是一种社会精神力量</a:t>
            </a:r>
            <a:endParaRPr lang="zh-CN" altLang="en-US" sz="2665" b="1">
              <a:latin typeface="华文中宋" panose="02010600040101010101" pitchFamily="2" charset="-122"/>
              <a:ea typeface="华文中宋" panose="02010600040101010101" pitchFamily="2" charset="-122"/>
            </a:endParaRPr>
          </a:p>
        </p:txBody>
      </p:sp>
      <p:sp>
        <p:nvSpPr>
          <p:cNvPr id="22" name="Text Box 16"/>
          <p:cNvSpPr txBox="1">
            <a:spLocks noChangeArrowheads="1"/>
          </p:cNvSpPr>
          <p:nvPr>
            <p:custDataLst>
              <p:tags r:id="rId13"/>
            </p:custDataLst>
          </p:nvPr>
        </p:nvSpPr>
        <p:spPr bwMode="auto">
          <a:xfrm>
            <a:off x="4973219" y="5737557"/>
            <a:ext cx="2727247" cy="91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665" b="1">
                <a:latin typeface="华文中宋" panose="02010600040101010101" pitchFamily="2" charset="-122"/>
                <a:ea typeface="华文中宋" panose="02010600040101010101" pitchFamily="2" charset="-122"/>
              </a:rPr>
              <a:t>文化对社会发展产生深刻的影响</a:t>
            </a:r>
            <a:endParaRPr lang="zh-CN" altLang="en-US" sz="2665" b="1">
              <a:latin typeface="华文中宋" panose="02010600040101010101" pitchFamily="2" charset="-122"/>
              <a:ea typeface="华文中宋" panose="02010600040101010101" pitchFamily="2" charset="-122"/>
            </a:endParaRPr>
          </a:p>
        </p:txBody>
      </p:sp>
      <p:sp>
        <p:nvSpPr>
          <p:cNvPr id="23" name="AutoShape 17"/>
          <p:cNvSpPr/>
          <p:nvPr>
            <p:custDataLst>
              <p:tags r:id="rId14"/>
            </p:custDataLst>
          </p:nvPr>
        </p:nvSpPr>
        <p:spPr bwMode="auto">
          <a:xfrm>
            <a:off x="7700653" y="5583875"/>
            <a:ext cx="203200" cy="1219200"/>
          </a:xfrm>
          <a:prstGeom prst="leftBrace">
            <a:avLst>
              <a:gd name="adj1" fmla="val 50000"/>
              <a:gd name="adj2" fmla="val 50000"/>
            </a:avLst>
          </a:prstGeom>
          <a:noFill/>
          <a:ln w="5715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4" name="Text Box 18"/>
          <p:cNvSpPr txBox="1">
            <a:spLocks noChangeArrowheads="1"/>
          </p:cNvSpPr>
          <p:nvPr>
            <p:custDataLst>
              <p:tags r:id="rId15"/>
            </p:custDataLst>
          </p:nvPr>
        </p:nvSpPr>
        <p:spPr bwMode="auto">
          <a:xfrm>
            <a:off x="7904588" y="5396802"/>
            <a:ext cx="3503084"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135" b="1">
                <a:latin typeface="华文中宋" panose="02010600040101010101" pitchFamily="2" charset="-122"/>
                <a:ea typeface="华文中宋" panose="02010600040101010101" pitchFamily="2" charset="-122"/>
              </a:rPr>
              <a:t>在个人的成长历程中</a:t>
            </a:r>
            <a:endParaRPr lang="zh-CN" altLang="en-US" sz="2135" b="1">
              <a:latin typeface="华文中宋" panose="02010600040101010101" pitchFamily="2" charset="-122"/>
              <a:ea typeface="华文中宋" panose="02010600040101010101" pitchFamily="2" charset="-122"/>
            </a:endParaRPr>
          </a:p>
        </p:txBody>
      </p:sp>
      <p:sp>
        <p:nvSpPr>
          <p:cNvPr id="25" name="Text Box 19"/>
          <p:cNvSpPr txBox="1">
            <a:spLocks noChangeArrowheads="1"/>
          </p:cNvSpPr>
          <p:nvPr>
            <p:custDataLst>
              <p:tags r:id="rId16"/>
            </p:custDataLst>
          </p:nvPr>
        </p:nvSpPr>
        <p:spPr bwMode="auto">
          <a:xfrm>
            <a:off x="7808603" y="6437929"/>
            <a:ext cx="3937000"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135" b="1">
                <a:latin typeface="华文中宋" panose="02010600040101010101" pitchFamily="2" charset="-122"/>
                <a:ea typeface="华文中宋" panose="02010600040101010101" pitchFamily="2" charset="-122"/>
              </a:rPr>
              <a:t>在民族和国家的历史中</a:t>
            </a:r>
            <a:endParaRPr lang="zh-CN" altLang="en-US" sz="2135" b="1">
              <a:latin typeface="华文中宋" panose="02010600040101010101" pitchFamily="2" charset="-122"/>
              <a:ea typeface="华文中宋" panose="02010600040101010101" pitchFamily="2" charset="-122"/>
            </a:endParaRPr>
          </a:p>
        </p:txBody>
      </p:sp>
      <p:sp>
        <p:nvSpPr>
          <p:cNvPr id="26" name="Text Box 20"/>
          <p:cNvSpPr txBox="1">
            <a:spLocks noChangeArrowheads="1"/>
          </p:cNvSpPr>
          <p:nvPr>
            <p:custDataLst>
              <p:tags r:id="rId17"/>
            </p:custDataLst>
          </p:nvPr>
        </p:nvSpPr>
        <p:spPr bwMode="auto">
          <a:xfrm>
            <a:off x="1442666" y="2980516"/>
            <a:ext cx="757555" cy="260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3735" b="1">
                <a:solidFill>
                  <a:srgbClr val="0000FF"/>
                </a:solidFill>
                <a:latin typeface="华文中宋" panose="02010600040101010101" pitchFamily="2" charset="-122"/>
                <a:ea typeface="华文中宋" panose="02010600040101010101" pitchFamily="2" charset="-122"/>
              </a:rPr>
              <a:t>体味文化</a:t>
            </a:r>
            <a:endParaRPr lang="zh-CN" altLang="en-US" sz="3735" b="1">
              <a:solidFill>
                <a:srgbClr val="0000FF"/>
              </a:solidFill>
              <a:latin typeface="华文中宋" panose="02010600040101010101" pitchFamily="2" charset="-122"/>
              <a:ea typeface="华文中宋" panose="02010600040101010101" pitchFamily="2" charset="-122"/>
            </a:endParaRPr>
          </a:p>
        </p:txBody>
      </p:sp>
      <p:sp>
        <p:nvSpPr>
          <p:cNvPr id="27" name="Text Box 23"/>
          <p:cNvSpPr txBox="1">
            <a:spLocks noChangeArrowheads="1"/>
          </p:cNvSpPr>
          <p:nvPr>
            <p:custDataLst>
              <p:tags r:id="rId18"/>
            </p:custDataLst>
          </p:nvPr>
        </p:nvSpPr>
        <p:spPr bwMode="auto">
          <a:xfrm>
            <a:off x="5651123" y="2184768"/>
            <a:ext cx="5568949"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65" b="1">
                <a:latin typeface="华文中宋" panose="02010600040101010101" pitchFamily="2" charset="-122"/>
                <a:ea typeface="华文中宋" panose="02010600040101010101" pitchFamily="2" charset="-122"/>
              </a:rPr>
              <a:t>文化现象无时不</a:t>
            </a:r>
            <a:r>
              <a:rPr lang="zh-CN" altLang="en-US" sz="2665" b="1" smtClean="0">
                <a:latin typeface="华文中宋" panose="02010600040101010101" pitchFamily="2" charset="-122"/>
                <a:ea typeface="华文中宋" panose="02010600040101010101" pitchFamily="2" charset="-122"/>
              </a:rPr>
              <a:t>有、无处不在</a:t>
            </a:r>
            <a:endParaRPr lang="zh-CN" altLang="en-US" sz="2665" b="1">
              <a:latin typeface="华文中宋" panose="02010600040101010101" pitchFamily="2" charset="-122"/>
              <a:ea typeface="华文中宋" panose="02010600040101010101" pitchFamily="2" charset="-122"/>
            </a:endParaRPr>
          </a:p>
        </p:txBody>
      </p:sp>
      <p:sp>
        <p:nvSpPr>
          <p:cNvPr id="28" name="矩形 27"/>
          <p:cNvSpPr/>
          <p:nvPr/>
        </p:nvSpPr>
        <p:spPr bwMode="auto">
          <a:xfrm>
            <a:off x="609600" y="-22860"/>
            <a:ext cx="10972800" cy="13830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29" name="组合 17"/>
          <p:cNvGrpSpPr/>
          <p:nvPr/>
        </p:nvGrpSpPr>
        <p:grpSpPr>
          <a:xfrm>
            <a:off x="3267076" y="644208"/>
            <a:ext cx="8315324" cy="866140"/>
            <a:chOff x="2214546" y="536595"/>
            <a:chExt cx="6929454" cy="721973"/>
          </a:xfrm>
        </p:grpSpPr>
        <p:sp>
          <p:nvSpPr>
            <p:cNvPr id="3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32" name="直接连接符 31"/>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组合 106"/>
          <p:cNvGrpSpPr/>
          <p:nvPr/>
        </p:nvGrpSpPr>
        <p:grpSpPr>
          <a:xfrm>
            <a:off x="609600" y="-160020"/>
            <a:ext cx="2657476" cy="1198880"/>
            <a:chOff x="2500298" y="-987108"/>
            <a:chExt cx="2214546" cy="998735"/>
          </a:xfrm>
        </p:grpSpPr>
        <p:sp>
          <p:nvSpPr>
            <p:cNvPr id="35"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7030A0"/>
                  </a:solidFill>
                  <a:latin typeface="微软雅黑" panose="020B0503020204020204" pitchFamily="34" charset="-122"/>
                  <a:ea typeface="微软雅黑" panose="020B0503020204020204" pitchFamily="34" charset="-122"/>
                </a:rPr>
                <a:t>     </a:t>
              </a:r>
              <a:r>
                <a:rPr lang="zh-CN" altLang="en-US" sz="3360" b="1" dirty="0">
                  <a:solidFill>
                    <a:srgbClr val="7030A0"/>
                  </a:solidFill>
                  <a:latin typeface="微软雅黑" panose="020B0503020204020204" pitchFamily="34" charset="-122"/>
                  <a:ea typeface="微软雅黑" panose="020B0503020204020204" pitchFamily="34" charset="-122"/>
                </a:rPr>
                <a:t>教学过程</a:t>
              </a:r>
              <a:endParaRPr lang="zh-CN" altLang="en-US" sz="3360" b="1" dirty="0">
                <a:solidFill>
                  <a:srgbClr val="7030A0"/>
                </a:solidFill>
                <a:latin typeface="微软雅黑" panose="020B0503020204020204" pitchFamily="34" charset="-122"/>
                <a:ea typeface="微软雅黑" panose="020B0503020204020204" pitchFamily="34" charset="-122"/>
              </a:endParaRPr>
            </a:p>
          </p:txBody>
        </p:sp>
        <p:sp>
          <p:nvSpPr>
            <p:cNvPr id="36"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7030A0"/>
                  </a:solidFill>
                  <a:latin typeface="方正粗宋简体" pitchFamily="65" charset="-122"/>
                  <a:ea typeface="方正粗宋简体" pitchFamily="65" charset="-122"/>
                </a:rPr>
                <a:t>4</a:t>
              </a:r>
              <a:endParaRPr lang="zh-CN" altLang="en-US" sz="7200" dirty="0">
                <a:solidFill>
                  <a:srgbClr val="7030A0"/>
                </a:solidFill>
                <a:latin typeface="方正粗宋简体" pitchFamily="65" charset="-122"/>
                <a:ea typeface="方正粗宋简体" pitchFamily="65" charset="-122"/>
              </a:endParaRPr>
            </a:p>
          </p:txBody>
        </p:sp>
      </p:grpSp>
      <p:sp>
        <p:nvSpPr>
          <p:cNvPr id="37" name="TextBox 72"/>
          <p:cNvSpPr txBox="1"/>
          <p:nvPr/>
        </p:nvSpPr>
        <p:spPr>
          <a:xfrm>
            <a:off x="5726430" y="59056"/>
            <a:ext cx="4431030" cy="681990"/>
          </a:xfrm>
          <a:prstGeom prst="rect">
            <a:avLst/>
          </a:prstGeom>
          <a:noFill/>
          <a:ln w="9525">
            <a:noFill/>
          </a:ln>
        </p:spPr>
        <p:txBody>
          <a:bodyPr>
            <a:spAutoFit/>
          </a:bodyPr>
          <a:p>
            <a:pPr algn="ctr"/>
            <a:r>
              <a:rPr lang="en-US" altLang="zh-CN" sz="3840" b="1" dirty="0">
                <a:solidFill>
                  <a:srgbClr val="FFFFFF"/>
                </a:solidFill>
                <a:latin typeface="微软雅黑" panose="020B0503020204020204" pitchFamily="34" charset="-122"/>
                <a:ea typeface="微软雅黑" panose="020B0503020204020204" pitchFamily="34" charset="-122"/>
              </a:rPr>
              <a:t>——</a:t>
            </a:r>
            <a:r>
              <a:rPr lang="zh-CN" altLang="en-US" sz="3840" b="1" dirty="0">
                <a:solidFill>
                  <a:srgbClr val="FFFFFF"/>
                </a:solidFill>
                <a:latin typeface="微软雅黑" panose="020B0503020204020204" pitchFamily="34" charset="-122"/>
                <a:ea typeface="微软雅黑" panose="020B0503020204020204" pitchFamily="34" charset="-122"/>
              </a:rPr>
              <a:t>课堂</a:t>
            </a:r>
            <a:r>
              <a:rPr lang="zh-CN" altLang="en-US" sz="3840" b="1" dirty="0">
                <a:solidFill>
                  <a:srgbClr val="FFFFFF"/>
                </a:solidFill>
                <a:latin typeface="微软雅黑" panose="020B0503020204020204" pitchFamily="34" charset="-122"/>
                <a:ea typeface="微软雅黑" panose="020B0503020204020204" pitchFamily="34" charset="-122"/>
              </a:rPr>
              <a:t>小结</a:t>
            </a:r>
            <a:endParaRPr lang="zh-CN" altLang="en-US" sz="384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300" fill="hold"/>
                                        <p:tgtEl>
                                          <p:spTgt spid="34"/>
                                        </p:tgtEl>
                                        <p:attrNameLst>
                                          <p:attrName>ppt_x</p:attrName>
                                        </p:attrNameLst>
                                      </p:cBhvr>
                                      <p:tavLst>
                                        <p:tav tm="0">
                                          <p:val>
                                            <p:strVal val="#ppt_x"/>
                                          </p:val>
                                        </p:tav>
                                        <p:tav tm="100000">
                                          <p:val>
                                            <p:strVal val="#ppt_x"/>
                                          </p:val>
                                        </p:tav>
                                      </p:tavLst>
                                    </p:anim>
                                    <p:anim calcmode="lin" valueType="num">
                                      <p:cBhvr additive="base">
                                        <p:cTn id="12" dur="3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 name="矩形 98"/>
          <p:cNvSpPr/>
          <p:nvPr/>
        </p:nvSpPr>
        <p:spPr bwMode="auto">
          <a:xfrm>
            <a:off x="609600" y="-22860"/>
            <a:ext cx="10972800" cy="13830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326707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998735"/>
          </a:xfrm>
        </p:grpSpPr>
        <p:sp>
          <p:nvSpPr>
            <p:cNvPr id="50190" name="矩形 71"/>
            <p:cNvSpPr/>
            <p:nvPr/>
          </p:nvSpPr>
          <p:spPr>
            <a:xfrm>
              <a:off x="2500298" y="-916266"/>
              <a:ext cx="2214546" cy="721544"/>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7030A0"/>
                  </a:solidFill>
                  <a:latin typeface="微软雅黑" panose="020B0503020204020204" pitchFamily="34" charset="-122"/>
                  <a:ea typeface="微软雅黑" panose="020B0503020204020204" pitchFamily="34" charset="-122"/>
                </a:rPr>
                <a:t>     </a:t>
              </a:r>
              <a:r>
                <a:rPr lang="zh-CN" altLang="en-US" sz="3360" b="1" dirty="0">
                  <a:solidFill>
                    <a:srgbClr val="7030A0"/>
                  </a:solidFill>
                  <a:latin typeface="微软雅黑" panose="020B0503020204020204" pitchFamily="34" charset="-122"/>
                  <a:ea typeface="微软雅黑" panose="020B0503020204020204" pitchFamily="34" charset="-122"/>
                </a:rPr>
                <a:t>教学过程</a:t>
              </a:r>
              <a:endParaRPr lang="zh-CN" altLang="en-US" sz="3360" b="1" dirty="0">
                <a:solidFill>
                  <a:srgbClr val="7030A0"/>
                </a:solidFill>
                <a:latin typeface="微软雅黑" panose="020B0503020204020204" pitchFamily="34" charset="-122"/>
                <a:ea typeface="微软雅黑" panose="020B0503020204020204" pitchFamily="34" charset="-122"/>
              </a:endParaRPr>
            </a:p>
          </p:txBody>
        </p:sp>
        <p:sp>
          <p:nvSpPr>
            <p:cNvPr id="50191" name="矩形 104"/>
            <p:cNvSpPr/>
            <p:nvPr/>
          </p:nvSpPr>
          <p:spPr>
            <a:xfrm>
              <a:off x="2509823" y="-987108"/>
              <a:ext cx="533396" cy="998735"/>
            </a:xfrm>
            <a:prstGeom prst="rect">
              <a:avLst/>
            </a:prstGeom>
            <a:noFill/>
            <a:ln w="9525">
              <a:noFill/>
            </a:ln>
          </p:spPr>
          <p:txBody>
            <a:bodyPr wrap="none">
              <a:spAutoFit/>
            </a:bodyPr>
            <a:p>
              <a:r>
                <a:rPr lang="en-US" altLang="zh-CN" sz="7200" dirty="0">
                  <a:solidFill>
                    <a:srgbClr val="7030A0"/>
                  </a:solidFill>
                  <a:latin typeface="方正粗宋简体" pitchFamily="65" charset="-122"/>
                  <a:ea typeface="方正粗宋简体" pitchFamily="65" charset="-122"/>
                </a:rPr>
                <a:t>4</a:t>
              </a:r>
              <a:endParaRPr lang="zh-CN" altLang="en-US" sz="7200" dirty="0">
                <a:solidFill>
                  <a:srgbClr val="7030A0"/>
                </a:solidFill>
                <a:latin typeface="方正粗宋简体" pitchFamily="65" charset="-122"/>
                <a:ea typeface="方正粗宋简体" pitchFamily="65" charset="-122"/>
              </a:endParaRPr>
            </a:p>
          </p:txBody>
        </p:sp>
      </p:grpSp>
      <p:grpSp>
        <p:nvGrpSpPr>
          <p:cNvPr id="28" name="组合 20"/>
          <p:cNvGrpSpPr/>
          <p:nvPr/>
        </p:nvGrpSpPr>
        <p:grpSpPr>
          <a:xfrm>
            <a:off x="1937386" y="1607820"/>
            <a:ext cx="7002780" cy="834709"/>
            <a:chOff x="1677969" y="1437141"/>
            <a:chExt cx="5835650" cy="695019"/>
          </a:xfrm>
        </p:grpSpPr>
        <p:sp>
          <p:nvSpPr>
            <p:cNvPr id="29" name="Rectangle 14"/>
            <p:cNvSpPr>
              <a:spLocks noChangeArrowheads="1"/>
            </p:cNvSpPr>
            <p:nvPr/>
          </p:nvSpPr>
          <p:spPr bwMode="auto">
            <a:xfrm>
              <a:off x="1928794" y="1565359"/>
              <a:ext cx="5584825" cy="5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3360" b="1" i="0" u="none" strike="noStrike" kern="0" cap="none" spc="0" normalizeH="0" baseline="0" noProof="0" dirty="0">
                  <a:ln>
                    <a:noFill/>
                  </a:ln>
                  <a:solidFill>
                    <a:srgbClr val="0070C0"/>
                  </a:solidFill>
                  <a:effectLst/>
                  <a:uLnTx/>
                  <a:uFillTx/>
                  <a:latin typeface="Action Jackson" pitchFamily="2" charset="0"/>
                  <a:ea typeface="微软雅黑" panose="020B0503020204020204" pitchFamily="34" charset="-122"/>
                  <a:cs typeface="+mn-cs"/>
                </a:rPr>
                <a:t>作业布置</a:t>
              </a:r>
              <a:endParaRPr kumimoji="0" lang="zh-CN" altLang="en-US" sz="3360" b="1" i="0" u="none" strike="noStrike" kern="0" cap="none" spc="0" normalizeH="0" baseline="0" noProof="0" dirty="0">
                <a:ln>
                  <a:noFill/>
                </a:ln>
                <a:solidFill>
                  <a:srgbClr val="0070C0"/>
                </a:solidFill>
                <a:effectLst/>
                <a:uLnTx/>
                <a:uFillTx/>
                <a:latin typeface="Action Jackson" pitchFamily="2" charset="0"/>
                <a:ea typeface="微软雅黑" panose="020B0503020204020204" pitchFamily="34" charset="-122"/>
                <a:cs typeface="+mn-cs"/>
              </a:endParaRPr>
            </a:p>
          </p:txBody>
        </p:sp>
        <p:sp>
          <p:nvSpPr>
            <p:cNvPr id="30" name="单圆角矩形 29"/>
            <p:cNvSpPr/>
            <p:nvPr/>
          </p:nvSpPr>
          <p:spPr>
            <a:xfrm>
              <a:off x="1677969" y="1437141"/>
              <a:ext cx="144462" cy="636065"/>
            </a:xfrm>
            <a:prstGeom prst="round1Rect">
              <a:avLst/>
            </a:prstGeom>
            <a:solidFill>
              <a:srgbClr val="0070C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prstClr val="white"/>
                </a:solidFill>
                <a:effectLst/>
                <a:uLnTx/>
                <a:uFillTx/>
                <a:latin typeface="Franklin Gothic Medium" panose="020B0603020102020204"/>
                <a:ea typeface="微软雅黑" panose="020B0503020204020204" pitchFamily="34" charset="-122"/>
                <a:cs typeface="+mn-cs"/>
              </a:endParaRPr>
            </a:p>
          </p:txBody>
        </p:sp>
      </p:grpSp>
      <p:sp>
        <p:nvSpPr>
          <p:cNvPr id="22" name="TextBox 21"/>
          <p:cNvSpPr txBox="1"/>
          <p:nvPr/>
        </p:nvSpPr>
        <p:spPr>
          <a:xfrm>
            <a:off x="1129665" y="2918460"/>
            <a:ext cx="4528185" cy="2084070"/>
          </a:xfrm>
          <a:prstGeom prst="rect">
            <a:avLst/>
          </a:prstGeom>
          <a:noFill/>
        </p:spPr>
        <p:txBody>
          <a:bodyPr wrap="square">
            <a:spAutoFit/>
          </a:bodyPr>
          <a:lstStyle/>
          <a:p>
            <a:pPr marR="0" defTabSz="914400" fontAlgn="auto">
              <a:lnSpc>
                <a:spcPct val="150000"/>
              </a:lnSpc>
              <a:spcBef>
                <a:spcPts val="0"/>
              </a:spcBef>
              <a:spcAft>
                <a:spcPts val="0"/>
              </a:spcAft>
              <a:buClrTx/>
              <a:buSzTx/>
              <a:buFont typeface="Arial" panose="020B0604020202020204" pitchFamily="34" charset="0"/>
              <a:buChar char="•"/>
              <a:defRPr/>
            </a:pPr>
            <a:r>
              <a:rPr kumimoji="0" sz="2160" kern="0" cap="none" spc="0" normalizeH="0" baseline="0" noProof="0" dirty="0">
                <a:solidFill>
                  <a:sysClr val="windowText" lastClr="000000">
                    <a:lumMod val="85000"/>
                    <a:lumOff val="15000"/>
                  </a:sysClr>
                </a:solidFill>
                <a:latin typeface="微软雅黑" panose="020B0503020204020204" pitchFamily="34" charset="-122"/>
                <a:ea typeface="微软雅黑" panose="020B0503020204020204" pitchFamily="34" charset="-122"/>
                <a:cs typeface="+mn-cs"/>
              </a:rPr>
              <a:t>自己去调查，搜集、整理校园及其周边存在的积极和消极的文化现象，并写出宣传积极文化，改革消极文化的文明标语。  </a:t>
            </a:r>
            <a:endParaRPr kumimoji="0" sz="2160" kern="0" cap="none" spc="0" normalizeH="0" baseline="0" noProof="0" dirty="0">
              <a:solidFill>
                <a:sysClr val="windowText" lastClr="000000">
                  <a:lumMod val="85000"/>
                  <a:lumOff val="15000"/>
                </a:sysClr>
              </a:solidFill>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7018020" y="3237230"/>
            <a:ext cx="2749550" cy="1198880"/>
          </a:xfrm>
          <a:prstGeom prst="rect">
            <a:avLst/>
          </a:prstGeom>
          <a:noFill/>
        </p:spPr>
        <p:txBody>
          <a:bodyPr wrap="square" rtlCol="0">
            <a:spAutoFit/>
          </a:bodyPr>
          <a:p>
            <a:r>
              <a:rPr lang="zh-CN" altLang="en-US"/>
              <a:t>设计意图：通过让学生设计警示标语，培养学生的创新思维，提高学生的文化素养。</a:t>
            </a: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par>
                          <p:cTn id="21" fill="hold">
                            <p:stCondLst>
                              <p:cond delay="1500"/>
                            </p:stCondLst>
                            <p:childTnLst>
                              <p:par>
                                <p:cTn id="22" presetID="10" presetClass="entr" presetSubtype="0" fill="hold" grpId="0" nodeType="afterEffect">
                                  <p:stCondLst>
                                    <p:cond delay="25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 name="组合 8"/>
          <p:cNvGrpSpPr/>
          <p:nvPr/>
        </p:nvGrpSpPr>
        <p:grpSpPr>
          <a:xfrm>
            <a:off x="609600" y="2263140"/>
            <a:ext cx="10972800" cy="2634616"/>
            <a:chOff x="179378" y="4495887"/>
            <a:chExt cx="1439872" cy="2195885"/>
          </a:xfrm>
        </p:grpSpPr>
        <p:sp>
          <p:nvSpPr>
            <p:cNvPr id="36" name="矩形 35"/>
            <p:cNvSpPr/>
            <p:nvPr/>
          </p:nvSpPr>
          <p:spPr>
            <a:xfrm>
              <a:off x="179378" y="4495887"/>
              <a:ext cx="1439872" cy="2195885"/>
            </a:xfrm>
            <a:prstGeom prst="rect">
              <a:avLst/>
            </a:prstGeom>
            <a:solidFill>
              <a:srgbClr val="179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51226" name="矩形 71"/>
            <p:cNvSpPr/>
            <p:nvPr/>
          </p:nvSpPr>
          <p:spPr>
            <a:xfrm>
              <a:off x="179388" y="4519683"/>
              <a:ext cx="1439862" cy="1922788"/>
            </a:xfrm>
            <a:prstGeom prst="rect">
              <a:avLst/>
            </a:prstGeom>
            <a:noFill/>
            <a:ln w="9525">
              <a:noFill/>
            </a:ln>
          </p:spPr>
          <p:txBody>
            <a:bodyPr>
              <a:spAutoFit/>
            </a:bodyPr>
            <a:p>
              <a:pPr algn="ctr">
                <a:lnSpc>
                  <a:spcPct val="150000"/>
                </a:lnSpc>
              </a:pPr>
              <a:r>
                <a:rPr lang="zh-CN" altLang="en-US" sz="9600" dirty="0">
                  <a:solidFill>
                    <a:srgbClr val="FFFFFF"/>
                  </a:solidFill>
                  <a:latin typeface="微软雅黑" panose="020B0503020204020204" pitchFamily="34" charset="-122"/>
                  <a:ea typeface="微软雅黑" panose="020B0503020204020204" pitchFamily="34" charset="-122"/>
                </a:rPr>
                <a:t>教学反思</a:t>
              </a:r>
              <a:endParaRPr lang="zh-CN" altLang="en-US" sz="9600" dirty="0">
                <a:solidFill>
                  <a:srgbClr val="FFFFFF"/>
                </a:solidFill>
                <a:latin typeface="微软雅黑" panose="020B0503020204020204" pitchFamily="34" charset="-122"/>
                <a:ea typeface="微软雅黑" panose="020B0503020204020204" pitchFamily="34" charset="-122"/>
              </a:endParaRPr>
            </a:p>
          </p:txBody>
        </p:sp>
      </p:grpSp>
      <p:sp>
        <p:nvSpPr>
          <p:cNvPr id="2" name="Rectangle 2"/>
          <p:cNvSpPr>
            <a:spLocks noGrp="1" noChangeArrowheads="1"/>
          </p:cNvSpPr>
          <p:nvPr>
            <p:ph type="title"/>
          </p:nvPr>
        </p:nvSpPr>
        <p:spPr>
          <a:xfrm>
            <a:off x="2800350" y="407670"/>
            <a:ext cx="8134350" cy="933450"/>
          </a:xfrm>
        </p:spPr>
        <p:txBody>
          <a:bodyPr vert="horz" wrap="square" lIns="109728" tIns="54864" rIns="109728" bIns="54864" numCol="1" rtlCol="0" anchor="ctr" anchorCtr="0" compatLnSpc="1">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3840" b="0" i="0" u="none" strike="noStrike" kern="1200" cap="none" spc="0" normalizeH="0" baseline="0" noProof="0" dirty="0" smtClean="0">
                <a:ln>
                  <a:noFill/>
                </a:ln>
                <a:solidFill>
                  <a:schemeClr val="tx1"/>
                </a:solidFill>
                <a:effectLst/>
                <a:uLnTx/>
                <a:uFillTx/>
                <a:latin typeface="方正粗宋简体" pitchFamily="65" charset="-122"/>
                <a:ea typeface="方正粗宋简体" pitchFamily="65" charset="-122"/>
                <a:cs typeface="+mj-cs"/>
              </a:rPr>
              <a:t>目录  </a:t>
            </a:r>
            <a:r>
              <a:rPr kumimoji="0" lang="en-US" altLang="zh-CN"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rPr>
              <a:t>Contents</a:t>
            </a:r>
            <a:endParaRPr kumimoji="0" lang="zh-CN" altLang="en-US" sz="2400" b="0" i="0" u="none" strike="noStrike" kern="1200" cap="none" spc="0" normalizeH="0" baseline="0" noProof="0" dirty="0" smtClean="0">
              <a:ln>
                <a:noFill/>
              </a:ln>
              <a:solidFill>
                <a:schemeClr val="bg1">
                  <a:lumMod val="65000"/>
                </a:schemeClr>
              </a:solidFill>
              <a:effectLst/>
              <a:uLnTx/>
              <a:uFillTx/>
              <a:latin typeface="方正粗宋简体" pitchFamily="65" charset="-122"/>
              <a:ea typeface="方正粗宋简体" pitchFamily="65" charset="-122"/>
              <a:cs typeface="Arial" panose="020B0604020202020204" pitchFamily="34" charset="0"/>
            </a:endParaRPr>
          </a:p>
        </p:txBody>
      </p:sp>
      <p:cxnSp>
        <p:nvCxnSpPr>
          <p:cNvPr id="18" name="直接连接符 17"/>
          <p:cNvCxnSpPr/>
          <p:nvPr/>
        </p:nvCxnSpPr>
        <p:spPr>
          <a:xfrm>
            <a:off x="824866" y="2089786"/>
            <a:ext cx="1054227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2486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79654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97205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172326"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380220" y="1866900"/>
            <a:ext cx="0" cy="3028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293620" y="0"/>
            <a:ext cx="2221230" cy="140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5" name="组合 3"/>
          <p:cNvGrpSpPr/>
          <p:nvPr/>
        </p:nvGrpSpPr>
        <p:grpSpPr bwMode="auto">
          <a:xfrm>
            <a:off x="3032281" y="2263140"/>
            <a:ext cx="1727836" cy="2634616"/>
            <a:chOff x="3121025" y="1885950"/>
            <a:chExt cx="1439863" cy="2195513"/>
          </a:xfrm>
          <a:solidFill>
            <a:srgbClr val="F4740A"/>
          </a:solidFill>
        </p:grpSpPr>
        <p:sp>
          <p:nvSpPr>
            <p:cNvPr id="69" name="矩形 68"/>
            <p:cNvSpPr/>
            <p:nvPr/>
          </p:nvSpPr>
          <p:spPr>
            <a:xfrm>
              <a:off x="3121025" y="1885950"/>
              <a:ext cx="1439863"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14364" name="矩形 78"/>
            <p:cNvSpPr>
              <a:spLocks noChangeArrowheads="1"/>
            </p:cNvSpPr>
            <p:nvPr/>
          </p:nvSpPr>
          <p:spPr bwMode="auto">
            <a:xfrm>
              <a:off x="3289300" y="1984112"/>
              <a:ext cx="1066800" cy="352954"/>
            </a:xfrm>
            <a:prstGeom prst="rect">
              <a:avLst/>
            </a:prstGeom>
            <a:grpFill/>
            <a:ln w="9525">
              <a:noFill/>
              <a:miter lim="800000"/>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教学对象</a:t>
              </a: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365" name="TextBox 81"/>
            <p:cNvSpPr txBox="1">
              <a:spLocks noChangeArrowheads="1"/>
            </p:cNvSpPr>
            <p:nvPr/>
          </p:nvSpPr>
          <p:spPr bwMode="auto">
            <a:xfrm>
              <a:off x="3776663"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2</a:t>
              </a:r>
              <a:endParaRPr kumimoji="0" lang="zh-CN" altLang="en-US"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grpSp>
      <p:grpSp>
        <p:nvGrpSpPr>
          <p:cNvPr id="6" name="组合 4"/>
          <p:cNvGrpSpPr/>
          <p:nvPr/>
        </p:nvGrpSpPr>
        <p:grpSpPr>
          <a:xfrm>
            <a:off x="5233036" y="2263140"/>
            <a:ext cx="1727834" cy="2634616"/>
            <a:chOff x="4591050" y="1885950"/>
            <a:chExt cx="1439863" cy="2195513"/>
          </a:xfrm>
        </p:grpSpPr>
        <p:sp>
          <p:nvSpPr>
            <p:cNvPr id="68" name="矩形 67"/>
            <p:cNvSpPr/>
            <p:nvPr/>
          </p:nvSpPr>
          <p:spPr>
            <a:xfrm>
              <a:off x="4591050" y="1885950"/>
              <a:ext cx="1439863" cy="21955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51223" name="矩形 79"/>
            <p:cNvSpPr/>
            <p:nvPr/>
          </p:nvSpPr>
          <p:spPr>
            <a:xfrm>
              <a:off x="4764088" y="1984112"/>
              <a:ext cx="1066801" cy="352954"/>
            </a:xfrm>
            <a:prstGeom prst="rect">
              <a:avLst/>
            </a:prstGeom>
            <a:noFill/>
            <a:ln w="9525">
              <a:noFill/>
            </a:ln>
          </p:spPr>
          <p:txBody>
            <a:bodyPr wrap="none">
              <a:spAutoFit/>
            </a:bodyPr>
            <a:p>
              <a:pPr algn="ctr"/>
              <a:r>
                <a:rPr lang="zh-CN" altLang="en-US" sz="2160" dirty="0">
                  <a:solidFill>
                    <a:srgbClr val="FFFFFF"/>
                  </a:solidFill>
                  <a:latin typeface="微软雅黑" panose="020B0503020204020204" pitchFamily="34" charset="-122"/>
                  <a:ea typeface="微软雅黑" panose="020B0503020204020204" pitchFamily="34" charset="-122"/>
                </a:rPr>
                <a:t>教法学法</a:t>
              </a:r>
              <a:endParaRPr lang="zh-CN" altLang="en-US" sz="2160" dirty="0">
                <a:solidFill>
                  <a:srgbClr val="FFFFFF"/>
                </a:solidFill>
                <a:latin typeface="微软雅黑" panose="020B0503020204020204" pitchFamily="34" charset="-122"/>
                <a:ea typeface="微软雅黑" panose="020B0503020204020204" pitchFamily="34" charset="-122"/>
              </a:endParaRPr>
            </a:p>
          </p:txBody>
        </p:sp>
        <p:sp>
          <p:nvSpPr>
            <p:cNvPr id="51224" name="TextBox 82"/>
            <p:cNvSpPr txBox="1"/>
            <p:nvPr/>
          </p:nvSpPr>
          <p:spPr>
            <a:xfrm>
              <a:off x="5254625" y="3035300"/>
              <a:ext cx="457200" cy="814387"/>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3</a:t>
              </a:r>
              <a:endParaRPr lang="zh-CN" altLang="en-US" sz="5760" dirty="0">
                <a:solidFill>
                  <a:srgbClr val="FFFFFF"/>
                </a:solidFill>
                <a:latin typeface="方正粗宋简体" pitchFamily="65" charset="-122"/>
                <a:ea typeface="方正粗宋简体" pitchFamily="65" charset="-122"/>
              </a:endParaRPr>
            </a:p>
          </p:txBody>
        </p:sp>
      </p:grpSp>
      <p:grpSp>
        <p:nvGrpSpPr>
          <p:cNvPr id="7" name="组合 5"/>
          <p:cNvGrpSpPr/>
          <p:nvPr/>
        </p:nvGrpSpPr>
        <p:grpSpPr>
          <a:xfrm>
            <a:off x="7431406" y="2263140"/>
            <a:ext cx="1727834" cy="2634616"/>
            <a:chOff x="6062663" y="1885950"/>
            <a:chExt cx="1439862" cy="2195513"/>
          </a:xfrm>
        </p:grpSpPr>
        <p:sp>
          <p:nvSpPr>
            <p:cNvPr id="67" name="矩形 66"/>
            <p:cNvSpPr/>
            <p:nvPr/>
          </p:nvSpPr>
          <p:spPr>
            <a:xfrm>
              <a:off x="6062663" y="1885950"/>
              <a:ext cx="1439862" cy="21955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51220" name="矩形 80"/>
            <p:cNvSpPr/>
            <p:nvPr/>
          </p:nvSpPr>
          <p:spPr>
            <a:xfrm>
              <a:off x="6248857" y="1984112"/>
              <a:ext cx="1066800" cy="352954"/>
            </a:xfrm>
            <a:prstGeom prst="rect">
              <a:avLst/>
            </a:prstGeom>
            <a:noFill/>
            <a:ln w="9525">
              <a:noFill/>
            </a:ln>
          </p:spPr>
          <p:txBody>
            <a:bodyPr wrap="none">
              <a:spAutoFit/>
            </a:bodyPr>
            <a:p>
              <a:pPr algn="ctr"/>
              <a:r>
                <a:rPr lang="zh-CN" altLang="en-US" sz="2160" dirty="0">
                  <a:solidFill>
                    <a:srgbClr val="FFFFFF"/>
                  </a:solidFill>
                  <a:latin typeface="微软雅黑" panose="020B0503020204020204" pitchFamily="34" charset="-122"/>
                  <a:ea typeface="微软雅黑" panose="020B0503020204020204" pitchFamily="34" charset="-122"/>
                </a:rPr>
                <a:t>教学过程</a:t>
              </a:r>
              <a:endParaRPr lang="zh-CN" altLang="en-US" sz="2160" dirty="0">
                <a:solidFill>
                  <a:srgbClr val="FFFFFF"/>
                </a:solidFill>
                <a:latin typeface="微软雅黑" panose="020B0503020204020204" pitchFamily="34" charset="-122"/>
                <a:ea typeface="微软雅黑" panose="020B0503020204020204" pitchFamily="34" charset="-122"/>
              </a:endParaRPr>
            </a:p>
          </p:txBody>
        </p:sp>
        <p:sp>
          <p:nvSpPr>
            <p:cNvPr id="51221" name="TextBox 83"/>
            <p:cNvSpPr txBox="1"/>
            <p:nvPr/>
          </p:nvSpPr>
          <p:spPr>
            <a:xfrm>
              <a:off x="6731000" y="3035300"/>
              <a:ext cx="457200" cy="814387"/>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4</a:t>
              </a:r>
              <a:endParaRPr lang="zh-CN" altLang="en-US" sz="5760" dirty="0">
                <a:solidFill>
                  <a:srgbClr val="FFFFFF"/>
                </a:solidFill>
                <a:latin typeface="方正粗宋简体" pitchFamily="65" charset="-122"/>
                <a:ea typeface="方正粗宋简体" pitchFamily="65" charset="-122"/>
              </a:endParaRPr>
            </a:p>
          </p:txBody>
        </p:sp>
      </p:grpSp>
      <p:grpSp>
        <p:nvGrpSpPr>
          <p:cNvPr id="9" name="组合 6"/>
          <p:cNvGrpSpPr/>
          <p:nvPr/>
        </p:nvGrpSpPr>
        <p:grpSpPr bwMode="auto">
          <a:xfrm>
            <a:off x="9648826" y="2263140"/>
            <a:ext cx="1727834" cy="2634616"/>
            <a:chOff x="7532688" y="1885950"/>
            <a:chExt cx="1439862" cy="2195513"/>
          </a:xfrm>
          <a:solidFill>
            <a:srgbClr val="179538"/>
          </a:solidFill>
        </p:grpSpPr>
        <p:sp>
          <p:nvSpPr>
            <p:cNvPr id="8" name="矩形 7"/>
            <p:cNvSpPr/>
            <p:nvPr/>
          </p:nvSpPr>
          <p:spPr>
            <a:xfrm>
              <a:off x="7532688" y="1885950"/>
              <a:ext cx="1439862" cy="2195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14355" name="TextBox 84"/>
            <p:cNvSpPr txBox="1">
              <a:spLocks noChangeArrowheads="1"/>
            </p:cNvSpPr>
            <p:nvPr/>
          </p:nvSpPr>
          <p:spPr bwMode="auto">
            <a:xfrm>
              <a:off x="8207375" y="3035300"/>
              <a:ext cx="457200" cy="814387"/>
            </a:xfrm>
            <a:prstGeom prst="rect">
              <a:avLst/>
            </a:prstGeom>
            <a:grpFill/>
            <a:ln w="9525">
              <a:noFill/>
              <a:miter lim="800000"/>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rPr>
                <a:t>5</a:t>
              </a:r>
              <a:endParaRPr kumimoji="0" lang="zh-CN" altLang="en-US" sz="5760" b="0" i="0" u="none" strike="noStrike" kern="1200" cap="none" spc="0" normalizeH="0" baseline="0" noProof="0" dirty="0">
                <a:ln>
                  <a:noFill/>
                </a:ln>
                <a:solidFill>
                  <a:prstClr val="white"/>
                </a:solidFill>
                <a:effectLst/>
                <a:uLnTx/>
                <a:uFillTx/>
                <a:latin typeface="方正粗宋简体" pitchFamily="65" charset="-122"/>
                <a:ea typeface="方正粗宋简体" pitchFamily="65" charset="-122"/>
                <a:cs typeface="+mn-cs"/>
              </a:endParaRPr>
            </a:p>
          </p:txBody>
        </p:sp>
        <p:sp>
          <p:nvSpPr>
            <p:cNvPr id="14356" name="矩形 87"/>
            <p:cNvSpPr>
              <a:spLocks noChangeArrowheads="1"/>
            </p:cNvSpPr>
            <p:nvPr/>
          </p:nvSpPr>
          <p:spPr bwMode="auto">
            <a:xfrm>
              <a:off x="7596336" y="1917621"/>
              <a:ext cx="1333382" cy="491067"/>
            </a:xfrm>
            <a:prstGeom prst="rect">
              <a:avLst/>
            </a:prstGeom>
            <a:grpFill/>
            <a:ln w="9525">
              <a:noFill/>
              <a:miter lim="800000"/>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16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8"/>
          <p:cNvGrpSpPr/>
          <p:nvPr/>
        </p:nvGrpSpPr>
        <p:grpSpPr>
          <a:xfrm>
            <a:off x="824866" y="2225040"/>
            <a:ext cx="1727834" cy="2672716"/>
            <a:chOff x="179388" y="1853820"/>
            <a:chExt cx="1439862" cy="2227643"/>
          </a:xfrm>
        </p:grpSpPr>
        <p:sp>
          <p:nvSpPr>
            <p:cNvPr id="71" name="矩形 70"/>
            <p:cNvSpPr/>
            <p:nvPr/>
          </p:nvSpPr>
          <p:spPr>
            <a:xfrm>
              <a:off x="179388" y="1885575"/>
              <a:ext cx="1439862" cy="2195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sp>
          <p:nvSpPr>
            <p:cNvPr id="51217" name="矩形 71"/>
            <p:cNvSpPr/>
            <p:nvPr/>
          </p:nvSpPr>
          <p:spPr>
            <a:xfrm>
              <a:off x="292100" y="1853820"/>
              <a:ext cx="1168400" cy="537725"/>
            </a:xfrm>
            <a:prstGeom prst="rect">
              <a:avLst/>
            </a:prstGeom>
            <a:noFill/>
            <a:ln w="9525">
              <a:noFill/>
            </a:ln>
          </p:spPr>
          <p:txBody>
            <a:bodyPr wrap="none">
              <a:spAutoFit/>
            </a:bodyPr>
            <a:p>
              <a:pPr>
                <a:lnSpc>
                  <a:spcPct val="150000"/>
                </a:lnSpc>
              </a:pPr>
              <a:r>
                <a:rPr lang="zh-CN" altLang="en-US" sz="2400" dirty="0">
                  <a:solidFill>
                    <a:srgbClr val="FFFFFF"/>
                  </a:solidFill>
                  <a:latin typeface="微软雅黑" panose="020B0503020204020204" pitchFamily="34" charset="-122"/>
                  <a:ea typeface="微软雅黑" panose="020B0503020204020204" pitchFamily="34" charset="-122"/>
                </a:rPr>
                <a:t>教学内容</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51218" name="TextBox 72"/>
            <p:cNvSpPr txBox="1"/>
            <p:nvPr/>
          </p:nvSpPr>
          <p:spPr>
            <a:xfrm>
              <a:off x="823913" y="3035300"/>
              <a:ext cx="457200" cy="814526"/>
            </a:xfrm>
            <a:prstGeom prst="rect">
              <a:avLst/>
            </a:prstGeom>
            <a:noFill/>
            <a:ln w="9525">
              <a:noFill/>
            </a:ln>
          </p:spPr>
          <p:txBody>
            <a:bodyPr wrap="none">
              <a:spAutoFit/>
            </a:bodyPr>
            <a:p>
              <a:r>
                <a:rPr lang="en-US" altLang="zh-CN" sz="5760" dirty="0">
                  <a:solidFill>
                    <a:srgbClr val="FFFFFF"/>
                  </a:solidFill>
                  <a:latin typeface="方正粗宋简体" pitchFamily="65" charset="-122"/>
                  <a:ea typeface="方正粗宋简体" pitchFamily="65" charset="-122"/>
                </a:rPr>
                <a:t>1</a:t>
              </a:r>
              <a:endParaRPr lang="zh-CN" altLang="en-US" sz="5760" dirty="0">
                <a:solidFill>
                  <a:srgbClr val="FFFFFF"/>
                </a:solidFill>
                <a:latin typeface="方正粗宋简体" pitchFamily="65" charset="-122"/>
                <a:ea typeface="方正粗宋简体" pitchFamily="65" charset="-122"/>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0" nodeType="withEffect">
                                  <p:stCondLst>
                                    <p:cond delay="20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42" presetClass="exit" presetSubtype="0" fill="hold" nodeType="withEffect">
                                  <p:stCondLst>
                                    <p:cond delay="500"/>
                                  </p:stCondLst>
                                  <p:childTnLst>
                                    <p:animEffect transition="out" filter="fade">
                                      <p:cBhvr>
                                        <p:cTn id="29" dur="750"/>
                                        <p:tgtEl>
                                          <p:spTgt spid="3"/>
                                        </p:tgtEl>
                                      </p:cBhvr>
                                    </p:animEffect>
                                    <p:anim calcmode="lin" valueType="num">
                                      <p:cBhvr>
                                        <p:cTn id="30" dur="750"/>
                                        <p:tgtEl>
                                          <p:spTgt spid="3"/>
                                        </p:tgtEl>
                                        <p:attrNameLst>
                                          <p:attrName>ppt_x</p:attrName>
                                        </p:attrNameLst>
                                      </p:cBhvr>
                                      <p:tavLst>
                                        <p:tav tm="0">
                                          <p:val>
                                            <p:strVal val="ppt_x"/>
                                          </p:val>
                                        </p:tav>
                                        <p:tav tm="100000">
                                          <p:val>
                                            <p:strVal val="ppt_x"/>
                                          </p:val>
                                        </p:tav>
                                      </p:tavLst>
                                    </p:anim>
                                    <p:anim calcmode="lin" valueType="num">
                                      <p:cBhvr>
                                        <p:cTn id="31" dur="750"/>
                                        <p:tgtEl>
                                          <p:spTgt spid="3"/>
                                        </p:tgtEl>
                                        <p:attrNameLst>
                                          <p:attrName>ppt_y</p:attrName>
                                        </p:attrNameLst>
                                      </p:cBhvr>
                                      <p:tavLst>
                                        <p:tav tm="0">
                                          <p:val>
                                            <p:strVal val="ppt_y"/>
                                          </p:val>
                                        </p:tav>
                                        <p:tav tm="100000">
                                          <p:val>
                                            <p:strVal val="ppt_y+.1"/>
                                          </p:val>
                                        </p:tav>
                                      </p:tavLst>
                                    </p:anim>
                                    <p:set>
                                      <p:cBhvr>
                                        <p:cTn id="32" dur="1" fill="hold">
                                          <p:stCondLst>
                                            <p:cond delay="749"/>
                                          </p:stCondLst>
                                        </p:cTn>
                                        <p:tgtEl>
                                          <p:spTgt spid="3"/>
                                        </p:tgtEl>
                                        <p:attrNameLst>
                                          <p:attrName>style.visibility</p:attrName>
                                        </p:attrNameLst>
                                      </p:cBhvr>
                                      <p:to>
                                        <p:strVal val="hidden"/>
                                      </p:to>
                                    </p:set>
                                  </p:childTnLst>
                                </p:cTn>
                              </p:par>
                              <p:par>
                                <p:cTn id="33" presetID="42" presetClass="exit" presetSubtype="0" fill="hold" nodeType="withEffect">
                                  <p:stCondLst>
                                    <p:cond delay="500"/>
                                  </p:stCondLst>
                                  <p:childTnLst>
                                    <p:animEffect transition="out" filter="fade">
                                      <p:cBhvr>
                                        <p:cTn id="34" dur="750"/>
                                        <p:tgtEl>
                                          <p:spTgt spid="5"/>
                                        </p:tgtEl>
                                      </p:cBhvr>
                                    </p:animEffect>
                                    <p:anim calcmode="lin" valueType="num">
                                      <p:cBhvr>
                                        <p:cTn id="35" dur="750"/>
                                        <p:tgtEl>
                                          <p:spTgt spid="5"/>
                                        </p:tgtEl>
                                        <p:attrNameLst>
                                          <p:attrName>ppt_x</p:attrName>
                                        </p:attrNameLst>
                                      </p:cBhvr>
                                      <p:tavLst>
                                        <p:tav tm="0">
                                          <p:val>
                                            <p:strVal val="ppt_x"/>
                                          </p:val>
                                        </p:tav>
                                        <p:tav tm="100000">
                                          <p:val>
                                            <p:strVal val="ppt_x"/>
                                          </p:val>
                                        </p:tav>
                                      </p:tavLst>
                                    </p:anim>
                                    <p:anim calcmode="lin" valueType="num">
                                      <p:cBhvr>
                                        <p:cTn id="36" dur="750"/>
                                        <p:tgtEl>
                                          <p:spTgt spid="5"/>
                                        </p:tgtEl>
                                        <p:attrNameLst>
                                          <p:attrName>ppt_y</p:attrName>
                                        </p:attrNameLst>
                                      </p:cBhvr>
                                      <p:tavLst>
                                        <p:tav tm="0">
                                          <p:val>
                                            <p:strVal val="ppt_y"/>
                                          </p:val>
                                        </p:tav>
                                        <p:tav tm="100000">
                                          <p:val>
                                            <p:strVal val="ppt_y+.1"/>
                                          </p:val>
                                        </p:tav>
                                      </p:tavLst>
                                    </p:anim>
                                    <p:set>
                                      <p:cBhvr>
                                        <p:cTn id="37" dur="1" fill="hold">
                                          <p:stCondLst>
                                            <p:cond delay="749"/>
                                          </p:stCondLst>
                                        </p:cTn>
                                        <p:tgtEl>
                                          <p:spTgt spid="5"/>
                                        </p:tgtEl>
                                        <p:attrNameLst>
                                          <p:attrName>style.visibility</p:attrName>
                                        </p:attrNameLst>
                                      </p:cBhvr>
                                      <p:to>
                                        <p:strVal val="hidden"/>
                                      </p:to>
                                    </p:set>
                                  </p:childTnLst>
                                </p:cTn>
                              </p:par>
                              <p:par>
                                <p:cTn id="38" presetID="42" presetClass="exit" presetSubtype="0" fill="hold" nodeType="withEffect">
                                  <p:stCondLst>
                                    <p:cond delay="500"/>
                                  </p:stCondLst>
                                  <p:childTnLst>
                                    <p:animEffect transition="out" filter="fade">
                                      <p:cBhvr>
                                        <p:cTn id="39" dur="750"/>
                                        <p:tgtEl>
                                          <p:spTgt spid="6"/>
                                        </p:tgtEl>
                                      </p:cBhvr>
                                    </p:animEffect>
                                    <p:anim calcmode="lin" valueType="num">
                                      <p:cBhvr>
                                        <p:cTn id="40" dur="750"/>
                                        <p:tgtEl>
                                          <p:spTgt spid="6"/>
                                        </p:tgtEl>
                                        <p:attrNameLst>
                                          <p:attrName>ppt_x</p:attrName>
                                        </p:attrNameLst>
                                      </p:cBhvr>
                                      <p:tavLst>
                                        <p:tav tm="0">
                                          <p:val>
                                            <p:strVal val="ppt_x"/>
                                          </p:val>
                                        </p:tav>
                                        <p:tav tm="100000">
                                          <p:val>
                                            <p:strVal val="ppt_x"/>
                                          </p:val>
                                        </p:tav>
                                      </p:tavLst>
                                    </p:anim>
                                    <p:anim calcmode="lin" valueType="num">
                                      <p:cBhvr>
                                        <p:cTn id="41" dur="750"/>
                                        <p:tgtEl>
                                          <p:spTgt spid="6"/>
                                        </p:tgtEl>
                                        <p:attrNameLst>
                                          <p:attrName>ppt_y</p:attrName>
                                        </p:attrNameLst>
                                      </p:cBhvr>
                                      <p:tavLst>
                                        <p:tav tm="0">
                                          <p:val>
                                            <p:strVal val="ppt_y"/>
                                          </p:val>
                                        </p:tav>
                                        <p:tav tm="100000">
                                          <p:val>
                                            <p:strVal val="ppt_y+.1"/>
                                          </p:val>
                                        </p:tav>
                                      </p:tavLst>
                                    </p:anim>
                                    <p:set>
                                      <p:cBhvr>
                                        <p:cTn id="42" dur="1" fill="hold">
                                          <p:stCondLst>
                                            <p:cond delay="749"/>
                                          </p:stCondLst>
                                        </p:cTn>
                                        <p:tgtEl>
                                          <p:spTgt spid="6"/>
                                        </p:tgtEl>
                                        <p:attrNameLst>
                                          <p:attrName>style.visibility</p:attrName>
                                        </p:attrNameLst>
                                      </p:cBhvr>
                                      <p:to>
                                        <p:strVal val="hidden"/>
                                      </p:to>
                                    </p:set>
                                  </p:childTnLst>
                                </p:cTn>
                              </p:par>
                              <p:par>
                                <p:cTn id="43" presetID="42" presetClass="exit" presetSubtype="0" fill="hold" nodeType="withEffect">
                                  <p:stCondLst>
                                    <p:cond delay="500"/>
                                  </p:stCondLst>
                                  <p:childTnLst>
                                    <p:animEffect transition="out" filter="fade">
                                      <p:cBhvr>
                                        <p:cTn id="44" dur="750"/>
                                        <p:tgtEl>
                                          <p:spTgt spid="7"/>
                                        </p:tgtEl>
                                      </p:cBhvr>
                                    </p:animEffect>
                                    <p:anim calcmode="lin" valueType="num">
                                      <p:cBhvr>
                                        <p:cTn id="45" dur="750"/>
                                        <p:tgtEl>
                                          <p:spTgt spid="7"/>
                                        </p:tgtEl>
                                        <p:attrNameLst>
                                          <p:attrName>ppt_x</p:attrName>
                                        </p:attrNameLst>
                                      </p:cBhvr>
                                      <p:tavLst>
                                        <p:tav tm="0">
                                          <p:val>
                                            <p:strVal val="ppt_x"/>
                                          </p:val>
                                        </p:tav>
                                        <p:tav tm="100000">
                                          <p:val>
                                            <p:strVal val="ppt_x"/>
                                          </p:val>
                                        </p:tav>
                                      </p:tavLst>
                                    </p:anim>
                                    <p:anim calcmode="lin" valueType="num">
                                      <p:cBhvr>
                                        <p:cTn id="46" dur="750"/>
                                        <p:tgtEl>
                                          <p:spTgt spid="7"/>
                                        </p:tgtEl>
                                        <p:attrNameLst>
                                          <p:attrName>ppt_y</p:attrName>
                                        </p:attrNameLst>
                                      </p:cBhvr>
                                      <p:tavLst>
                                        <p:tav tm="0">
                                          <p:val>
                                            <p:strVal val="ppt_y"/>
                                          </p:val>
                                        </p:tav>
                                        <p:tav tm="100000">
                                          <p:val>
                                            <p:strVal val="ppt_y+.1"/>
                                          </p:val>
                                        </p:tav>
                                      </p:tavLst>
                                    </p:anim>
                                    <p:set>
                                      <p:cBhvr>
                                        <p:cTn id="47" dur="1" fill="hold">
                                          <p:stCondLst>
                                            <p:cond delay="749"/>
                                          </p:stCondLst>
                                        </p:cTn>
                                        <p:tgtEl>
                                          <p:spTgt spid="7"/>
                                        </p:tgtEl>
                                        <p:attrNameLst>
                                          <p:attrName>style.visibility</p:attrName>
                                        </p:attrNameLst>
                                      </p:cBhvr>
                                      <p:to>
                                        <p:strVal val="hidden"/>
                                      </p:to>
                                    </p:set>
                                  </p:childTnLst>
                                </p:cTn>
                              </p:par>
                            </p:childTnLst>
                          </p:cTn>
                        </p:par>
                        <p:par>
                          <p:cTn id="48" fill="hold">
                            <p:stCondLst>
                              <p:cond delay="500"/>
                            </p:stCondLst>
                            <p:childTnLst>
                              <p:par>
                                <p:cTn id="49" presetID="35" presetClass="path" presetSubtype="0" accel="50000" decel="50000" fill="hold" nodeType="afterEffect">
                                  <p:stCondLst>
                                    <p:cond delay="0"/>
                                  </p:stCondLst>
                                  <p:childTnLst>
                                    <p:animMotion origin="layout" path="M -5.55556E-7 -4.44444E-6 L -0.40243 -4.44444E-6 " pathEditMode="relative" rAng="0" ptsTypes="AA">
                                      <p:cBhvr>
                                        <p:cTn id="50" dur="1500" fill="hold"/>
                                        <p:tgtEl>
                                          <p:spTgt spid="9"/>
                                        </p:tgtEl>
                                        <p:attrNameLst>
                                          <p:attrName>ppt_x</p:attrName>
                                          <p:attrName>ppt_y</p:attrName>
                                        </p:attrNameLst>
                                      </p:cBhvr>
                                      <p:rCtr x="-20100" y="0"/>
                                    </p:animMotion>
                                  </p:childTnLst>
                                </p:cTn>
                              </p:par>
                              <p:par>
                                <p:cTn id="51" presetID="10" presetClass="exit" presetSubtype="0" fill="hold" nodeType="withEffect">
                                  <p:stCondLst>
                                    <p:cond delay="105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3" presetClass="entr" presetSubtype="32" fill="hold" nodeType="withEffect">
                                  <p:stCondLst>
                                    <p:cond delay="1150"/>
                                  </p:stCondLst>
                                  <p:childTnLst>
                                    <p:set>
                                      <p:cBhvr>
                                        <p:cTn id="55" dur="1" fill="hold">
                                          <p:stCondLst>
                                            <p:cond delay="0"/>
                                          </p:stCondLst>
                                        </p:cTn>
                                        <p:tgtEl>
                                          <p:spTgt spid="35"/>
                                        </p:tgtEl>
                                        <p:attrNameLst>
                                          <p:attrName>style.visibility</p:attrName>
                                        </p:attrNameLst>
                                      </p:cBhvr>
                                      <p:to>
                                        <p:strVal val="visible"/>
                                      </p:to>
                                    </p:set>
                                    <p:animEffect transition="in" filter="plus(out)">
                                      <p:cBhvr>
                                        <p:cTn id="5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21" descr="树5"/>
          <p:cNvPicPr>
            <a:picLocks noChangeAspect="1"/>
          </p:cNvPicPr>
          <p:nvPr/>
        </p:nvPicPr>
        <p:blipFill>
          <a:blip r:embed="rId1"/>
          <a:srcRect t="5525"/>
          <a:stretch>
            <a:fillRect/>
          </a:stretch>
        </p:blipFill>
        <p:spPr>
          <a:xfrm>
            <a:off x="609600" y="1483996"/>
            <a:ext cx="5353050" cy="5374004"/>
          </a:xfrm>
          <a:prstGeom prst="rect">
            <a:avLst/>
          </a:prstGeom>
          <a:noFill/>
          <a:ln w="9525">
            <a:noFill/>
          </a:ln>
        </p:spPr>
      </p:pic>
      <p:sp>
        <p:nvSpPr>
          <p:cNvPr id="12" name="AutoShape 29"/>
          <p:cNvSpPr/>
          <p:nvPr/>
        </p:nvSpPr>
        <p:spPr>
          <a:xfrm>
            <a:off x="-4878704" y="-4175760"/>
            <a:ext cx="14626590" cy="14626590"/>
          </a:xfrm>
          <a:prstGeom prst="star8">
            <a:avLst>
              <a:gd name="adj" fmla="val 7440"/>
            </a:avLst>
          </a:prstGeom>
          <a:gradFill rotWithShape="1">
            <a:gsLst>
              <a:gs pos="0">
                <a:srgbClr val="FFFF66">
                  <a:alpha val="64998"/>
                </a:srgbClr>
              </a:gs>
              <a:gs pos="100000">
                <a:srgbClr val="C2C24E">
                  <a:alpha val="0"/>
                </a:srgbClr>
              </a:gs>
            </a:gsLst>
            <a:path path="shape">
              <a:fillToRect l="50000" t="50000" r="50000" b="50000"/>
            </a:path>
            <a:tileRect/>
          </a:gradFill>
          <a:ln w="9525">
            <a:noFill/>
          </a:ln>
        </p:spPr>
        <p:txBody>
          <a:bodyPr wrap="none" anchor="ctr" anchorCtr="0"/>
          <a:p>
            <a:endParaRPr lang="zh-CN" altLang="en-US" sz="2160" dirty="0">
              <a:solidFill>
                <a:srgbClr val="000000"/>
              </a:solidFill>
              <a:latin typeface="Calibri" panose="020F0502020204030204" charset="0"/>
            </a:endParaRPr>
          </a:p>
        </p:txBody>
      </p:sp>
      <p:sp>
        <p:nvSpPr>
          <p:cNvPr id="99" name="矩形 98"/>
          <p:cNvSpPr/>
          <p:nvPr/>
        </p:nvSpPr>
        <p:spPr bwMode="auto">
          <a:xfrm>
            <a:off x="609600" y="-22860"/>
            <a:ext cx="10972800" cy="1383030"/>
          </a:xfrm>
          <a:prstGeom prst="rect">
            <a:avLst/>
          </a:prstGeom>
          <a:solidFill>
            <a:srgbClr val="179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mn-lt"/>
              <a:ea typeface="+mn-ea"/>
              <a:cs typeface="+mn-cs"/>
            </a:endParaRPr>
          </a:p>
        </p:txBody>
      </p:sp>
      <p:grpSp>
        <p:nvGrpSpPr>
          <p:cNvPr id="2" name="组合 17"/>
          <p:cNvGrpSpPr/>
          <p:nvPr/>
        </p:nvGrpSpPr>
        <p:grpSpPr>
          <a:xfrm>
            <a:off x="3267076" y="644208"/>
            <a:ext cx="8315324" cy="866140"/>
            <a:chOff x="2214546" y="536595"/>
            <a:chExt cx="6929454" cy="721973"/>
          </a:xfrm>
        </p:grpSpPr>
        <p:sp>
          <p:nvSpPr>
            <p:cNvPr id="101" name="矩形 71"/>
            <p:cNvSpPr>
              <a:spLocks noChangeArrowheads="1"/>
            </p:cNvSpPr>
            <p:nvPr/>
          </p:nvSpPr>
          <p:spPr bwMode="auto">
            <a:xfrm>
              <a:off x="2214546" y="536595"/>
              <a:ext cx="6929454" cy="721973"/>
            </a:xfrm>
            <a:prstGeom prst="rect">
              <a:avLst/>
            </a:prstGeom>
            <a:solidFill>
              <a:schemeClr val="bg1">
                <a:lumMod val="65000"/>
              </a:schemeClr>
            </a:solidFill>
            <a:ln w="9525">
              <a:noFill/>
              <a:miter lim="800000"/>
            </a:ln>
          </p:spPr>
          <p:txBody>
            <a:bodyPr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336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103" name="直接连接符 102"/>
            <p:cNvCxnSpPr/>
            <p:nvPr/>
          </p:nvCxnSpPr>
          <p:spPr>
            <a:xfrm rot="5400000">
              <a:off x="3266206" y="897582"/>
              <a:ext cx="468436" cy="0"/>
            </a:xfrm>
            <a:prstGeom prst="line">
              <a:avLst/>
            </a:prstGeom>
            <a:ln w="82550" cmpd="tri">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5400000">
              <a:off x="8411305" y="897582"/>
              <a:ext cx="468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106"/>
          <p:cNvGrpSpPr/>
          <p:nvPr/>
        </p:nvGrpSpPr>
        <p:grpSpPr>
          <a:xfrm>
            <a:off x="609600" y="-160020"/>
            <a:ext cx="2657476" cy="1198880"/>
            <a:chOff x="2500298" y="-987108"/>
            <a:chExt cx="2214546" cy="1043599"/>
          </a:xfrm>
        </p:grpSpPr>
        <p:sp>
          <p:nvSpPr>
            <p:cNvPr id="52233" name="矩形 71"/>
            <p:cNvSpPr/>
            <p:nvPr/>
          </p:nvSpPr>
          <p:spPr>
            <a:xfrm>
              <a:off x="2500298" y="-891231"/>
              <a:ext cx="2214546" cy="753956"/>
            </a:xfrm>
            <a:prstGeom prst="rect">
              <a:avLst/>
            </a:prstGeom>
            <a:solidFill>
              <a:schemeClr val="bg1"/>
            </a:solidFill>
            <a:ln w="9525">
              <a:noFill/>
            </a:ln>
          </p:spPr>
          <p:txBody>
            <a:bodyPr anchor="b" anchorCtr="0">
              <a:spAutoFit/>
            </a:bodyPr>
            <a:p>
              <a:pPr algn="ctr">
                <a:lnSpc>
                  <a:spcPct val="150000"/>
                </a:lnSpc>
              </a:pPr>
              <a:r>
                <a:rPr lang="zh-CN" altLang="en-US" sz="3360" dirty="0">
                  <a:solidFill>
                    <a:srgbClr val="179538"/>
                  </a:solidFill>
                  <a:latin typeface="微软雅黑" panose="020B0503020204020204" pitchFamily="34" charset="-122"/>
                  <a:ea typeface="微软雅黑" panose="020B0503020204020204" pitchFamily="34" charset="-122"/>
                </a:rPr>
                <a:t>     </a:t>
              </a:r>
              <a:r>
                <a:rPr lang="zh-CN" altLang="en-US" sz="3360" b="1" dirty="0">
                  <a:solidFill>
                    <a:srgbClr val="179538"/>
                  </a:solidFill>
                  <a:latin typeface="微软雅黑" panose="020B0503020204020204" pitchFamily="34" charset="-122"/>
                  <a:ea typeface="微软雅黑" panose="020B0503020204020204" pitchFamily="34" charset="-122"/>
                </a:rPr>
                <a:t>教学反思</a:t>
              </a:r>
              <a:endParaRPr lang="zh-CN" altLang="en-US" sz="3360" b="1" dirty="0">
                <a:solidFill>
                  <a:srgbClr val="179538"/>
                </a:solidFill>
                <a:latin typeface="微软雅黑" panose="020B0503020204020204" pitchFamily="34" charset="-122"/>
                <a:ea typeface="微软雅黑" panose="020B0503020204020204" pitchFamily="34" charset="-122"/>
              </a:endParaRPr>
            </a:p>
          </p:txBody>
        </p:sp>
        <p:sp>
          <p:nvSpPr>
            <p:cNvPr id="52234" name="矩形 104"/>
            <p:cNvSpPr/>
            <p:nvPr/>
          </p:nvSpPr>
          <p:spPr>
            <a:xfrm>
              <a:off x="2509823" y="-987108"/>
              <a:ext cx="533396" cy="1043599"/>
            </a:xfrm>
            <a:prstGeom prst="rect">
              <a:avLst/>
            </a:prstGeom>
            <a:noFill/>
            <a:ln w="9525">
              <a:noFill/>
            </a:ln>
          </p:spPr>
          <p:txBody>
            <a:bodyPr wrap="none">
              <a:spAutoFit/>
            </a:bodyPr>
            <a:p>
              <a:r>
                <a:rPr lang="en-US" altLang="zh-CN" sz="7200" dirty="0">
                  <a:solidFill>
                    <a:srgbClr val="179538"/>
                  </a:solidFill>
                  <a:latin typeface="方正粗宋简体" pitchFamily="65" charset="-122"/>
                  <a:ea typeface="方正粗宋简体" pitchFamily="65" charset="-122"/>
                </a:rPr>
                <a:t>5</a:t>
              </a:r>
              <a:endParaRPr lang="zh-CN" altLang="en-US" sz="7200" dirty="0">
                <a:solidFill>
                  <a:srgbClr val="179538"/>
                </a:solidFill>
                <a:latin typeface="方正粗宋简体" pitchFamily="65" charset="-122"/>
                <a:ea typeface="方正粗宋简体" pitchFamily="65" charset="-122"/>
              </a:endParaRPr>
            </a:p>
          </p:txBody>
        </p:sp>
      </p:grpSp>
      <p:sp>
        <p:nvSpPr>
          <p:cNvPr id="4" name="矩形 3"/>
          <p:cNvSpPr/>
          <p:nvPr/>
        </p:nvSpPr>
        <p:spPr>
          <a:xfrm>
            <a:off x="142875" y="1358265"/>
            <a:ext cx="12120245" cy="4015105"/>
          </a:xfrm>
          <a:prstGeom prst="rect">
            <a:avLst/>
          </a:prstGeom>
          <a:noFill/>
          <a:ln w="9525">
            <a:noFill/>
          </a:ln>
        </p:spPr>
        <p:txBody>
          <a:bodyPr wrap="square">
            <a:spAutoFit/>
          </a:bodyPr>
          <a:p>
            <a:pPr marL="285750" indent="-285750">
              <a:lnSpc>
                <a:spcPts val="3400"/>
              </a:lnSpc>
              <a:buFont typeface="Arial" panose="020B0604020202020204" pitchFamily="34" charset="0"/>
              <a:buChar char="•"/>
            </a:pPr>
            <a:r>
              <a:rPr lang="zh-CN" altLang="en-US" sz="2880" b="1" dirty="0">
                <a:solidFill>
                  <a:srgbClr val="167012"/>
                </a:solidFill>
                <a:latin typeface="微软雅黑" panose="020B0503020204020204" pitchFamily="34" charset="-122"/>
                <a:ea typeface="微软雅黑" panose="020B0503020204020204" pitchFamily="34" charset="-122"/>
              </a:rPr>
              <a:t>教学过程体现了新课程要求课堂教学从以教为本转变到以学生的主体参与为主，教学方式要求从单向灌输转变为情境建构，注重学生体验，引导学生去“体味文化”，而不是“灌输文化”。本框题教学遵循从生活中引出问题，再创设问题情境，最后回到生活中去解决问题的程序，按照“探文化——品文化——悟文化”的线索安排教学流程。 </a:t>
            </a:r>
            <a:endParaRPr lang="zh-CN" altLang="en-US" sz="2880" b="1" dirty="0">
              <a:solidFill>
                <a:srgbClr val="167012"/>
              </a:solidFill>
              <a:latin typeface="微软雅黑" panose="020B0503020204020204" pitchFamily="34" charset="-122"/>
              <a:ea typeface="微软雅黑" panose="020B0503020204020204" pitchFamily="34" charset="-122"/>
            </a:endParaRPr>
          </a:p>
          <a:p>
            <a:pPr marL="285750" indent="-285750">
              <a:lnSpc>
                <a:spcPts val="3400"/>
              </a:lnSpc>
              <a:buFont typeface="Arial" panose="020B0604020202020204" pitchFamily="34" charset="0"/>
              <a:buChar char="•"/>
            </a:pPr>
            <a:r>
              <a:rPr lang="zh-CN" altLang="en-US" sz="2880" b="1" dirty="0">
                <a:solidFill>
                  <a:srgbClr val="167012"/>
                </a:solidFill>
                <a:latin typeface="微软雅黑" panose="020B0503020204020204" pitchFamily="34" charset="-122"/>
                <a:ea typeface="微软雅黑" panose="020B0503020204020204" pitchFamily="34" charset="-122"/>
              </a:rPr>
              <a:t>教学中借助多媒体向学生展示丰富多彩的文化，使课堂教学与信息技术达到了深度融合。整个教学紧扣“文化”这个主题，引导学生进行合作学习，使他们在主动思维的过程中，培养起分析问题，解决问题的能力。 </a:t>
            </a:r>
            <a:endParaRPr lang="zh-CN" altLang="en-US" sz="2880" b="1" dirty="0">
              <a:solidFill>
                <a:srgbClr val="167012"/>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ppt_x"/>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000000"/>
                                          </p:val>
                                        </p:tav>
                                        <p:tav tm="100000">
                                          <p:val>
                                            <p:strVal val="#ppt_w"/>
                                          </p:val>
                                        </p:tav>
                                      </p:tavLst>
                                    </p:anim>
                                    <p:anim calcmode="lin" valueType="num">
                                      <p:cBhvr>
                                        <p:cTn id="20" dur="1000" fill="hold"/>
                                        <p:tgtEl>
                                          <p:spTgt spid="11"/>
                                        </p:tgtEl>
                                        <p:attrNameLst>
                                          <p:attrName>ppt_h</p:attrName>
                                        </p:attrNameLst>
                                      </p:cBhvr>
                                      <p:tavLst>
                                        <p:tav tm="0">
                                          <p:val>
                                            <p:fltVal val="0.000000"/>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8" presetClass="emph" presetSubtype="0" fill="hold" grpId="1" nodeType="withEffect">
                                  <p:stCondLst>
                                    <p:cond delay="1100"/>
                                  </p:stCondLst>
                                  <p:childTnLst>
                                    <p:animRot by="10800000">
                                      <p:cBhvr>
                                        <p:cTn id="25" dur="12900" fill="hold"/>
                                        <p:tgtEl>
                                          <p:spTgt spid="12"/>
                                        </p:tgtEl>
                                        <p:attrNameLst>
                                          <p:attrName>r</p:attrName>
                                        </p:attrNameLst>
                                      </p:cBhvr>
                                    </p:animRot>
                                  </p:childTnLst>
                                </p:cTn>
                              </p:par>
                              <p:par>
                                <p:cTn id="26" presetID="42" presetClass="entr" presetSubtype="0" fill="hold" grpId="0" nodeType="withEffect">
                                  <p:stCondLst>
                                    <p:cond delay="11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anim calcmode="lin" valueType="num">
                                      <p:cBhvr>
                                        <p:cTn id="29" dur="750" fill="hold"/>
                                        <p:tgtEl>
                                          <p:spTgt spid="4"/>
                                        </p:tgtEl>
                                        <p:attrNameLst>
                                          <p:attrName>ppt_x</p:attrName>
                                        </p:attrNameLst>
                                      </p:cBhvr>
                                      <p:tavLst>
                                        <p:tav tm="0">
                                          <p:val>
                                            <p:strVal val="#ppt_x"/>
                                          </p:val>
                                        </p:tav>
                                        <p:tav tm="100000">
                                          <p:val>
                                            <p:strVal val="#ppt_x"/>
                                          </p:val>
                                        </p:tav>
                                      </p:tavLst>
                                    </p:anim>
                                    <p:anim calcmode="lin" valueType="num">
                                      <p:cBhvr>
                                        <p:cTn id="30"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99" grpId="0" bldLvl="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1159732" y="1718160"/>
            <a:ext cx="3312996" cy="1195947"/>
            <a:chOff x="-1" y="843558"/>
            <a:chExt cx="3788866" cy="1632620"/>
          </a:xfrm>
        </p:grpSpPr>
        <p:pic>
          <p:nvPicPr>
            <p:cNvPr id="9" name="Picture 3" descr="C:\Users\Administrator\Desktop\水墨 .png"/>
            <p:cNvPicPr>
              <a:picLocks noChangeAspect="1" noChangeArrowheads="1"/>
            </p:cNvPicPr>
            <p:nvPr>
              <p:custDataLst>
                <p:tags r:id="rId2"/>
              </p:custDataLst>
            </p:nvPr>
          </p:nvPicPr>
          <p:blipFill>
            <a:blip r:embed="rId3"/>
            <a:srcRect r="2784"/>
            <a:stretch>
              <a:fillRect/>
            </a:stretch>
          </p:blipFill>
          <p:spPr bwMode="auto">
            <a:xfrm flipH="1">
              <a:off x="-1" y="1779662"/>
              <a:ext cx="3788865" cy="696516"/>
            </a:xfrm>
            <a:prstGeom prst="rect">
              <a:avLst/>
            </a:prstGeom>
            <a:noFill/>
            <a:ln w="9525">
              <a:noFill/>
              <a:miter lim="800000"/>
              <a:headEnd/>
              <a:tailEnd/>
            </a:ln>
          </p:spPr>
        </p:pic>
        <p:pic>
          <p:nvPicPr>
            <p:cNvPr id="10" name="Picture 2" descr="C:\Users\Administrator\Desktop\11519219_230238617143_2副本.png"/>
            <p:cNvPicPr>
              <a:picLocks noChangeAspect="1" noChangeArrowheads="1"/>
            </p:cNvPicPr>
            <p:nvPr>
              <p:custDataLst>
                <p:tags r:id="rId4"/>
              </p:custDataLst>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rot="10800000">
              <a:off x="2215011" y="843558"/>
              <a:ext cx="1573854" cy="15371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1"/>
            <p:cNvSpPr txBox="1"/>
            <p:nvPr>
              <p:custDataLst>
                <p:tags r:id="rId7"/>
              </p:custDataLst>
            </p:nvPr>
          </p:nvSpPr>
          <p:spPr>
            <a:xfrm>
              <a:off x="2541332" y="1052581"/>
              <a:ext cx="899048" cy="1021157"/>
            </a:xfrm>
            <a:prstGeom prst="rect">
              <a:avLst/>
            </a:prstGeom>
            <a:noFill/>
          </p:spPr>
          <p:txBody>
            <a:bodyPr wrap="none" rtlCol="0">
              <a:spAutoFit/>
            </a:bodyPr>
            <a:lstStyle/>
            <a:p>
              <a:r>
                <a:rPr lang="en-US" altLang="zh-CN" sz="4265" b="1">
                  <a:ea typeface="楷体" panose="02010609060101010101" pitchFamily="49" charset="-122"/>
                </a:rPr>
                <a:t>01</a:t>
              </a:r>
              <a:endParaRPr lang="zh-CN" altLang="en-US" sz="4265" b="1">
                <a:ea typeface="楷体" panose="02010609060101010101" pitchFamily="49" charset="-122"/>
              </a:endParaRPr>
            </a:p>
          </p:txBody>
        </p:sp>
      </p:grpSp>
      <p:grpSp>
        <p:nvGrpSpPr>
          <p:cNvPr id="12" name="组合 11"/>
          <p:cNvGrpSpPr/>
          <p:nvPr>
            <p:custDataLst>
              <p:tags r:id="rId8"/>
            </p:custDataLst>
          </p:nvPr>
        </p:nvGrpSpPr>
        <p:grpSpPr>
          <a:xfrm>
            <a:off x="947148" y="3058561"/>
            <a:ext cx="5148852" cy="1201303"/>
            <a:chOff x="0" y="1502850"/>
            <a:chExt cx="6684137" cy="1632620"/>
          </a:xfrm>
        </p:grpSpPr>
        <p:pic>
          <p:nvPicPr>
            <p:cNvPr id="13" name="Picture 3" descr="C:\Users\Administrator\Desktop\水墨 .png"/>
            <p:cNvPicPr>
              <a:picLocks noChangeAspect="1" noChangeArrowheads="1"/>
            </p:cNvPicPr>
            <p:nvPr>
              <p:custDataLst>
                <p:tags r:id="rId9"/>
              </p:custDataLst>
            </p:nvPr>
          </p:nvPicPr>
          <p:blipFill>
            <a:blip r:embed="rId3"/>
            <a:srcRect r="1656"/>
            <a:stretch>
              <a:fillRect/>
            </a:stretch>
          </p:blipFill>
          <p:spPr bwMode="auto">
            <a:xfrm flipH="1">
              <a:off x="0" y="2438954"/>
              <a:ext cx="6444208" cy="696516"/>
            </a:xfrm>
            <a:prstGeom prst="rect">
              <a:avLst/>
            </a:prstGeom>
            <a:noFill/>
            <a:ln w="9525">
              <a:noFill/>
              <a:miter lim="800000"/>
              <a:headEnd/>
              <a:tailEnd/>
            </a:ln>
          </p:spPr>
        </p:pic>
        <p:pic>
          <p:nvPicPr>
            <p:cNvPr id="14" name="Picture 2" descr="C:\Users\Administrator\Desktop\11519219_230238617143_2副本.png"/>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rot="10800000">
              <a:off x="5110283" y="1502850"/>
              <a:ext cx="1573854" cy="15371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8"/>
            <p:cNvSpPr txBox="1"/>
            <p:nvPr>
              <p:custDataLst>
                <p:tags r:id="rId12"/>
              </p:custDataLst>
            </p:nvPr>
          </p:nvSpPr>
          <p:spPr>
            <a:xfrm>
              <a:off x="5403233" y="1699790"/>
              <a:ext cx="1020538" cy="1016604"/>
            </a:xfrm>
            <a:prstGeom prst="rect">
              <a:avLst/>
            </a:prstGeom>
            <a:noFill/>
          </p:spPr>
          <p:txBody>
            <a:bodyPr wrap="none" rtlCol="0">
              <a:spAutoFit/>
            </a:bodyPr>
            <a:lstStyle/>
            <a:p>
              <a:r>
                <a:rPr lang="en-US" altLang="zh-CN" sz="4265" b="1">
                  <a:ea typeface="楷体" panose="02010609060101010101" pitchFamily="49" charset="-122"/>
                </a:rPr>
                <a:t>02</a:t>
              </a:r>
              <a:endParaRPr lang="zh-CN" altLang="en-US" sz="4265" b="1">
                <a:ea typeface="楷体" panose="02010609060101010101" pitchFamily="49" charset="-122"/>
              </a:endParaRPr>
            </a:p>
          </p:txBody>
        </p:sp>
      </p:grpSp>
      <p:grpSp>
        <p:nvGrpSpPr>
          <p:cNvPr id="16" name="组合 15"/>
          <p:cNvGrpSpPr/>
          <p:nvPr>
            <p:custDataLst>
              <p:tags r:id="rId13"/>
            </p:custDataLst>
          </p:nvPr>
        </p:nvGrpSpPr>
        <p:grpSpPr>
          <a:xfrm>
            <a:off x="1061261" y="4675936"/>
            <a:ext cx="4362664" cy="1268617"/>
            <a:chOff x="0" y="3219822"/>
            <a:chExt cx="5569790" cy="1709349"/>
          </a:xfrm>
        </p:grpSpPr>
        <p:pic>
          <p:nvPicPr>
            <p:cNvPr id="17" name="Picture 3" descr="C:\Users\Administrator\Desktop\水墨 .png"/>
            <p:cNvPicPr>
              <a:picLocks noChangeAspect="1" noChangeArrowheads="1"/>
            </p:cNvPicPr>
            <p:nvPr>
              <p:custDataLst>
                <p:tags r:id="rId14"/>
              </p:custDataLst>
            </p:nvPr>
          </p:nvPicPr>
          <p:blipFill>
            <a:blip r:embed="rId3"/>
            <a:srcRect r="17943"/>
            <a:stretch>
              <a:fillRect/>
            </a:stretch>
          </p:blipFill>
          <p:spPr bwMode="auto">
            <a:xfrm flipH="1">
              <a:off x="0" y="3219822"/>
              <a:ext cx="5436096" cy="696516"/>
            </a:xfrm>
            <a:prstGeom prst="rect">
              <a:avLst/>
            </a:prstGeom>
            <a:noFill/>
            <a:ln w="9525">
              <a:noFill/>
              <a:miter lim="800000"/>
              <a:headEnd/>
              <a:tailEnd/>
            </a:ln>
          </p:spPr>
        </p:pic>
        <p:pic>
          <p:nvPicPr>
            <p:cNvPr id="18" name="Picture 2" descr="C:\Users\Administrator\Desktop\11519219_230238617143_2副本.png"/>
            <p:cNvPicPr>
              <a:picLocks noChangeAspect="1" noChangeArrowheads="1"/>
            </p:cNvPicPr>
            <p:nvPr>
              <p:custDataLst>
                <p:tags r:id="rId15"/>
              </p:custDataLst>
            </p:nvPr>
          </p:nvPicPr>
          <p:blipFill>
            <a:blip r:embed="rId16">
              <a:extLst>
                <a:ext uri="{28A0092B-C50C-407E-A947-70E740481C1C}">
                  <a14:useLocalDpi xmlns:a14="http://schemas.microsoft.com/office/drawing/2010/main" val="0"/>
                </a:ext>
              </a:extLst>
            </a:blip>
            <a:stretch>
              <a:fillRect/>
            </a:stretch>
          </p:blipFill>
          <p:spPr bwMode="auto">
            <a:xfrm rot="10800000" flipV="1">
              <a:off x="3995936" y="3392041"/>
              <a:ext cx="1573854" cy="15371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2"/>
            <p:cNvSpPr txBox="1"/>
            <p:nvPr>
              <p:custDataLst>
                <p:tags r:id="rId17"/>
              </p:custDataLst>
            </p:nvPr>
          </p:nvSpPr>
          <p:spPr>
            <a:xfrm>
              <a:off x="4247068" y="3624363"/>
              <a:ext cx="1003648" cy="1007904"/>
            </a:xfrm>
            <a:prstGeom prst="rect">
              <a:avLst/>
            </a:prstGeom>
            <a:noFill/>
          </p:spPr>
          <p:txBody>
            <a:bodyPr wrap="none" rtlCol="0">
              <a:spAutoFit/>
            </a:bodyPr>
            <a:lstStyle/>
            <a:p>
              <a:r>
                <a:rPr lang="en-US" altLang="zh-CN" sz="4265" b="1">
                  <a:ea typeface="楷体" panose="02010609060101010101" pitchFamily="49" charset="-122"/>
                </a:rPr>
                <a:t>03</a:t>
              </a:r>
              <a:endParaRPr lang="zh-CN" altLang="en-US" sz="4265" b="1">
                <a:ea typeface="楷体" panose="02010609060101010101" pitchFamily="49" charset="-122"/>
              </a:endParaRPr>
            </a:p>
          </p:txBody>
        </p:sp>
      </p:grpSp>
      <p:sp>
        <p:nvSpPr>
          <p:cNvPr id="20" name="Rectangle 6"/>
          <p:cNvSpPr>
            <a:spLocks noChangeArrowheads="1"/>
          </p:cNvSpPr>
          <p:nvPr>
            <p:custDataLst>
              <p:tags r:id="rId18"/>
            </p:custDataLst>
          </p:nvPr>
        </p:nvSpPr>
        <p:spPr bwMode="auto">
          <a:xfrm>
            <a:off x="4697933" y="1994532"/>
            <a:ext cx="73152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smtClean="0">
                <a:latin typeface="华文中宋" panose="02010600040101010101" pitchFamily="2" charset="-122"/>
                <a:ea typeface="华文中宋" panose="02010600040101010101" pitchFamily="2" charset="-122"/>
              </a:rPr>
              <a:t>文化</a:t>
            </a:r>
            <a:r>
              <a:rPr lang="zh-CN" altLang="en-US" b="1">
                <a:latin typeface="华文中宋" panose="02010600040101010101" pitchFamily="2" charset="-122"/>
                <a:ea typeface="华文中宋" panose="02010600040101010101" pitchFamily="2" charset="-122"/>
              </a:rPr>
              <a:t>形式多种多样</a:t>
            </a:r>
            <a:endParaRPr lang="zh-CN" altLang="en-US" b="1">
              <a:latin typeface="华文中宋" panose="02010600040101010101" pitchFamily="2" charset="-122"/>
              <a:ea typeface="华文中宋" panose="02010600040101010101" pitchFamily="2" charset="-122"/>
            </a:endParaRPr>
          </a:p>
        </p:txBody>
      </p:sp>
      <p:sp>
        <p:nvSpPr>
          <p:cNvPr id="21" name="Text Box 8"/>
          <p:cNvSpPr txBox="1">
            <a:spLocks noChangeArrowheads="1"/>
          </p:cNvSpPr>
          <p:nvPr>
            <p:custDataLst>
              <p:tags r:id="rId19"/>
            </p:custDataLst>
          </p:nvPr>
        </p:nvSpPr>
        <p:spPr bwMode="auto">
          <a:xfrm>
            <a:off x="6202817" y="2890699"/>
            <a:ext cx="4024095" cy="13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a:latin typeface="华文中宋" panose="02010600040101010101" pitchFamily="2" charset="-122"/>
                <a:ea typeface="华文中宋" panose="02010600040101010101" pitchFamily="2" charset="-122"/>
              </a:rPr>
              <a:t>文化现象无时不在</a:t>
            </a:r>
            <a:r>
              <a:rPr lang="zh-CN" altLang="en-US" b="1" smtClean="0">
                <a:latin typeface="华文中宋" panose="02010600040101010101" pitchFamily="2" charset="-122"/>
                <a:ea typeface="华文中宋" panose="02010600040101010101" pitchFamily="2" charset="-122"/>
              </a:rPr>
              <a:t>，</a:t>
            </a:r>
            <a:endParaRPr lang="en-US" altLang="zh-CN" b="1" smtClean="0">
              <a:latin typeface="华文中宋" panose="02010600040101010101" pitchFamily="2" charset="-122"/>
              <a:ea typeface="华文中宋" panose="02010600040101010101" pitchFamily="2" charset="-122"/>
            </a:endParaRPr>
          </a:p>
          <a:p>
            <a:pPr eaLnBrk="1" hangingPunct="1">
              <a:spcBef>
                <a:spcPct val="50000"/>
              </a:spcBef>
              <a:buFontTx/>
              <a:buNone/>
            </a:pPr>
            <a:r>
              <a:rPr lang="zh-CN" altLang="en-US" b="1" smtClean="0">
                <a:latin typeface="华文中宋" panose="02010600040101010101" pitchFamily="2" charset="-122"/>
                <a:ea typeface="华文中宋" panose="02010600040101010101" pitchFamily="2" charset="-122"/>
              </a:rPr>
              <a:t>文化</a:t>
            </a:r>
            <a:r>
              <a:rPr lang="zh-CN" altLang="en-US" b="1">
                <a:latin typeface="华文中宋" panose="02010600040101010101" pitchFamily="2" charset="-122"/>
                <a:ea typeface="华文中宋" panose="02010600040101010101" pitchFamily="2" charset="-122"/>
              </a:rPr>
              <a:t>现象无处不在。</a:t>
            </a:r>
            <a:endParaRPr lang="zh-CN" altLang="en-US" b="1">
              <a:latin typeface="华文中宋" panose="02010600040101010101" pitchFamily="2" charset="-122"/>
              <a:ea typeface="华文中宋" panose="02010600040101010101" pitchFamily="2" charset="-122"/>
            </a:endParaRPr>
          </a:p>
        </p:txBody>
      </p:sp>
      <p:sp>
        <p:nvSpPr>
          <p:cNvPr id="22" name="Text Box 12"/>
          <p:cNvSpPr txBox="1">
            <a:spLocks noChangeArrowheads="1"/>
          </p:cNvSpPr>
          <p:nvPr>
            <p:custDataLst>
              <p:tags r:id="rId20"/>
            </p:custDataLst>
          </p:nvPr>
        </p:nvSpPr>
        <p:spPr bwMode="auto">
          <a:xfrm>
            <a:off x="5477455" y="5048011"/>
            <a:ext cx="93091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smtClean="0">
                <a:latin typeface="华文中宋" panose="02010600040101010101" pitchFamily="2" charset="-122"/>
                <a:ea typeface="华文中宋" panose="02010600040101010101" pitchFamily="2" charset="-122"/>
              </a:rPr>
              <a:t>不同</a:t>
            </a:r>
            <a:r>
              <a:rPr lang="zh-CN" altLang="en-US" b="1">
                <a:latin typeface="华文中宋" panose="02010600040101010101" pitchFamily="2" charset="-122"/>
                <a:ea typeface="华文中宋" panose="02010600040101010101" pitchFamily="2" charset="-122"/>
              </a:rPr>
              <a:t>区域有不同特色的文化</a:t>
            </a:r>
            <a:endParaRPr lang="zh-CN" altLang="en-US" b="1">
              <a:latin typeface="华文中宋" panose="02010600040101010101" pitchFamily="2" charset="-122"/>
              <a:ea typeface="华文中宋" panose="02010600040101010101" pitchFamily="2" charset="-122"/>
            </a:endParaRPr>
          </a:p>
        </p:txBody>
      </p:sp>
      <p:sp>
        <p:nvSpPr>
          <p:cNvPr id="23" name="Rectangle 2"/>
          <p:cNvSpPr>
            <a:spLocks noChangeArrowheads="1"/>
          </p:cNvSpPr>
          <p:nvPr>
            <p:custDataLst>
              <p:tags r:id="rId21"/>
            </p:custDataLst>
          </p:nvPr>
        </p:nvSpPr>
        <p:spPr bwMode="auto">
          <a:xfrm>
            <a:off x="1133052" y="251884"/>
            <a:ext cx="7296151" cy="102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735" b="1">
                <a:latin typeface="华文中宋" panose="02010600040101010101" pitchFamily="2" charset="-122"/>
                <a:ea typeface="华文中宋" panose="02010600040101010101" pitchFamily="2" charset="-122"/>
              </a:rPr>
              <a:t>一、文化“万花筒”</a:t>
            </a:r>
            <a:endParaRPr lang="zh-CN" altLang="en-US" sz="3735" b="1">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0-#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3" presetClass="entr" presetSubtype="1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src=http___pic4.zhimg.com_50_v2-b72cfba0eb63501cac4174a3e6d066ae_hd.jpg&amp;refer=http___pic4.zhimg"/>
          <p:cNvPicPr/>
          <p:nvPr>
            <p:ph idx="1"/>
          </p:nvPr>
        </p:nvPicPr>
        <p:blipFill>
          <a:blip r:embed="rId1"/>
          <a:stretch>
            <a:fillRect/>
          </a:stretch>
        </p:blipFill>
        <p:spPr>
          <a:xfrm>
            <a:off x="27305" y="1055370"/>
            <a:ext cx="3024000" cy="4320000"/>
          </a:xfrm>
          <a:prstGeom prst="rect">
            <a:avLst/>
          </a:prstGeom>
        </p:spPr>
      </p:pic>
      <p:pic>
        <p:nvPicPr>
          <p:cNvPr id="6" name="图片 5" descr="2cf5e0fe9925bc31c479414b0788b9b7ca13709e"/>
          <p:cNvPicPr/>
          <p:nvPr/>
        </p:nvPicPr>
        <p:blipFill>
          <a:blip r:embed="rId2"/>
          <a:stretch>
            <a:fillRect/>
          </a:stretch>
        </p:blipFill>
        <p:spPr>
          <a:xfrm>
            <a:off x="6075045" y="1055370"/>
            <a:ext cx="3024000" cy="4320000"/>
          </a:xfrm>
          <a:prstGeom prst="rect">
            <a:avLst/>
          </a:prstGeom>
        </p:spPr>
      </p:pic>
      <p:pic>
        <p:nvPicPr>
          <p:cNvPr id="7" name="图片 6" descr="86d6277f9e2f070808e273bbb1738c9fa801f207"/>
          <p:cNvPicPr/>
          <p:nvPr/>
        </p:nvPicPr>
        <p:blipFill>
          <a:blip r:embed="rId3"/>
          <a:stretch>
            <a:fillRect/>
          </a:stretch>
        </p:blipFill>
        <p:spPr>
          <a:xfrm>
            <a:off x="9098915" y="1055370"/>
            <a:ext cx="3024000" cy="4320000"/>
          </a:xfrm>
          <a:prstGeom prst="rect">
            <a:avLst/>
          </a:prstGeom>
        </p:spPr>
      </p:pic>
      <p:sp>
        <p:nvSpPr>
          <p:cNvPr id="2" name="文本框 1"/>
          <p:cNvSpPr txBox="1"/>
          <p:nvPr/>
        </p:nvSpPr>
        <p:spPr>
          <a:xfrm>
            <a:off x="144780" y="5457190"/>
            <a:ext cx="12040235" cy="1322070"/>
          </a:xfrm>
          <a:prstGeom prst="rect">
            <a:avLst/>
          </a:prstGeom>
          <a:noFill/>
        </p:spPr>
        <p:txBody>
          <a:bodyPr wrap="square" rtlCol="0">
            <a:spAutoFit/>
          </a:bodyPr>
          <a:p>
            <a:r>
              <a:rPr lang="zh-CN" altLang="en-US" sz="4000">
                <a:latin typeface="华文中宋" panose="02010600040101010101" pitchFamily="2" charset="-122"/>
                <a:ea typeface="华文中宋" panose="02010600040101010101" pitchFamily="2" charset="-122"/>
              </a:rPr>
              <a:t>有人说：硬核标语是没文化，而日本援助物资上的标语才是有文化，对此你怎么看？到底什么是文化呢？</a:t>
            </a:r>
            <a:endParaRPr lang="zh-CN" altLang="en-US" sz="4000">
              <a:latin typeface="华文中宋" panose="02010600040101010101" pitchFamily="2" charset="-122"/>
              <a:ea typeface="华文中宋" panose="02010600040101010101" pitchFamily="2" charset="-122"/>
            </a:endParaRPr>
          </a:p>
        </p:txBody>
      </p:sp>
      <p:pic>
        <p:nvPicPr>
          <p:cNvPr id="3" name="图片 2" descr="src=http___dingyue.ws.126.net_2020_0218_315abebcj00q5vu7s001wc000hs00bxg.jpg&amp;refer=http___dingyue.ws.126"/>
          <p:cNvPicPr/>
          <p:nvPr/>
        </p:nvPicPr>
        <p:blipFill>
          <a:blip r:embed="rId4"/>
          <a:stretch>
            <a:fillRect/>
          </a:stretch>
        </p:blipFill>
        <p:spPr>
          <a:xfrm>
            <a:off x="3051175" y="1055370"/>
            <a:ext cx="3024000" cy="4320000"/>
          </a:xfrm>
          <a:prstGeom prst="rect">
            <a:avLst/>
          </a:prstGeom>
        </p:spPr>
      </p:pic>
      <p:sp>
        <p:nvSpPr>
          <p:cNvPr id="5" name="文本框 4"/>
          <p:cNvSpPr txBox="1"/>
          <p:nvPr/>
        </p:nvSpPr>
        <p:spPr>
          <a:xfrm>
            <a:off x="394970" y="172085"/>
            <a:ext cx="8174990" cy="1198880"/>
          </a:xfrm>
          <a:prstGeom prst="rect">
            <a:avLst/>
          </a:prstGeom>
          <a:noFill/>
        </p:spPr>
        <p:txBody>
          <a:bodyPr wrap="square" rtlCol="0">
            <a:spAutoFit/>
          </a:bodyPr>
          <a:p>
            <a:r>
              <a:rPr lang="zh-CN" altLang="en-US" sz="3600" b="1">
                <a:sym typeface="+mn-ea"/>
              </a:rPr>
              <a:t>子议题二：在抗疫中理解文化内涵</a:t>
            </a:r>
            <a:endParaRPr lang="zh-CN" altLang="en-US" sz="3600" b="1">
              <a:solidFill>
                <a:schemeClr val="tx1"/>
              </a:solidFill>
            </a:endParaRPr>
          </a:p>
          <a:p>
            <a:endParaRPr lang="zh-CN" alt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558800" y="1247140"/>
            <a:ext cx="1170940" cy="1045210"/>
            <a:chOff x="6785783" y="758299"/>
            <a:chExt cx="1537130" cy="1573854"/>
          </a:xfrm>
        </p:grpSpPr>
        <p:pic>
          <p:nvPicPr>
            <p:cNvPr id="9" name="Picture 2" descr="C:\Users\Administrator\Desktop\11519219_230238617143_2副本.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rot="17306908">
              <a:off x="6767421" y="776661"/>
              <a:ext cx="1573854" cy="15371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custDataLst>
                <p:tags r:id="rId4"/>
              </p:custDataLst>
            </p:nvPr>
          </p:nvSpPr>
          <p:spPr>
            <a:xfrm>
              <a:off x="7128476" y="1044192"/>
              <a:ext cx="852488" cy="785971"/>
            </a:xfrm>
            <a:prstGeom prst="rect">
              <a:avLst/>
            </a:prstGeom>
            <a:noFill/>
          </p:spPr>
          <p:txBody>
            <a:bodyPr wrap="square" rtlCol="0">
              <a:spAutoFit/>
            </a:bodyPr>
            <a:lstStyle/>
            <a:p>
              <a:r>
                <a:rPr lang="en-US" altLang="zh-CN" sz="2800" b="1">
                  <a:solidFill>
                    <a:prstClr val="black"/>
                  </a:solidFill>
                  <a:ea typeface="楷体" panose="02010609060101010101" pitchFamily="49" charset="-122"/>
                </a:rPr>
                <a:t>01</a:t>
              </a:r>
              <a:endParaRPr lang="en-US" altLang="zh-CN" sz="2800" b="1">
                <a:solidFill>
                  <a:prstClr val="black"/>
                </a:solidFill>
                <a:ea typeface="楷体" panose="02010609060101010101" pitchFamily="49" charset="-122"/>
              </a:endParaRPr>
            </a:p>
          </p:txBody>
        </p:sp>
      </p:grpSp>
      <p:sp>
        <p:nvSpPr>
          <p:cNvPr id="11" name="Rectangle 12"/>
          <p:cNvSpPr>
            <a:spLocks noChangeArrowheads="1"/>
          </p:cNvSpPr>
          <p:nvPr>
            <p:custDataLst>
              <p:tags r:id="rId5"/>
            </p:custDataLst>
          </p:nvPr>
        </p:nvSpPr>
        <p:spPr bwMode="auto">
          <a:xfrm>
            <a:off x="1864995" y="2237740"/>
            <a:ext cx="10012045" cy="835025"/>
          </a:xfrm>
          <a:prstGeom prst="rect">
            <a:avLst/>
          </a:prstGeom>
          <a:noFill/>
          <a:ln w="9525" algn="ctr">
            <a:noFill/>
            <a:miter lim="800000"/>
          </a:ln>
        </p:spPr>
        <p:txBody>
          <a:bodyPr wrap="square" lIns="96756" tIns="48377" rIns="96756" bIns="48377">
            <a:spAutoFit/>
          </a:bodyPr>
          <a:lstStyle/>
          <a:p>
            <a:pPr eaLnBrk="0" hangingPunct="0">
              <a:lnSpc>
                <a:spcPct val="150000"/>
              </a:lnSpc>
            </a:pPr>
            <a:r>
              <a:rPr lang="en-US" altLang="zh-CN" sz="2800" b="1" smtClean="0">
                <a:solidFill>
                  <a:srgbClr val="000000"/>
                </a:solidFill>
                <a:latin typeface="楷体" panose="02010609060101010101" pitchFamily="49" charset="-122"/>
                <a:ea typeface="楷体" panose="02010609060101010101" pitchFamily="49" charset="-122"/>
              </a:rPr>
              <a:t> </a:t>
            </a:r>
            <a:r>
              <a:rPr lang="zh-CN" altLang="en-US" sz="3200" b="1">
                <a:solidFill>
                  <a:srgbClr val="000000"/>
                </a:solidFill>
                <a:latin typeface="楷体" panose="02010609060101010101" pitchFamily="49" charset="-122"/>
                <a:ea typeface="楷体" panose="02010609060101010101" pitchFamily="49" charset="-122"/>
              </a:rPr>
              <a:t>相对与经济、政治</a:t>
            </a:r>
            <a:r>
              <a:rPr lang="zh-CN" altLang="en-US" sz="3200" b="1" smtClean="0">
                <a:solidFill>
                  <a:srgbClr val="000000"/>
                </a:solidFill>
                <a:latin typeface="楷体" panose="02010609060101010101" pitchFamily="49" charset="-122"/>
                <a:ea typeface="楷体" panose="02010609060101010101" pitchFamily="49" charset="-122"/>
              </a:rPr>
              <a:t>而言的人类</a:t>
            </a:r>
            <a:r>
              <a:rPr lang="zh-CN" altLang="en-US" sz="3200" b="1">
                <a:solidFill>
                  <a:srgbClr val="000000"/>
                </a:solidFill>
                <a:latin typeface="楷体" panose="02010609060101010101" pitchFamily="49" charset="-122"/>
                <a:ea typeface="楷体" panose="02010609060101010101" pitchFamily="49" charset="-122"/>
              </a:rPr>
              <a:t>全部</a:t>
            </a:r>
            <a:r>
              <a:rPr lang="zh-CN" altLang="en-US" sz="3200" b="1">
                <a:solidFill>
                  <a:srgbClr val="FF0000"/>
                </a:solidFill>
                <a:latin typeface="楷体" panose="02010609060101010101" pitchFamily="49" charset="-122"/>
                <a:ea typeface="楷体" panose="02010609060101010101" pitchFamily="49" charset="-122"/>
              </a:rPr>
              <a:t>精神活动及其产品</a:t>
            </a:r>
            <a:endParaRPr lang="zh-CN" altLang="en-US" sz="3200" b="1">
              <a:solidFill>
                <a:srgbClr val="FF0000"/>
              </a:solidFill>
              <a:latin typeface="楷体" panose="02010609060101010101" pitchFamily="49" charset="-122"/>
              <a:ea typeface="楷体" panose="02010609060101010101" pitchFamily="49" charset="-122"/>
            </a:endParaRPr>
          </a:p>
        </p:txBody>
      </p:sp>
      <p:sp>
        <p:nvSpPr>
          <p:cNvPr id="3" name="矩形 2"/>
          <p:cNvSpPr/>
          <p:nvPr>
            <p:custDataLst>
              <p:tags r:id="rId6"/>
            </p:custDataLst>
          </p:nvPr>
        </p:nvSpPr>
        <p:spPr>
          <a:xfrm>
            <a:off x="2103449" y="1287743"/>
            <a:ext cx="2989580" cy="768350"/>
          </a:xfrm>
          <a:prstGeom prst="rect">
            <a:avLst/>
          </a:prstGeom>
        </p:spPr>
        <p:txBody>
          <a:bodyPr wrap="none">
            <a:spAutoFit/>
          </a:bodyPr>
          <a:lstStyle/>
          <a:p>
            <a:r>
              <a:rPr lang="zh-CN" altLang="en-US" sz="4400" b="1">
                <a:solidFill>
                  <a:prstClr val="black"/>
                </a:solidFill>
                <a:ea typeface="楷体" panose="02010609060101010101" pitchFamily="49" charset="-122"/>
              </a:rPr>
              <a:t>文化的内涵</a:t>
            </a:r>
            <a:endParaRPr lang="zh-CN" altLang="en-US" sz="4400" b="1">
              <a:solidFill>
                <a:prstClr val="black"/>
              </a:solidFill>
              <a:ea typeface="楷体" panose="02010609060101010101" pitchFamily="49" charset="-122"/>
            </a:endParaRPr>
          </a:p>
        </p:txBody>
      </p:sp>
      <p:sp>
        <p:nvSpPr>
          <p:cNvPr id="14" name="Text Box 9"/>
          <p:cNvSpPr txBox="1">
            <a:spLocks noChangeArrowheads="1"/>
          </p:cNvSpPr>
          <p:nvPr>
            <p:custDataLst>
              <p:tags r:id="rId7"/>
            </p:custDataLst>
          </p:nvPr>
        </p:nvSpPr>
        <p:spPr bwMode="auto">
          <a:xfrm>
            <a:off x="2429934" y="3163036"/>
            <a:ext cx="451061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800" b="1">
                <a:solidFill>
                  <a:srgbClr val="000000"/>
                </a:solidFill>
                <a:latin typeface="楷体" panose="02010609060101010101" pitchFamily="49" charset="-122"/>
                <a:ea typeface="楷体" panose="02010609060101010101" pitchFamily="49" charset="-122"/>
              </a:rPr>
              <a:t>意识形态性质的部分：</a:t>
            </a:r>
            <a:endParaRPr lang="zh-CN" altLang="en-US" sz="2800" b="1">
              <a:solidFill>
                <a:srgbClr val="000000"/>
              </a:solidFill>
              <a:latin typeface="楷体" panose="02010609060101010101" pitchFamily="49" charset="-122"/>
              <a:ea typeface="楷体" panose="02010609060101010101" pitchFamily="49" charset="-122"/>
            </a:endParaRPr>
          </a:p>
        </p:txBody>
      </p:sp>
      <p:sp>
        <p:nvSpPr>
          <p:cNvPr id="15" name="Text Box 10"/>
          <p:cNvSpPr txBox="1">
            <a:spLocks noChangeArrowheads="1"/>
          </p:cNvSpPr>
          <p:nvPr>
            <p:custDataLst>
              <p:tags r:id="rId8"/>
            </p:custDataLst>
          </p:nvPr>
        </p:nvSpPr>
        <p:spPr bwMode="auto">
          <a:xfrm>
            <a:off x="2429934" y="3755045"/>
            <a:ext cx="451061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800" b="1">
                <a:solidFill>
                  <a:srgbClr val="000000"/>
                </a:solidFill>
                <a:latin typeface="楷体" panose="02010609060101010101" pitchFamily="49" charset="-122"/>
                <a:ea typeface="楷体" panose="02010609060101010101" pitchFamily="49" charset="-122"/>
              </a:rPr>
              <a:t>非意识形态性质的部分：</a:t>
            </a:r>
            <a:endParaRPr lang="zh-CN" altLang="en-US" sz="2800" b="1">
              <a:solidFill>
                <a:srgbClr val="000000"/>
              </a:solidFill>
              <a:latin typeface="楷体" panose="02010609060101010101" pitchFamily="49" charset="-122"/>
              <a:ea typeface="楷体" panose="02010609060101010101" pitchFamily="49" charset="-122"/>
            </a:endParaRPr>
          </a:p>
        </p:txBody>
      </p:sp>
      <p:sp>
        <p:nvSpPr>
          <p:cNvPr id="16" name="Text Box 11"/>
          <p:cNvSpPr txBox="1">
            <a:spLocks noChangeArrowheads="1"/>
          </p:cNvSpPr>
          <p:nvPr>
            <p:custDataLst>
              <p:tags r:id="rId9"/>
            </p:custDataLst>
          </p:nvPr>
        </p:nvSpPr>
        <p:spPr bwMode="auto">
          <a:xfrm>
            <a:off x="5999487" y="3163035"/>
            <a:ext cx="421919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665" b="1">
                <a:solidFill>
                  <a:srgbClr val="FF0000"/>
                </a:solidFill>
                <a:latin typeface="楷体" panose="02010609060101010101" pitchFamily="49" charset="-122"/>
                <a:ea typeface="楷体" panose="02010609060101010101" pitchFamily="49" charset="-122"/>
              </a:rPr>
              <a:t>世界观、人生观、价值观</a:t>
            </a:r>
            <a:endParaRPr lang="zh-CN" altLang="en-US" sz="2665" b="1">
              <a:solidFill>
                <a:srgbClr val="FF0000"/>
              </a:solidFill>
              <a:latin typeface="楷体" panose="02010609060101010101" pitchFamily="49" charset="-122"/>
              <a:ea typeface="楷体" panose="02010609060101010101" pitchFamily="49" charset="-122"/>
            </a:endParaRPr>
          </a:p>
        </p:txBody>
      </p:sp>
      <p:sp>
        <p:nvSpPr>
          <p:cNvPr id="17" name="Text Box 12"/>
          <p:cNvSpPr txBox="1">
            <a:spLocks noChangeArrowheads="1"/>
          </p:cNvSpPr>
          <p:nvPr>
            <p:custDataLst>
              <p:tags r:id="rId10"/>
            </p:custDataLst>
          </p:nvPr>
        </p:nvSpPr>
        <p:spPr bwMode="auto">
          <a:xfrm>
            <a:off x="6239849" y="3755045"/>
            <a:ext cx="595206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665" b="1">
                <a:solidFill>
                  <a:srgbClr val="FF0000"/>
                </a:solidFill>
                <a:latin typeface="楷体" panose="02010609060101010101" pitchFamily="49" charset="-122"/>
                <a:ea typeface="楷体" panose="02010609060101010101" pitchFamily="49" charset="-122"/>
              </a:rPr>
              <a:t>自然科学和技术、语言和文字</a:t>
            </a:r>
            <a:endParaRPr lang="zh-CN" altLang="en-US" sz="2665" b="1">
              <a:solidFill>
                <a:srgbClr val="FF0000"/>
              </a:solidFill>
              <a:latin typeface="楷体" panose="02010609060101010101" pitchFamily="49" charset="-122"/>
              <a:ea typeface="楷体" panose="02010609060101010101" pitchFamily="49" charset="-122"/>
            </a:endParaRPr>
          </a:p>
        </p:txBody>
      </p:sp>
      <p:sp>
        <p:nvSpPr>
          <p:cNvPr id="4" name="文本框 3"/>
          <p:cNvSpPr txBox="1"/>
          <p:nvPr>
            <p:custDataLst>
              <p:tags r:id="rId11"/>
            </p:custDataLst>
          </p:nvPr>
        </p:nvSpPr>
        <p:spPr>
          <a:xfrm>
            <a:off x="709295" y="273050"/>
            <a:ext cx="5008880" cy="1014730"/>
          </a:xfrm>
          <a:prstGeom prst="rect">
            <a:avLst/>
          </a:prstGeom>
          <a:noFill/>
        </p:spPr>
        <p:txBody>
          <a:bodyPr wrap="none" rtlCol="0" anchor="t">
            <a:spAutoFit/>
          </a:bodyPr>
          <a:lstStyle/>
          <a:p>
            <a:r>
              <a:rPr lang="zh-CN" altLang="en-US" sz="6000" smtClean="0">
                <a:latin typeface="华文行楷" panose="02010800040101010101" pitchFamily="2" charset="-122"/>
                <a:ea typeface="华文行楷" panose="02010800040101010101" pitchFamily="2" charset="-122"/>
                <a:sym typeface="+mn-ea"/>
              </a:rPr>
              <a:t>二</a:t>
            </a:r>
            <a:r>
              <a:rPr lang="en-US" altLang="zh-CN" sz="6000" smtClean="0">
                <a:latin typeface="华文行楷" panose="02010800040101010101" pitchFamily="2" charset="-122"/>
                <a:ea typeface="华文行楷" panose="02010800040101010101" pitchFamily="2" charset="-122"/>
                <a:sym typeface="+mn-ea"/>
              </a:rPr>
              <a:t>.</a:t>
            </a:r>
            <a:r>
              <a:rPr lang="zh-CN" altLang="en-US" sz="6000" smtClean="0">
                <a:latin typeface="华文行楷" panose="02010800040101010101" pitchFamily="2" charset="-122"/>
                <a:ea typeface="华文行楷" panose="02010800040101010101" pitchFamily="2" charset="-122"/>
                <a:sym typeface="+mn-ea"/>
              </a:rPr>
              <a:t>文化是什么</a:t>
            </a:r>
            <a:endParaRPr lang="zh-CN" altLang="en-US" sz="6000" smtClean="0">
              <a:latin typeface="华文行楷" panose="02010800040101010101" pitchFamily="2" charset="-122"/>
              <a:ea typeface="华文行楷" panose="02010800040101010101" pitchFamily="2" charset="-122"/>
              <a:sym typeface="+mn-ea"/>
            </a:endParaRPr>
          </a:p>
        </p:txBody>
      </p:sp>
      <p:sp>
        <p:nvSpPr>
          <p:cNvPr id="2" name="文本框 1"/>
          <p:cNvSpPr txBox="1"/>
          <p:nvPr/>
        </p:nvSpPr>
        <p:spPr>
          <a:xfrm>
            <a:off x="423545" y="3142615"/>
            <a:ext cx="1828165" cy="521970"/>
          </a:xfrm>
          <a:prstGeom prst="rect">
            <a:avLst/>
          </a:prstGeom>
          <a:noFill/>
        </p:spPr>
        <p:txBody>
          <a:bodyPr wrap="square" rtlCol="0">
            <a:spAutoFit/>
          </a:bodyPr>
          <a:p>
            <a:r>
              <a:rPr lang="zh-CN" altLang="en-US" sz="2800" b="1">
                <a:latin typeface="楷体" panose="02010609060101010101" pitchFamily="49" charset="-122"/>
                <a:ea typeface="楷体" panose="02010609060101010101" pitchFamily="49" charset="-122"/>
              </a:rPr>
              <a:t>具体范畴</a:t>
            </a:r>
            <a:r>
              <a:rPr lang="zh-CN" altLang="en-US" sz="2800">
                <a:latin typeface="楷体" panose="02010609060101010101" pitchFamily="49" charset="-122"/>
                <a:ea typeface="楷体" panose="02010609060101010101" pitchFamily="49" charset="-122"/>
              </a:rPr>
              <a:t>：</a:t>
            </a:r>
            <a:endParaRPr lang="zh-CN" altLang="en-US" sz="2800">
              <a:latin typeface="楷体" panose="02010609060101010101" pitchFamily="49" charset="-122"/>
              <a:ea typeface="楷体" panose="02010609060101010101" pitchFamily="49" charset="-122"/>
            </a:endParaRPr>
          </a:p>
        </p:txBody>
      </p:sp>
      <p:sp>
        <p:nvSpPr>
          <p:cNvPr id="5" name="文本框 4"/>
          <p:cNvSpPr txBox="1"/>
          <p:nvPr/>
        </p:nvSpPr>
        <p:spPr>
          <a:xfrm>
            <a:off x="510540" y="4497070"/>
            <a:ext cx="1828165" cy="521970"/>
          </a:xfrm>
          <a:prstGeom prst="rect">
            <a:avLst/>
          </a:prstGeom>
          <a:noFill/>
        </p:spPr>
        <p:txBody>
          <a:bodyPr wrap="square" rtlCol="0">
            <a:spAutoFit/>
          </a:bodyPr>
          <a:p>
            <a:r>
              <a:rPr lang="zh-CN" altLang="en-US" sz="2800" b="1">
                <a:latin typeface="楷体" panose="02010609060101010101" pitchFamily="49" charset="-122"/>
                <a:ea typeface="楷体" panose="02010609060101010101" pitchFamily="49" charset="-122"/>
              </a:rPr>
              <a:t>具体形式</a:t>
            </a:r>
            <a:r>
              <a:rPr lang="zh-CN" altLang="en-US" sz="2800">
                <a:latin typeface="楷体" panose="02010609060101010101" pitchFamily="49" charset="-122"/>
                <a:ea typeface="楷体" panose="02010609060101010101" pitchFamily="49" charset="-122"/>
              </a:rPr>
              <a:t>：</a:t>
            </a:r>
            <a:endParaRPr lang="zh-CN" altLang="en-US" sz="2800">
              <a:latin typeface="楷体" panose="02010609060101010101" pitchFamily="49" charset="-122"/>
              <a:ea typeface="楷体" panose="02010609060101010101" pitchFamily="49" charset="-122"/>
            </a:endParaRPr>
          </a:p>
        </p:txBody>
      </p:sp>
      <p:sp>
        <p:nvSpPr>
          <p:cNvPr id="6" name="文本框 5"/>
          <p:cNvSpPr txBox="1"/>
          <p:nvPr/>
        </p:nvSpPr>
        <p:spPr>
          <a:xfrm>
            <a:off x="2338070" y="4650740"/>
            <a:ext cx="9853930" cy="1814830"/>
          </a:xfrm>
          <a:prstGeom prst="rect">
            <a:avLst/>
          </a:prstGeom>
          <a:noFill/>
        </p:spPr>
        <p:txBody>
          <a:bodyPr wrap="square" rtlCol="0">
            <a:spAutoFit/>
          </a:bodyPr>
          <a:p>
            <a:r>
              <a:rPr lang="zh-CN" altLang="en-US" sz="2800" b="1">
                <a:latin typeface="楷体" panose="02010609060101010101" pitchFamily="49" charset="-122"/>
                <a:ea typeface="楷体" panose="02010609060101010101" pitchFamily="49" charset="-122"/>
              </a:rPr>
              <a:t>静态（精神产品）：</a:t>
            </a:r>
            <a:r>
              <a:rPr lang="zh-CN" altLang="en-US" sz="2800" b="1">
                <a:solidFill>
                  <a:srgbClr val="FF0000"/>
                </a:solidFill>
                <a:latin typeface="楷体" panose="02010609060101010101" pitchFamily="49" charset="-122"/>
                <a:ea typeface="楷体" panose="02010609060101010101" pitchFamily="49" charset="-122"/>
              </a:rPr>
              <a:t>思想、理论、信念、道德、教育、科学、文学、艺术等。</a:t>
            </a:r>
            <a:endParaRPr lang="zh-CN" altLang="en-US" sz="2800" b="1">
              <a:solidFill>
                <a:srgbClr val="FF0000"/>
              </a:solidFill>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动态（精神活动）：</a:t>
            </a:r>
            <a:r>
              <a:rPr lang="zh-CN" altLang="en-US" sz="2800" b="1">
                <a:solidFill>
                  <a:srgbClr val="FF0000"/>
                </a:solidFill>
                <a:latin typeface="楷体" panose="02010609060101010101" pitchFamily="49" charset="-122"/>
                <a:ea typeface="楷体" panose="02010609060101010101" pitchFamily="49" charset="-122"/>
              </a:rPr>
              <a:t>文化生产、传播、学习、积累的过程，都是文化活动。</a:t>
            </a:r>
            <a:endParaRPr lang="zh-CN" altLang="en-US" sz="2800" b="1">
              <a:solidFill>
                <a:srgbClr val="FF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6" descr="C:\Users\liujicai01\Desktop\png\_0003_素材中国-sccnn.com.pn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10232136" y="5909630"/>
            <a:ext cx="1745180" cy="75151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custDataLst>
              <p:tags r:id="rId3"/>
            </p:custDataLst>
          </p:nvPr>
        </p:nvSpPr>
        <p:spPr bwMode="auto">
          <a:xfrm>
            <a:off x="1879319" y="1124744"/>
            <a:ext cx="8640233"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zh-CN" sz="3200" b="1">
                <a:latin typeface="华文中宋" panose="02010600040101010101" pitchFamily="2" charset="-122"/>
                <a:ea typeface="华文中宋" panose="02010600040101010101" pitchFamily="2" charset="-122"/>
              </a:rPr>
              <a:t>(1)</a:t>
            </a:r>
            <a:r>
              <a:rPr lang="zh-CN" altLang="en-US" sz="3200" b="1">
                <a:latin typeface="华文中宋" panose="02010600040101010101" pitchFamily="2" charset="-122"/>
                <a:ea typeface="华文中宋" panose="02010600040101010101" pitchFamily="2" charset="-122"/>
              </a:rPr>
              <a:t>广义的“文化”</a:t>
            </a:r>
            <a:endParaRPr lang="zh-CN" altLang="en-US" sz="3200" b="1">
              <a:latin typeface="华文中宋" panose="02010600040101010101" pitchFamily="2" charset="-122"/>
              <a:ea typeface="华文中宋" panose="02010600040101010101" pitchFamily="2" charset="-122"/>
            </a:endParaRPr>
          </a:p>
        </p:txBody>
      </p:sp>
      <p:sp>
        <p:nvSpPr>
          <p:cNvPr id="9" name="Text Box 4"/>
          <p:cNvSpPr txBox="1">
            <a:spLocks noChangeArrowheads="1"/>
          </p:cNvSpPr>
          <p:nvPr>
            <p:custDataLst>
              <p:tags r:id="rId4"/>
            </p:custDataLst>
          </p:nvPr>
        </p:nvSpPr>
        <p:spPr bwMode="auto">
          <a:xfrm>
            <a:off x="1823443" y="1771084"/>
            <a:ext cx="830500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zh-CN" sz="3200" b="1">
                <a:solidFill>
                  <a:srgbClr val="333399"/>
                </a:solidFill>
                <a:effectLst>
                  <a:outerShdw blurRad="38100" dist="38100" dir="2700000" algn="tl">
                    <a:srgbClr val="C0C0C0"/>
                  </a:outerShdw>
                </a:effectLst>
                <a:ea typeface="黑体" panose="02010609060101010101" pitchFamily="2" charset="-122"/>
              </a:rPr>
              <a:t>    </a:t>
            </a:r>
            <a:r>
              <a:rPr lang="en-US" altLang="zh-CN" sz="3200" b="1" smtClean="0">
                <a:solidFill>
                  <a:srgbClr val="333399"/>
                </a:solidFill>
                <a:effectLst>
                  <a:outerShdw blurRad="38100" dist="38100" dir="2700000" algn="tl">
                    <a:srgbClr val="C0C0C0"/>
                  </a:outerShdw>
                </a:effectLst>
                <a:ea typeface="黑体" panose="02010609060101010101" pitchFamily="2" charset="-122"/>
              </a:rPr>
              <a:t>   </a:t>
            </a:r>
            <a:r>
              <a:rPr lang="zh-CN" altLang="en-US" sz="2665" b="1" smtClean="0">
                <a:latin typeface="华文中宋" panose="02010600040101010101" pitchFamily="2" charset="-122"/>
                <a:ea typeface="华文中宋" panose="02010600040101010101" pitchFamily="2" charset="-122"/>
              </a:rPr>
              <a:t>是</a:t>
            </a:r>
            <a:r>
              <a:rPr lang="zh-CN" altLang="en-US" sz="2665" b="1">
                <a:latin typeface="华文中宋" panose="02010600040101010101" pitchFamily="2" charset="-122"/>
                <a:ea typeface="华文中宋" panose="02010600040101010101" pitchFamily="2" charset="-122"/>
              </a:rPr>
              <a:t>对人类改造世界的一切活动及其创造的物质成果和精神成果的统称。</a:t>
            </a:r>
            <a:endParaRPr lang="zh-CN" altLang="en-US" sz="2665" b="1">
              <a:latin typeface="华文中宋" panose="02010600040101010101" pitchFamily="2" charset="-122"/>
              <a:ea typeface="华文中宋" panose="02010600040101010101" pitchFamily="2" charset="-122"/>
            </a:endParaRPr>
          </a:p>
        </p:txBody>
      </p:sp>
      <p:sp>
        <p:nvSpPr>
          <p:cNvPr id="11" name="Text Box 6"/>
          <p:cNvSpPr txBox="1">
            <a:spLocks noChangeArrowheads="1"/>
          </p:cNvSpPr>
          <p:nvPr>
            <p:custDataLst>
              <p:tags r:id="rId5"/>
            </p:custDataLst>
          </p:nvPr>
        </p:nvSpPr>
        <p:spPr bwMode="auto">
          <a:xfrm>
            <a:off x="1823443" y="3189956"/>
            <a:ext cx="9025467"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3200" b="1">
                <a:latin typeface="华文中宋" panose="02010600040101010101" pitchFamily="2" charset="-122"/>
                <a:ea typeface="华文中宋" panose="02010600040101010101" pitchFamily="2" charset="-122"/>
              </a:rPr>
              <a:t>(2)</a:t>
            </a:r>
            <a:r>
              <a:rPr lang="zh-CN" altLang="en-US" sz="3200" b="1">
                <a:latin typeface="华文中宋" panose="02010600040101010101" pitchFamily="2" charset="-122"/>
                <a:ea typeface="华文中宋" panose="02010600040101010101" pitchFamily="2" charset="-122"/>
              </a:rPr>
              <a:t>狭义的“文化”</a:t>
            </a:r>
            <a:endParaRPr lang="zh-CN" altLang="en-US" sz="3200" b="1">
              <a:latin typeface="华文中宋" panose="02010600040101010101" pitchFamily="2" charset="-122"/>
              <a:ea typeface="华文中宋" panose="02010600040101010101" pitchFamily="2" charset="-122"/>
            </a:endParaRPr>
          </a:p>
        </p:txBody>
      </p:sp>
      <p:sp>
        <p:nvSpPr>
          <p:cNvPr id="12" name="Text Box 7"/>
          <p:cNvSpPr txBox="1">
            <a:spLocks noChangeArrowheads="1"/>
          </p:cNvSpPr>
          <p:nvPr>
            <p:custDataLst>
              <p:tags r:id="rId6"/>
            </p:custDataLst>
          </p:nvPr>
        </p:nvSpPr>
        <p:spPr bwMode="auto">
          <a:xfrm>
            <a:off x="2543607" y="3790285"/>
            <a:ext cx="797594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665" b="1">
                <a:latin typeface="华文中宋" panose="02010600040101010101" pitchFamily="2" charset="-122"/>
                <a:ea typeface="华文中宋" panose="02010600040101010101" pitchFamily="2" charset="-122"/>
              </a:rPr>
              <a:t>专指文学艺术和科学知识，或指人们受教育的程度。</a:t>
            </a:r>
            <a:endParaRPr lang="zh-CN" altLang="en-US" sz="2665" b="1">
              <a:latin typeface="华文中宋" panose="02010600040101010101" pitchFamily="2" charset="-122"/>
              <a:ea typeface="华文中宋" panose="02010600040101010101" pitchFamily="2" charset="-122"/>
            </a:endParaRPr>
          </a:p>
        </p:txBody>
      </p:sp>
      <p:sp>
        <p:nvSpPr>
          <p:cNvPr id="13" name="Text Box 8"/>
          <p:cNvSpPr txBox="1">
            <a:spLocks noChangeArrowheads="1"/>
          </p:cNvSpPr>
          <p:nvPr>
            <p:custDataLst>
              <p:tags r:id="rId7"/>
            </p:custDataLst>
          </p:nvPr>
        </p:nvSpPr>
        <p:spPr bwMode="auto">
          <a:xfrm>
            <a:off x="1823443" y="4754760"/>
            <a:ext cx="104648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zh-CN" sz="3200" b="1">
                <a:latin typeface="华文中宋" panose="02010600040101010101" pitchFamily="2" charset="-122"/>
                <a:ea typeface="华文中宋" panose="02010600040101010101" pitchFamily="2" charset="-122"/>
              </a:rPr>
              <a:t>(3)</a:t>
            </a:r>
            <a:r>
              <a:rPr lang="zh-CN" altLang="en-US" sz="3200" b="1">
                <a:latin typeface="华文中宋" panose="02010600040101010101" pitchFamily="2" charset="-122"/>
                <a:ea typeface="华文中宋" panose="02010600040101010101" pitchFamily="2" charset="-122"/>
              </a:rPr>
              <a:t>我们所讲的“文化”</a:t>
            </a:r>
            <a:endParaRPr lang="zh-CN" altLang="en-US" sz="3200" b="1">
              <a:latin typeface="华文中宋" panose="02010600040101010101" pitchFamily="2" charset="-122"/>
              <a:ea typeface="华文中宋" panose="02010600040101010101" pitchFamily="2" charset="-122"/>
            </a:endParaRPr>
          </a:p>
        </p:txBody>
      </p:sp>
      <p:sp>
        <p:nvSpPr>
          <p:cNvPr id="14" name="Text Box 9"/>
          <p:cNvSpPr txBox="1">
            <a:spLocks noChangeArrowheads="1"/>
          </p:cNvSpPr>
          <p:nvPr>
            <p:custDataLst>
              <p:tags r:id="rId8"/>
            </p:custDataLst>
          </p:nvPr>
        </p:nvSpPr>
        <p:spPr bwMode="auto">
          <a:xfrm>
            <a:off x="1927953" y="5370313"/>
            <a:ext cx="8867545" cy="107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zh-CN" sz="3735" b="1">
                <a:solidFill>
                  <a:srgbClr val="9900FF"/>
                </a:solidFill>
                <a:effectLst>
                  <a:outerShdw blurRad="38100" dist="38100" dir="2700000" algn="tl">
                    <a:srgbClr val="C0C0C0"/>
                  </a:outerShdw>
                </a:effectLst>
                <a:ea typeface="黑体" panose="02010609060101010101" pitchFamily="2" charset="-122"/>
              </a:rPr>
              <a:t>   </a:t>
            </a:r>
            <a:r>
              <a:rPr lang="en-US" altLang="zh-CN" sz="3735" b="1" smtClean="0">
                <a:solidFill>
                  <a:srgbClr val="9900FF"/>
                </a:solidFill>
                <a:effectLst>
                  <a:outerShdw blurRad="38100" dist="38100" dir="2700000" algn="tl">
                    <a:srgbClr val="C0C0C0"/>
                  </a:outerShdw>
                </a:effectLst>
                <a:ea typeface="黑体" panose="02010609060101010101" pitchFamily="2" charset="-122"/>
              </a:rPr>
              <a:t>   </a:t>
            </a:r>
            <a:r>
              <a:rPr lang="zh-CN" altLang="en-US" sz="2665" b="1" smtClean="0">
                <a:latin typeface="华文中宋" panose="02010600040101010101" pitchFamily="2" charset="-122"/>
                <a:ea typeface="华文中宋" panose="02010600040101010101" pitchFamily="2" charset="-122"/>
              </a:rPr>
              <a:t>是</a:t>
            </a:r>
            <a:r>
              <a:rPr lang="zh-CN" altLang="en-US" sz="2665" b="1">
                <a:latin typeface="华文中宋" panose="02010600040101010101" pitchFamily="2" charset="-122"/>
                <a:ea typeface="华文中宋" panose="02010600040101010101" pitchFamily="2" charset="-122"/>
              </a:rPr>
              <a:t>建设中国特色社会主义文化的“文化”，它既不同于那种广义的“文化”，也不同于那种狭义的“文化”</a:t>
            </a:r>
            <a:endParaRPr lang="zh-CN" altLang="en-US" sz="2665" b="1">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custDataLst>
              <p:tags r:id="rId1"/>
            </p:custDataLst>
          </p:nvPr>
        </p:nvSpPr>
        <p:spPr>
          <a:xfrm>
            <a:off x="1558925" y="152400"/>
            <a:ext cx="9084091" cy="6705600"/>
          </a:xfrm>
        </p:spPr>
        <p:txBody>
          <a:bodyPr>
            <a:noAutofit/>
          </a:bodyPr>
          <a:lstStyle/>
          <a:p>
            <a:pPr>
              <a:lnSpc>
                <a:spcPct val="80000"/>
              </a:lnSpc>
              <a:buFont typeface="Arial" panose="020B0604020202020204" pitchFamily="34" charset="0"/>
              <a:buNone/>
            </a:pPr>
            <a:r>
              <a:rPr lang="zh-CN" altLang="en-US" sz="3200" b="1" smtClean="0">
                <a:solidFill>
                  <a:schemeClr val="tx1"/>
                </a:solidFill>
                <a:latin typeface="黑体" panose="02010609060101010101" pitchFamily="2" charset="-122"/>
                <a:ea typeface="黑体" panose="02010609060101010101" pitchFamily="2" charset="-122"/>
              </a:rPr>
              <a:t>下列属于文化现象和文化活动的是：</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Font typeface="Arial" panose="020B0604020202020204" pitchFamily="34" charset="0"/>
              <a:buNone/>
            </a:pPr>
            <a:r>
              <a:rPr lang="en-US" altLang="zh-CN" sz="3200" b="1" smtClean="0">
                <a:solidFill>
                  <a:schemeClr val="tx1"/>
                </a:solidFill>
                <a:latin typeface="黑体" panose="02010609060101010101" pitchFamily="2" charset="-122"/>
                <a:ea typeface="黑体" panose="02010609060101010101" pitchFamily="2" charset="-122"/>
              </a:rPr>
              <a:t>1</a:t>
            </a:r>
            <a:r>
              <a:rPr lang="zh-CN" altLang="en-US" sz="3200" b="1" smtClean="0">
                <a:solidFill>
                  <a:schemeClr val="tx1"/>
                </a:solidFill>
                <a:latin typeface="黑体" panose="02010609060101010101" pitchFamily="2" charset="-122"/>
                <a:ea typeface="黑体" panose="02010609060101010101" pitchFamily="2" charset="-122"/>
              </a:rPr>
              <a:t>）西双版纳植物王国　    </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None/>
            </a:pPr>
            <a:r>
              <a:rPr lang="en-US" altLang="zh-CN" sz="3200" b="1" smtClean="0">
                <a:solidFill>
                  <a:schemeClr val="tx1"/>
                </a:solidFill>
                <a:latin typeface="黑体" panose="02010609060101010101" pitchFamily="2" charset="-122"/>
                <a:ea typeface="黑体" panose="02010609060101010101" pitchFamily="2" charset="-122"/>
              </a:rPr>
              <a:t>2</a:t>
            </a:r>
            <a:r>
              <a:rPr lang="zh-CN" altLang="en-US" sz="3200" b="1" smtClean="0">
                <a:solidFill>
                  <a:schemeClr val="tx1"/>
                </a:solidFill>
                <a:latin typeface="黑体" panose="02010609060101010101" pitchFamily="2" charset="-122"/>
                <a:ea typeface="黑体" panose="02010609060101010101" pitchFamily="2" charset="-122"/>
              </a:rPr>
              <a:t>）黄山自然风光</a:t>
            </a:r>
            <a:r>
              <a:rPr lang="zh-CN" altLang="en-US" sz="3200" b="1" smtClean="0">
                <a:latin typeface="黑体" panose="02010609060101010101" pitchFamily="2" charset="-122"/>
                <a:ea typeface="黑体" panose="02010609060101010101" pitchFamily="2" charset="-122"/>
              </a:rPr>
              <a:t>          </a:t>
            </a:r>
            <a:endParaRPr lang="zh-CN" altLang="en-US" sz="3200" b="1" smtClean="0">
              <a:solidFill>
                <a:schemeClr val="accent1"/>
              </a:solidFill>
              <a:latin typeface="黑体" panose="02010609060101010101" pitchFamily="2" charset="-122"/>
              <a:ea typeface="黑体" panose="02010609060101010101" pitchFamily="2" charset="-122"/>
            </a:endParaRPr>
          </a:p>
          <a:p>
            <a:pPr>
              <a:lnSpc>
                <a:spcPct val="80000"/>
              </a:lnSpc>
              <a:buFont typeface="Arial" panose="020B0604020202020204" pitchFamily="34" charset="0"/>
              <a:buNone/>
            </a:pPr>
            <a:r>
              <a:rPr lang="en-US" altLang="zh-CN" sz="3200" b="1" smtClean="0">
                <a:solidFill>
                  <a:schemeClr val="tx1"/>
                </a:solidFill>
                <a:latin typeface="黑体" panose="02010609060101010101" pitchFamily="2" charset="-122"/>
                <a:ea typeface="黑体" panose="02010609060101010101" pitchFamily="2" charset="-122"/>
              </a:rPr>
              <a:t>3</a:t>
            </a:r>
            <a:r>
              <a:rPr lang="zh-CN" altLang="en-US" sz="3200" b="1" smtClean="0">
                <a:solidFill>
                  <a:schemeClr val="tx1"/>
                </a:solidFill>
                <a:latin typeface="黑体" panose="02010609060101010101" pitchFamily="2" charset="-122"/>
                <a:ea typeface="黑体" panose="02010609060101010101" pitchFamily="2" charset="-122"/>
              </a:rPr>
              <a:t>）莫高窟的飞天壁画 </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Font typeface="Arial" panose="020B0604020202020204" pitchFamily="34" charset="0"/>
              <a:buNone/>
            </a:pPr>
            <a:r>
              <a:rPr lang="en-US" altLang="zh-CN" sz="3200" b="1" smtClean="0">
                <a:solidFill>
                  <a:schemeClr val="tx1"/>
                </a:solidFill>
                <a:latin typeface="黑体" panose="02010609060101010101" pitchFamily="2" charset="-122"/>
                <a:ea typeface="黑体" panose="02010609060101010101" pitchFamily="2" charset="-122"/>
              </a:rPr>
              <a:t>4</a:t>
            </a:r>
            <a:r>
              <a:rPr lang="zh-CN" altLang="en-US" sz="3200" b="1" smtClean="0">
                <a:solidFill>
                  <a:schemeClr val="tx1"/>
                </a:solidFill>
                <a:latin typeface="黑体" panose="02010609060101010101" pitchFamily="2" charset="-122"/>
                <a:ea typeface="黑体" panose="02010609060101010101" pitchFamily="2" charset="-122"/>
              </a:rPr>
              <a:t>）大汶口文化遗址</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Font typeface="Arial" panose="020B0604020202020204" pitchFamily="34" charset="0"/>
              <a:buNone/>
            </a:pPr>
            <a:r>
              <a:rPr lang="en-US" altLang="zh-CN" sz="3200" b="1" smtClean="0">
                <a:solidFill>
                  <a:schemeClr val="tx1"/>
                </a:solidFill>
                <a:latin typeface="黑体" panose="02010609060101010101" pitchFamily="2" charset="-122"/>
                <a:ea typeface="黑体" panose="02010609060101010101" pitchFamily="2" charset="-122"/>
              </a:rPr>
              <a:t>5</a:t>
            </a:r>
            <a:r>
              <a:rPr lang="zh-CN" altLang="en-US" sz="3200" b="1" smtClean="0">
                <a:solidFill>
                  <a:schemeClr val="tx1"/>
                </a:solidFill>
                <a:latin typeface="黑体" panose="02010609060101010101" pitchFamily="2" charset="-122"/>
                <a:ea typeface="黑体" panose="02010609060101010101" pitchFamily="2" charset="-122"/>
              </a:rPr>
              <a:t>）宗教活动            </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Font typeface="Arial" panose="020B0604020202020204" pitchFamily="34" charset="0"/>
              <a:buNone/>
            </a:pPr>
            <a:r>
              <a:rPr lang="en-US" altLang="zh-CN" sz="3200" b="1" smtClean="0">
                <a:solidFill>
                  <a:schemeClr val="tx1"/>
                </a:solidFill>
                <a:latin typeface="黑体" panose="02010609060101010101" pitchFamily="2" charset="-122"/>
                <a:ea typeface="黑体" panose="02010609060101010101" pitchFamily="2" charset="-122"/>
              </a:rPr>
              <a:t>6</a:t>
            </a:r>
            <a:r>
              <a:rPr lang="zh-CN" altLang="en-US" sz="3200" b="1" smtClean="0">
                <a:solidFill>
                  <a:schemeClr val="tx1"/>
                </a:solidFill>
                <a:latin typeface="黑体" panose="02010609060101010101" pitchFamily="2" charset="-122"/>
                <a:ea typeface="黑体" panose="02010609060101010101" pitchFamily="2" charset="-122"/>
              </a:rPr>
              <a:t>）克隆技术</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Font typeface="Arial" panose="020B0604020202020204" pitchFamily="34" charset="0"/>
              <a:buNone/>
            </a:pPr>
            <a:r>
              <a:rPr lang="en-US" altLang="zh-CN" sz="3200" b="1" smtClean="0">
                <a:solidFill>
                  <a:schemeClr val="tx1"/>
                </a:solidFill>
                <a:latin typeface="黑体" panose="02010609060101010101" pitchFamily="2" charset="-122"/>
                <a:ea typeface="黑体" panose="02010609060101010101" pitchFamily="2" charset="-122"/>
              </a:rPr>
              <a:t>7</a:t>
            </a:r>
            <a:r>
              <a:rPr lang="zh-CN" altLang="en-US" sz="3200" b="1" smtClean="0">
                <a:solidFill>
                  <a:schemeClr val="tx1"/>
                </a:solidFill>
                <a:latin typeface="黑体" panose="02010609060101010101" pitchFamily="2" charset="-122"/>
                <a:ea typeface="黑体" panose="02010609060101010101" pitchFamily="2" charset="-122"/>
              </a:rPr>
              <a:t>）伦理道德观念     </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Font typeface="Arial" panose="020B0604020202020204" pitchFamily="34" charset="0"/>
              <a:buNone/>
            </a:pPr>
            <a:r>
              <a:rPr lang="en-US" altLang="zh-CN" sz="3200" b="1" smtClean="0">
                <a:solidFill>
                  <a:schemeClr val="tx1"/>
                </a:solidFill>
                <a:latin typeface="黑体" panose="02010609060101010101" pitchFamily="2" charset="-122"/>
                <a:ea typeface="黑体" panose="02010609060101010101" pitchFamily="2" charset="-122"/>
              </a:rPr>
              <a:t>8</a:t>
            </a:r>
            <a:r>
              <a:rPr lang="zh-CN" altLang="en-US" sz="3200" b="1" smtClean="0">
                <a:solidFill>
                  <a:schemeClr val="tx1"/>
                </a:solidFill>
                <a:latin typeface="黑体" panose="02010609060101010101" pitchFamily="2" charset="-122"/>
                <a:ea typeface="黑体" panose="02010609060101010101" pitchFamily="2" charset="-122"/>
              </a:rPr>
              <a:t>）生产资料所有制          </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None/>
            </a:pPr>
            <a:r>
              <a:rPr lang="en-US" altLang="zh-CN" sz="3200" b="1" smtClean="0">
                <a:solidFill>
                  <a:schemeClr val="tx1"/>
                </a:solidFill>
                <a:latin typeface="黑体" panose="02010609060101010101" pitchFamily="2" charset="-122"/>
                <a:ea typeface="黑体" panose="02010609060101010101" pitchFamily="2" charset="-122"/>
              </a:rPr>
              <a:t>9</a:t>
            </a:r>
            <a:r>
              <a:rPr lang="zh-CN" altLang="en-US" sz="3200" b="1" smtClean="0">
                <a:solidFill>
                  <a:schemeClr val="tx1"/>
                </a:solidFill>
                <a:latin typeface="黑体" panose="02010609060101010101" pitchFamily="2" charset="-122"/>
                <a:ea typeface="黑体" panose="02010609060101010101" pitchFamily="2" charset="-122"/>
              </a:rPr>
              <a:t>）军队                   </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None/>
            </a:pPr>
            <a:r>
              <a:rPr lang="en-US" altLang="zh-CN" sz="3200" b="1" smtClean="0">
                <a:solidFill>
                  <a:schemeClr val="tx1"/>
                </a:solidFill>
                <a:latin typeface="黑体" panose="02010609060101010101" pitchFamily="2" charset="-122"/>
                <a:ea typeface="黑体" panose="02010609060101010101" pitchFamily="2" charset="-122"/>
              </a:rPr>
              <a:t>10)</a:t>
            </a:r>
            <a:r>
              <a:rPr lang="zh-CN" altLang="en-US" sz="3200" b="1" smtClean="0">
                <a:solidFill>
                  <a:schemeClr val="tx1"/>
                </a:solidFill>
                <a:latin typeface="黑体" panose="02010609060101010101" pitchFamily="2" charset="-122"/>
                <a:ea typeface="黑体" panose="02010609060101010101" pitchFamily="2" charset="-122"/>
              </a:rPr>
              <a:t>工人、农民从事生产活动  </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Font typeface="Arial" panose="020B0604020202020204" pitchFamily="34" charset="0"/>
              <a:buNone/>
            </a:pPr>
            <a:r>
              <a:rPr lang="en-US" altLang="zh-CN" sz="3200" b="1" smtClean="0">
                <a:solidFill>
                  <a:schemeClr val="tx1"/>
                </a:solidFill>
                <a:latin typeface="黑体" panose="02010609060101010101" pitchFamily="2" charset="-122"/>
                <a:ea typeface="黑体" panose="02010609060101010101" pitchFamily="2" charset="-122"/>
              </a:rPr>
              <a:t>11) </a:t>
            </a:r>
            <a:r>
              <a:rPr lang="zh-CN" altLang="en-US" sz="3200" b="1" smtClean="0">
                <a:solidFill>
                  <a:schemeClr val="tx1"/>
                </a:solidFill>
                <a:latin typeface="黑体" panose="02010609060101010101" pitchFamily="2" charset="-122"/>
                <a:ea typeface="黑体" panose="02010609060101010101" pitchFamily="2" charset="-122"/>
              </a:rPr>
              <a:t>参加演讲会　</a:t>
            </a:r>
            <a:endParaRPr lang="zh-CN" altLang="en-US" sz="3200" b="1" smtClean="0">
              <a:solidFill>
                <a:schemeClr val="tx1"/>
              </a:solidFill>
              <a:latin typeface="黑体" panose="02010609060101010101" pitchFamily="2" charset="-122"/>
              <a:ea typeface="黑体" panose="02010609060101010101" pitchFamily="2" charset="-122"/>
            </a:endParaRPr>
          </a:p>
          <a:p>
            <a:pPr>
              <a:lnSpc>
                <a:spcPct val="80000"/>
              </a:lnSpc>
              <a:buNone/>
            </a:pPr>
            <a:r>
              <a:rPr lang="en-US" altLang="zh-CN" sz="3200" b="1" smtClean="0">
                <a:solidFill>
                  <a:schemeClr val="tx1"/>
                </a:solidFill>
                <a:latin typeface="黑体" panose="02010609060101010101" pitchFamily="2" charset="-122"/>
                <a:ea typeface="黑体" panose="02010609060101010101" pitchFamily="2" charset="-122"/>
              </a:rPr>
              <a:t>12) </a:t>
            </a:r>
            <a:r>
              <a:rPr lang="zh-CN" altLang="en-US" sz="3200" b="1" smtClean="0">
                <a:solidFill>
                  <a:schemeClr val="tx1"/>
                </a:solidFill>
                <a:latin typeface="黑体" panose="02010609060101010101" pitchFamily="2" charset="-122"/>
                <a:ea typeface="黑体" panose="02010609060101010101" pitchFamily="2" charset="-122"/>
              </a:rPr>
              <a:t>某国议员竞选 </a:t>
            </a:r>
            <a:r>
              <a:rPr lang="zh-CN" altLang="en-US" sz="3200" b="1" smtClean="0">
                <a:solidFill>
                  <a:schemeClr val="tx2"/>
                </a:solidFill>
                <a:latin typeface="黑体" panose="02010609060101010101" pitchFamily="2" charset="-122"/>
                <a:ea typeface="黑体" panose="02010609060101010101" pitchFamily="2" charset="-122"/>
              </a:rPr>
              <a:t>          </a:t>
            </a:r>
            <a:endParaRPr lang="zh-CN" altLang="en-US" sz="3200" b="1" smtClean="0">
              <a:solidFill>
                <a:schemeClr val="tx2"/>
              </a:solidFill>
              <a:latin typeface="黑体" panose="02010609060101010101" pitchFamily="2" charset="-122"/>
              <a:ea typeface="黑体" panose="02010609060101010101" pitchFamily="2" charset="-122"/>
            </a:endParaRPr>
          </a:p>
        </p:txBody>
      </p:sp>
      <p:sp>
        <p:nvSpPr>
          <p:cNvPr id="2" name="文本框 1"/>
          <p:cNvSpPr txBox="1"/>
          <p:nvPr/>
        </p:nvSpPr>
        <p:spPr>
          <a:xfrm>
            <a:off x="7069455" y="562610"/>
            <a:ext cx="1998345" cy="583565"/>
          </a:xfrm>
          <a:prstGeom prst="rect">
            <a:avLst/>
          </a:prstGeom>
          <a:noFill/>
        </p:spPr>
        <p:txBody>
          <a:bodyPr wrap="square" rtlCol="0">
            <a:spAutoFit/>
          </a:bodyPr>
          <a:p>
            <a:r>
              <a:rPr lang="zh-CN" altLang="en-US" sz="3200" b="1" smtClean="0">
                <a:solidFill>
                  <a:schemeClr val="accent1"/>
                </a:solidFill>
                <a:latin typeface="黑体" panose="02010609060101010101" pitchFamily="2" charset="-122"/>
                <a:ea typeface="黑体" panose="02010609060101010101" pitchFamily="2" charset="-122"/>
                <a:sym typeface="+mn-ea"/>
              </a:rPr>
              <a:t>自然现象</a:t>
            </a:r>
            <a:endParaRPr lang="zh-CN" altLang="en-US" sz="3200"/>
          </a:p>
        </p:txBody>
      </p:sp>
      <p:sp>
        <p:nvSpPr>
          <p:cNvPr id="3" name="文本框 2"/>
          <p:cNvSpPr txBox="1"/>
          <p:nvPr/>
        </p:nvSpPr>
        <p:spPr>
          <a:xfrm>
            <a:off x="7069455" y="1024890"/>
            <a:ext cx="1998345" cy="583565"/>
          </a:xfrm>
          <a:prstGeom prst="rect">
            <a:avLst/>
          </a:prstGeom>
          <a:noFill/>
        </p:spPr>
        <p:txBody>
          <a:bodyPr wrap="square" rtlCol="0">
            <a:spAutoFit/>
          </a:bodyPr>
          <a:p>
            <a:r>
              <a:rPr lang="zh-CN" altLang="en-US" sz="3200" b="1" smtClean="0">
                <a:solidFill>
                  <a:schemeClr val="accent1"/>
                </a:solidFill>
                <a:latin typeface="黑体" panose="02010609060101010101" pitchFamily="2" charset="-122"/>
                <a:ea typeface="黑体" panose="02010609060101010101" pitchFamily="2" charset="-122"/>
                <a:sym typeface="+mn-ea"/>
              </a:rPr>
              <a:t>自然现象</a:t>
            </a:r>
            <a:endParaRPr lang="zh-CN" altLang="en-US" sz="3200"/>
          </a:p>
        </p:txBody>
      </p:sp>
      <p:sp>
        <p:nvSpPr>
          <p:cNvPr id="4" name="文本框 3"/>
          <p:cNvSpPr txBox="1"/>
          <p:nvPr/>
        </p:nvSpPr>
        <p:spPr>
          <a:xfrm>
            <a:off x="7342505" y="4194175"/>
            <a:ext cx="1816100" cy="583565"/>
          </a:xfrm>
          <a:prstGeom prst="rect">
            <a:avLst/>
          </a:prstGeom>
          <a:noFill/>
        </p:spPr>
        <p:txBody>
          <a:bodyPr wrap="square" rtlCol="0">
            <a:spAutoFit/>
          </a:bodyPr>
          <a:p>
            <a:r>
              <a:rPr lang="zh-CN" altLang="en-US" sz="3200" b="1" smtClean="0">
                <a:solidFill>
                  <a:schemeClr val="accent1"/>
                </a:solidFill>
                <a:latin typeface="黑体" panose="02010609060101010101" pitchFamily="2" charset="-122"/>
                <a:ea typeface="黑体" panose="02010609060101010101" pitchFamily="2" charset="-122"/>
                <a:sym typeface="+mn-ea"/>
              </a:rPr>
              <a:t>经济</a:t>
            </a:r>
            <a:endParaRPr lang="zh-CN" altLang="en-US" sz="3200"/>
          </a:p>
        </p:txBody>
      </p:sp>
      <p:sp>
        <p:nvSpPr>
          <p:cNvPr id="5" name="文本框 4"/>
          <p:cNvSpPr txBox="1"/>
          <p:nvPr/>
        </p:nvSpPr>
        <p:spPr>
          <a:xfrm>
            <a:off x="7342505" y="5234305"/>
            <a:ext cx="1816100" cy="583565"/>
          </a:xfrm>
          <a:prstGeom prst="rect">
            <a:avLst/>
          </a:prstGeom>
          <a:noFill/>
        </p:spPr>
        <p:txBody>
          <a:bodyPr wrap="square" rtlCol="0">
            <a:spAutoFit/>
          </a:bodyPr>
          <a:p>
            <a:r>
              <a:rPr lang="zh-CN" altLang="en-US" sz="3200" b="1" smtClean="0">
                <a:solidFill>
                  <a:schemeClr val="accent1"/>
                </a:solidFill>
                <a:latin typeface="黑体" panose="02010609060101010101" pitchFamily="2" charset="-122"/>
                <a:ea typeface="黑体" panose="02010609060101010101" pitchFamily="2" charset="-122"/>
                <a:sym typeface="+mn-ea"/>
              </a:rPr>
              <a:t>经济</a:t>
            </a:r>
            <a:endParaRPr lang="zh-CN" altLang="en-US" sz="3200"/>
          </a:p>
        </p:txBody>
      </p:sp>
      <p:sp>
        <p:nvSpPr>
          <p:cNvPr id="6" name="文本框 5"/>
          <p:cNvSpPr txBox="1"/>
          <p:nvPr/>
        </p:nvSpPr>
        <p:spPr>
          <a:xfrm>
            <a:off x="7342505" y="4777740"/>
            <a:ext cx="1816100" cy="583565"/>
          </a:xfrm>
          <a:prstGeom prst="rect">
            <a:avLst/>
          </a:prstGeom>
          <a:noFill/>
        </p:spPr>
        <p:txBody>
          <a:bodyPr wrap="square" rtlCol="0">
            <a:spAutoFit/>
          </a:bodyPr>
          <a:p>
            <a:r>
              <a:rPr lang="zh-CN" altLang="en-US" sz="3200" b="1" smtClean="0">
                <a:solidFill>
                  <a:schemeClr val="accent1"/>
                </a:solidFill>
                <a:latin typeface="黑体" panose="02010609060101010101" pitchFamily="2" charset="-122"/>
                <a:ea typeface="黑体" panose="02010609060101010101" pitchFamily="2" charset="-122"/>
                <a:sym typeface="+mn-ea"/>
              </a:rPr>
              <a:t>政治</a:t>
            </a:r>
            <a:endParaRPr lang="zh-CN" altLang="en-US" sz="3200" b="1" smtClean="0">
              <a:solidFill>
                <a:schemeClr val="accent1"/>
              </a:solidFill>
              <a:latin typeface="黑体" panose="02010609060101010101" pitchFamily="2" charset="-122"/>
              <a:ea typeface="黑体" panose="02010609060101010101" pitchFamily="2" charset="-122"/>
              <a:sym typeface="+mn-ea"/>
            </a:endParaRPr>
          </a:p>
        </p:txBody>
      </p:sp>
      <p:sp>
        <p:nvSpPr>
          <p:cNvPr id="7" name="文本框 6"/>
          <p:cNvSpPr txBox="1"/>
          <p:nvPr/>
        </p:nvSpPr>
        <p:spPr>
          <a:xfrm>
            <a:off x="7408545" y="6274435"/>
            <a:ext cx="1816100" cy="583565"/>
          </a:xfrm>
          <a:prstGeom prst="rect">
            <a:avLst/>
          </a:prstGeom>
          <a:noFill/>
        </p:spPr>
        <p:txBody>
          <a:bodyPr wrap="square" rtlCol="0">
            <a:spAutoFit/>
          </a:bodyPr>
          <a:p>
            <a:r>
              <a:rPr lang="zh-CN" altLang="en-US" sz="3200" b="1" smtClean="0">
                <a:solidFill>
                  <a:schemeClr val="accent1"/>
                </a:solidFill>
                <a:latin typeface="黑体" panose="02010609060101010101" pitchFamily="2" charset="-122"/>
                <a:ea typeface="黑体" panose="02010609060101010101" pitchFamily="2" charset="-122"/>
                <a:sym typeface="+mn-ea"/>
              </a:rPr>
              <a:t>政治</a:t>
            </a:r>
            <a:endParaRPr lang="zh-CN" altLang="en-US" sz="3200" b="1" smtClean="0">
              <a:solidFill>
                <a:schemeClr val="accent1"/>
              </a:solidFill>
              <a:latin typeface="黑体" panose="02010609060101010101" pitchFamily="2" charset="-122"/>
              <a:ea typeface="黑体" panose="02010609060101010101" pitchFamily="2" charset="-122"/>
              <a:sym typeface="+mn-ea"/>
            </a:endParaRPr>
          </a:p>
        </p:txBody>
      </p:sp>
      <p:sp>
        <p:nvSpPr>
          <p:cNvPr id="8" name="文本框 7"/>
          <p:cNvSpPr txBox="1"/>
          <p:nvPr/>
        </p:nvSpPr>
        <p:spPr>
          <a:xfrm>
            <a:off x="7160260" y="1517015"/>
            <a:ext cx="1816100" cy="583565"/>
          </a:xfrm>
          <a:prstGeom prst="rect">
            <a:avLst/>
          </a:prstGeom>
          <a:noFill/>
        </p:spPr>
        <p:txBody>
          <a:bodyPr wrap="square" rtlCol="0">
            <a:spAutoFit/>
          </a:bodyPr>
          <a:p>
            <a:r>
              <a:rPr lang="zh-CN" altLang="en-US" sz="3200" b="1" smtClean="0">
                <a:solidFill>
                  <a:srgbClr val="FF0000"/>
                </a:solidFill>
                <a:latin typeface="黑体" panose="02010609060101010101" pitchFamily="2" charset="-122"/>
                <a:ea typeface="黑体" panose="02010609060101010101" pitchFamily="2" charset="-122"/>
                <a:sym typeface="+mn-ea"/>
              </a:rPr>
              <a:t>文化</a:t>
            </a:r>
            <a:endParaRPr lang="zh-CN" altLang="en-US" sz="3200" b="1" smtClean="0">
              <a:solidFill>
                <a:srgbClr val="FF0000"/>
              </a:solidFill>
              <a:latin typeface="黑体" panose="02010609060101010101" pitchFamily="2" charset="-122"/>
              <a:ea typeface="黑体" panose="02010609060101010101" pitchFamily="2" charset="-122"/>
              <a:sym typeface="+mn-ea"/>
            </a:endParaRPr>
          </a:p>
        </p:txBody>
      </p:sp>
      <p:sp>
        <p:nvSpPr>
          <p:cNvPr id="9" name="文本框 8"/>
          <p:cNvSpPr txBox="1"/>
          <p:nvPr/>
        </p:nvSpPr>
        <p:spPr>
          <a:xfrm>
            <a:off x="7160895" y="1927860"/>
            <a:ext cx="1816100" cy="583565"/>
          </a:xfrm>
          <a:prstGeom prst="rect">
            <a:avLst/>
          </a:prstGeom>
          <a:noFill/>
        </p:spPr>
        <p:txBody>
          <a:bodyPr wrap="square" rtlCol="0">
            <a:spAutoFit/>
          </a:bodyPr>
          <a:p>
            <a:r>
              <a:rPr lang="zh-CN" altLang="en-US" sz="3200" b="1" smtClean="0">
                <a:solidFill>
                  <a:srgbClr val="FF0000"/>
                </a:solidFill>
                <a:latin typeface="黑体" panose="02010609060101010101" pitchFamily="2" charset="-122"/>
                <a:ea typeface="黑体" panose="02010609060101010101" pitchFamily="2" charset="-122"/>
                <a:sym typeface="+mn-ea"/>
              </a:rPr>
              <a:t>文化</a:t>
            </a:r>
            <a:endParaRPr lang="zh-CN" altLang="en-US" sz="3200" b="1" smtClean="0">
              <a:solidFill>
                <a:srgbClr val="FF0000"/>
              </a:solidFill>
              <a:latin typeface="黑体" panose="02010609060101010101" pitchFamily="2" charset="-122"/>
              <a:ea typeface="黑体" panose="02010609060101010101" pitchFamily="2" charset="-122"/>
              <a:sym typeface="+mn-ea"/>
            </a:endParaRPr>
          </a:p>
        </p:txBody>
      </p:sp>
      <p:sp>
        <p:nvSpPr>
          <p:cNvPr id="10" name="文本框 9"/>
          <p:cNvSpPr txBox="1"/>
          <p:nvPr/>
        </p:nvSpPr>
        <p:spPr>
          <a:xfrm>
            <a:off x="7160260" y="2511425"/>
            <a:ext cx="1816100" cy="583565"/>
          </a:xfrm>
          <a:prstGeom prst="rect">
            <a:avLst/>
          </a:prstGeom>
          <a:noFill/>
        </p:spPr>
        <p:txBody>
          <a:bodyPr wrap="square" rtlCol="0">
            <a:spAutoFit/>
          </a:bodyPr>
          <a:p>
            <a:r>
              <a:rPr lang="zh-CN" altLang="en-US" sz="3200" b="1" smtClean="0">
                <a:solidFill>
                  <a:srgbClr val="FF0000"/>
                </a:solidFill>
                <a:latin typeface="黑体" panose="02010609060101010101" pitchFamily="2" charset="-122"/>
                <a:ea typeface="黑体" panose="02010609060101010101" pitchFamily="2" charset="-122"/>
                <a:sym typeface="+mn-ea"/>
              </a:rPr>
              <a:t>文化</a:t>
            </a:r>
            <a:endParaRPr lang="zh-CN" altLang="en-US" sz="3200" b="1" smtClean="0">
              <a:solidFill>
                <a:srgbClr val="FF0000"/>
              </a:solidFill>
              <a:latin typeface="黑体" panose="02010609060101010101" pitchFamily="2" charset="-122"/>
              <a:ea typeface="黑体" panose="02010609060101010101" pitchFamily="2" charset="-122"/>
              <a:sym typeface="+mn-ea"/>
            </a:endParaRPr>
          </a:p>
        </p:txBody>
      </p:sp>
      <p:sp>
        <p:nvSpPr>
          <p:cNvPr id="11" name="文本框 10"/>
          <p:cNvSpPr txBox="1"/>
          <p:nvPr/>
        </p:nvSpPr>
        <p:spPr>
          <a:xfrm>
            <a:off x="7160895" y="3061335"/>
            <a:ext cx="1816100" cy="583565"/>
          </a:xfrm>
          <a:prstGeom prst="rect">
            <a:avLst/>
          </a:prstGeom>
          <a:noFill/>
        </p:spPr>
        <p:txBody>
          <a:bodyPr wrap="square" rtlCol="0">
            <a:spAutoFit/>
          </a:bodyPr>
          <a:p>
            <a:r>
              <a:rPr lang="zh-CN" altLang="en-US" sz="3200" b="1" smtClean="0">
                <a:solidFill>
                  <a:srgbClr val="FF0000"/>
                </a:solidFill>
                <a:latin typeface="黑体" panose="02010609060101010101" pitchFamily="2" charset="-122"/>
                <a:ea typeface="黑体" panose="02010609060101010101" pitchFamily="2" charset="-122"/>
                <a:sym typeface="+mn-ea"/>
              </a:rPr>
              <a:t>文化</a:t>
            </a:r>
            <a:endParaRPr lang="zh-CN" altLang="en-US" sz="3200" b="1" smtClean="0">
              <a:solidFill>
                <a:srgbClr val="FF0000"/>
              </a:solidFill>
              <a:latin typeface="黑体" panose="02010609060101010101" pitchFamily="2" charset="-122"/>
              <a:ea typeface="黑体" panose="02010609060101010101" pitchFamily="2" charset="-122"/>
              <a:sym typeface="+mn-ea"/>
            </a:endParaRPr>
          </a:p>
        </p:txBody>
      </p:sp>
      <p:sp>
        <p:nvSpPr>
          <p:cNvPr id="12" name="文本框 11"/>
          <p:cNvSpPr txBox="1"/>
          <p:nvPr/>
        </p:nvSpPr>
        <p:spPr>
          <a:xfrm>
            <a:off x="7160895" y="3581400"/>
            <a:ext cx="1816100" cy="583565"/>
          </a:xfrm>
          <a:prstGeom prst="rect">
            <a:avLst/>
          </a:prstGeom>
          <a:noFill/>
        </p:spPr>
        <p:txBody>
          <a:bodyPr wrap="square" rtlCol="0">
            <a:spAutoFit/>
          </a:bodyPr>
          <a:p>
            <a:r>
              <a:rPr lang="zh-CN" altLang="en-US" sz="3200" b="1" smtClean="0">
                <a:solidFill>
                  <a:srgbClr val="FF0000"/>
                </a:solidFill>
                <a:latin typeface="黑体" panose="02010609060101010101" pitchFamily="2" charset="-122"/>
                <a:ea typeface="黑体" panose="02010609060101010101" pitchFamily="2" charset="-122"/>
                <a:sym typeface="+mn-ea"/>
              </a:rPr>
              <a:t>文化</a:t>
            </a:r>
            <a:endParaRPr lang="zh-CN" altLang="en-US" sz="3200" b="1" smtClean="0">
              <a:solidFill>
                <a:srgbClr val="FF0000"/>
              </a:solidFill>
              <a:latin typeface="黑体" panose="02010609060101010101" pitchFamily="2" charset="-122"/>
              <a:ea typeface="黑体" panose="02010609060101010101" pitchFamily="2" charset="-122"/>
              <a:sym typeface="+mn-ea"/>
            </a:endParaRPr>
          </a:p>
        </p:txBody>
      </p:sp>
      <p:sp>
        <p:nvSpPr>
          <p:cNvPr id="13" name="文本框 12"/>
          <p:cNvSpPr txBox="1"/>
          <p:nvPr/>
        </p:nvSpPr>
        <p:spPr>
          <a:xfrm>
            <a:off x="7342505" y="5690870"/>
            <a:ext cx="1816100" cy="583565"/>
          </a:xfrm>
          <a:prstGeom prst="rect">
            <a:avLst/>
          </a:prstGeom>
          <a:noFill/>
        </p:spPr>
        <p:txBody>
          <a:bodyPr wrap="square" rtlCol="0">
            <a:spAutoFit/>
          </a:bodyPr>
          <a:p>
            <a:r>
              <a:rPr lang="zh-CN" altLang="en-US" sz="3200" b="1" smtClean="0">
                <a:solidFill>
                  <a:srgbClr val="FF0000"/>
                </a:solidFill>
                <a:latin typeface="黑体" panose="02010609060101010101" pitchFamily="2" charset="-122"/>
                <a:ea typeface="黑体" panose="02010609060101010101" pitchFamily="2" charset="-122"/>
                <a:sym typeface="+mn-ea"/>
              </a:rPr>
              <a:t>文化</a:t>
            </a:r>
            <a:endParaRPr lang="zh-CN" altLang="en-US" sz="3200" b="1" smtClean="0">
              <a:solidFill>
                <a:srgbClr val="FF0000"/>
              </a:solidFill>
              <a:latin typeface="黑体" panose="02010609060101010101" pitchFamily="2" charset="-122"/>
              <a:ea typeface="黑体" panose="0201060906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p:bldP spid="12" grpId="0"/>
      <p:bldP spid="4" grpId="0"/>
      <p:bldP spid="6" grpId="0"/>
      <p:bldP spid="5" grpId="0"/>
      <p:bldP spid="1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2083635" y="0"/>
            <a:ext cx="8664315" cy="705600"/>
          </a:xfrm>
          <a:prstGeom prst="rect">
            <a:avLst/>
          </a:prstGeom>
        </p:spPr>
        <p:txBody>
          <a:bodyPr vert="horz" lIns="90000" tIns="46800" rIns="90000" bIns="46800" rtlCol="0" anchor="b" anchorCtr="0">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600" b="1" i="0" u="none" strike="noStrike" kern="1200" cap="none" spc="300" normalizeH="0" baseline="0" noProof="0">
              <a:ln>
                <a:noFill/>
              </a:ln>
              <a:solidFill>
                <a:schemeClr val="tx1">
                  <a:lumMod val="85000"/>
                  <a:lumOff val="15000"/>
                </a:schemeClr>
              </a:solidFill>
              <a:effectLst/>
              <a:uLnTx/>
              <a:uFillTx/>
              <a:latin typeface="+mn-ea"/>
              <a:cs typeface="+mj-cs"/>
            </a:endParaRPr>
          </a:p>
        </p:txBody>
      </p:sp>
      <p:sp>
        <p:nvSpPr>
          <p:cNvPr id="8" name="文本框 7"/>
          <p:cNvSpPr txBox="1"/>
          <p:nvPr>
            <p:custDataLst>
              <p:tags r:id="rId2"/>
            </p:custDataLst>
          </p:nvPr>
        </p:nvSpPr>
        <p:spPr>
          <a:xfrm>
            <a:off x="0" y="734695"/>
            <a:ext cx="12082145" cy="583565"/>
          </a:xfrm>
          <a:prstGeom prst="rect">
            <a:avLst/>
          </a:prstGeom>
          <a:noFill/>
        </p:spPr>
        <p:txBody>
          <a:bodyPr wrap="square" rtlCol="0">
            <a:spAutoFit/>
          </a:bodyPr>
          <a:lstStyle/>
          <a:p>
            <a:r>
              <a:rPr lang="en-US" altLang="zh-CN" sz="3200" b="1">
                <a:solidFill>
                  <a:schemeClr val="tx1">
                    <a:lumMod val="65000"/>
                    <a:lumOff val="35000"/>
                  </a:schemeClr>
                </a:solidFill>
              </a:rPr>
              <a:t>  </a:t>
            </a:r>
            <a:r>
              <a:rPr lang="zh-CN" altLang="en-US" sz="3200" b="1">
                <a:solidFill>
                  <a:schemeClr val="tx1">
                    <a:lumMod val="65000"/>
                    <a:lumOff val="35000"/>
                  </a:schemeClr>
                </a:solidFill>
              </a:rPr>
              <a:t>疫情防控中衍生的口罩文化，小动物们会自觉遵守疫情规定吗？</a:t>
            </a:r>
            <a:endParaRPr lang="zh-CN" altLang="en-US" sz="3200" b="1">
              <a:solidFill>
                <a:schemeClr val="tx1">
                  <a:lumMod val="65000"/>
                  <a:lumOff val="35000"/>
                </a:schemeClr>
              </a:solidFill>
            </a:endParaRPr>
          </a:p>
        </p:txBody>
      </p:sp>
      <p:pic>
        <p:nvPicPr>
          <p:cNvPr id="5" name="图片 4"/>
          <p:cNvPicPr>
            <a:picLocks noChangeAspect="1"/>
          </p:cNvPicPr>
          <p:nvPr>
            <p:custDataLst>
              <p:tags r:id="rId3"/>
            </p:custDataLst>
          </p:nvPr>
        </p:nvPicPr>
        <p:blipFill>
          <a:blip r:embed="rId4"/>
          <a:stretch>
            <a:fillRect/>
          </a:stretch>
        </p:blipFill>
        <p:spPr>
          <a:xfrm>
            <a:off x="316865" y="1497965"/>
            <a:ext cx="5032375" cy="442849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5915025" y="1497965"/>
            <a:ext cx="5370830" cy="4428490"/>
          </a:xfrm>
          <a:prstGeom prst="rect">
            <a:avLst/>
          </a:prstGeom>
        </p:spPr>
      </p:pic>
      <p:sp>
        <p:nvSpPr>
          <p:cNvPr id="7" name="文本框 6"/>
          <p:cNvSpPr txBox="1"/>
          <p:nvPr>
            <p:custDataLst>
              <p:tags r:id="rId7"/>
            </p:custDataLst>
          </p:nvPr>
        </p:nvSpPr>
        <p:spPr>
          <a:xfrm>
            <a:off x="3423285" y="6066155"/>
            <a:ext cx="5692140" cy="645160"/>
          </a:xfrm>
          <a:prstGeom prst="rect">
            <a:avLst/>
          </a:prstGeom>
          <a:noFill/>
        </p:spPr>
        <p:txBody>
          <a:bodyPr wrap="none" rtlCol="0">
            <a:spAutoFit/>
          </a:bodyPr>
          <a:lstStyle/>
          <a:p>
            <a:pPr algn="l"/>
            <a:r>
              <a:rPr lang="zh-CN" altLang="en-US" sz="3600" b="1" smtClean="0">
                <a:latin typeface="华文中宋" panose="02010600040101010101" pitchFamily="2" charset="-122"/>
                <a:ea typeface="华文中宋" panose="02010600040101010101" pitchFamily="2" charset="-122"/>
                <a:sym typeface="+mn-ea"/>
              </a:rPr>
              <a:t>文化</a:t>
            </a:r>
            <a:r>
              <a:rPr lang="zh-CN" altLang="en-US" sz="3600" b="1">
                <a:latin typeface="华文中宋" panose="02010600040101010101" pitchFamily="2" charset="-122"/>
                <a:ea typeface="华文中宋" panose="02010600040101010101" pitchFamily="2" charset="-122"/>
                <a:sym typeface="+mn-ea"/>
              </a:rPr>
              <a:t>是</a:t>
            </a:r>
            <a:r>
              <a:rPr lang="zh-CN" altLang="en-US" sz="3600" b="1">
                <a:solidFill>
                  <a:srgbClr val="FF0000"/>
                </a:solidFill>
                <a:latin typeface="华文中宋" panose="02010600040101010101" pitchFamily="2" charset="-122"/>
                <a:ea typeface="华文中宋" panose="02010600040101010101" pitchFamily="2" charset="-122"/>
                <a:sym typeface="+mn-ea"/>
              </a:rPr>
              <a:t>人类社会特有</a:t>
            </a:r>
            <a:r>
              <a:rPr lang="zh-CN" altLang="en-US" sz="3600" b="1">
                <a:latin typeface="华文中宋" panose="02010600040101010101" pitchFamily="2" charset="-122"/>
                <a:ea typeface="华文中宋" panose="02010600040101010101" pitchFamily="2" charset="-122"/>
                <a:sym typeface="+mn-ea"/>
              </a:rPr>
              <a:t>的</a:t>
            </a:r>
            <a:r>
              <a:rPr lang="zh-CN" altLang="en-US" sz="3600" b="1" smtClean="0">
                <a:latin typeface="华文中宋" panose="02010600040101010101" pitchFamily="2" charset="-122"/>
                <a:ea typeface="华文中宋" panose="02010600040101010101" pitchFamily="2" charset="-122"/>
                <a:sym typeface="+mn-ea"/>
              </a:rPr>
              <a:t>现象</a:t>
            </a:r>
            <a:endParaRPr lang="zh-CN" altLang="en-US" sz="36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AS_UNIQUEID" val="17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18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47"/>
</p:tagLst>
</file>

<file path=ppt/tags/tag101.xml><?xml version="1.0" encoding="utf-8"?>
<p:tagLst xmlns:p="http://schemas.openxmlformats.org/presentationml/2006/main">
  <p:tag name="AS_UNIQUEID" val="48"/>
</p:tagLst>
</file>

<file path=ppt/tags/tag102.xml><?xml version="1.0" encoding="utf-8"?>
<p:tagLst xmlns:p="http://schemas.openxmlformats.org/presentationml/2006/main">
  <p:tag name="AS_UNIQUEID" val="49"/>
</p:tagLst>
</file>

<file path=ppt/tags/tag103.xml><?xml version="1.0" encoding="utf-8"?>
<p:tagLst xmlns:p="http://schemas.openxmlformats.org/presentationml/2006/main">
  <p:tag name="AS_UNIQUEID" val="25"/>
</p:tagLst>
</file>

<file path=ppt/tags/tag104.xml><?xml version="1.0" encoding="utf-8"?>
<p:tagLst xmlns:p="http://schemas.openxmlformats.org/presentationml/2006/main">
  <p:tag name="AS_UNIQUEID" val="26"/>
</p:tagLst>
</file>

<file path=ppt/tags/tag105.xml><?xml version="1.0" encoding="utf-8"?>
<p:tagLst xmlns:p="http://schemas.openxmlformats.org/presentationml/2006/main">
  <p:tag name="AS_UNIQUEID" val="27"/>
</p:tagLst>
</file>

<file path=ppt/tags/tag106.xml><?xml version="1.0" encoding="utf-8"?>
<p:tagLst xmlns:p="http://schemas.openxmlformats.org/presentationml/2006/main">
  <p:tag name="AS_UNIQUEID" val="55"/>
</p:tagLst>
</file>

<file path=ppt/tags/tag107.xml><?xml version="1.0" encoding="utf-8"?>
<p:tagLst xmlns:p="http://schemas.openxmlformats.org/presentationml/2006/main">
  <p:tag name="AS_UNIQUEID" val="56"/>
</p:tagLst>
</file>

<file path=ppt/tags/tag108.xml><?xml version="1.0" encoding="utf-8"?>
<p:tagLst xmlns:p="http://schemas.openxmlformats.org/presentationml/2006/main">
  <p:tag name="AS_UNIQUEID" val="57"/>
</p:tagLst>
</file>

<file path=ppt/tags/tag109.xml><?xml version="1.0" encoding="utf-8"?>
<p:tagLst xmlns:p="http://schemas.openxmlformats.org/presentationml/2006/main">
  <p:tag name="AS_UNIQUEID" val="58"/>
</p:tagLst>
</file>

<file path=ppt/tags/tag11.xml><?xml version="1.0" encoding="utf-8"?>
<p:tagLst xmlns:p="http://schemas.openxmlformats.org/presentationml/2006/main">
  <p:tag name="AS_UNIQUEID" val="18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AS_UNIQUEID" val="59"/>
</p:tagLst>
</file>

<file path=ppt/tags/tag111.xml><?xml version="1.0" encoding="utf-8"?>
<p:tagLst xmlns:p="http://schemas.openxmlformats.org/presentationml/2006/main">
  <p:tag name="AS_UNIQUEID" val="61"/>
</p:tagLst>
</file>

<file path=ppt/tags/tag112.xml><?xml version="1.0" encoding="utf-8"?>
<p:tagLst xmlns:p="http://schemas.openxmlformats.org/presentationml/2006/main">
  <p:tag name="AS_UNIQUEID" val="62"/>
</p:tagLst>
</file>

<file path=ppt/tags/tag113.xml><?xml version="1.0" encoding="utf-8"?>
<p:tagLst xmlns:p="http://schemas.openxmlformats.org/presentationml/2006/main">
  <p:tag name="AS_UNIQUEID" val="63"/>
</p:tagLst>
</file>

<file path=ppt/tags/tag114.xml><?xml version="1.0" encoding="utf-8"?>
<p:tagLst xmlns:p="http://schemas.openxmlformats.org/presentationml/2006/main">
  <p:tag name="AS_UNIQUEID" val="64"/>
</p:tagLst>
</file>

<file path=ppt/tags/tag115.xml><?xml version="1.0" encoding="utf-8"?>
<p:tagLst xmlns:p="http://schemas.openxmlformats.org/presentationml/2006/main">
  <p:tag name="AS_UNIQUEID" val="65"/>
</p:tagLst>
</file>

<file path=ppt/tags/tag116.xml><?xml version="1.0" encoding="utf-8"?>
<p:tagLst xmlns:p="http://schemas.openxmlformats.org/presentationml/2006/main">
  <p:tag name="AS_UNIQUEID" val="51"/>
</p:tagLst>
</file>

<file path=ppt/tags/tag117.xml><?xml version="1.0" encoding="utf-8"?>
<p:tagLst xmlns:p="http://schemas.openxmlformats.org/presentationml/2006/main">
  <p:tag name="AS_UNIQUEID" val="52"/>
</p:tagLst>
</file>

<file path=ppt/tags/tag118.xml><?xml version="1.0" encoding="utf-8"?>
<p:tagLst xmlns:p="http://schemas.openxmlformats.org/presentationml/2006/main">
  <p:tag name="AS_UNIQUEID" val="53"/>
</p:tagLst>
</file>

<file path=ppt/tags/tag119.xml><?xml version="1.0" encoding="utf-8"?>
<p:tagLst xmlns:p="http://schemas.openxmlformats.org/presentationml/2006/main">
  <p:tag name="AS_UNIQUEID" val="73"/>
</p:tagLst>
</file>

<file path=ppt/tags/tag12.xml><?xml version="1.0" encoding="utf-8"?>
<p:tagLst xmlns:p="http://schemas.openxmlformats.org/presentationml/2006/main">
  <p:tag name="AS_UNIQUEID" val="19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AS_UNIQUEID" val="75"/>
</p:tagLst>
</file>

<file path=ppt/tags/tag121.xml><?xml version="1.0" encoding="utf-8"?>
<p:tagLst xmlns:p="http://schemas.openxmlformats.org/presentationml/2006/main">
  <p:tag name="AS_UNIQUEID" val="76"/>
</p:tagLst>
</file>

<file path=ppt/tags/tag122.xml><?xml version="1.0" encoding="utf-8"?>
<p:tagLst xmlns:p="http://schemas.openxmlformats.org/presentationml/2006/main">
  <p:tag name="AS_UNIQUEID" val="77"/>
</p:tagLst>
</file>

<file path=ppt/tags/tag123.xml><?xml version="1.0" encoding="utf-8"?>
<p:tagLst xmlns:p="http://schemas.openxmlformats.org/presentationml/2006/main">
  <p:tag name="AS_UNIQUEID" val="78"/>
</p:tagLst>
</file>

<file path=ppt/tags/tag124.xml><?xml version="1.0" encoding="utf-8"?>
<p:tagLst xmlns:p="http://schemas.openxmlformats.org/presentationml/2006/main">
  <p:tag name="AS_UNIQUEID" val="79"/>
</p:tagLst>
</file>

<file path=ppt/tags/tag125.xml><?xml version="1.0" encoding="utf-8"?>
<p:tagLst xmlns:p="http://schemas.openxmlformats.org/presentationml/2006/main">
  <p:tag name="AS_UNIQUEID" val="80"/>
</p:tagLst>
</file>

<file path=ppt/tags/tag126.xml><?xml version="1.0" encoding="utf-8"?>
<p:tagLst xmlns:p="http://schemas.openxmlformats.org/presentationml/2006/main">
  <p:tag name="AS_UNIQUEID" val="69"/>
</p:tagLst>
</file>

<file path=ppt/tags/tag127.xml><?xml version="1.0" encoding="utf-8"?>
<p:tagLst xmlns:p="http://schemas.openxmlformats.org/presentationml/2006/main">
  <p:tag name="AS_UNIQUEID" val="70"/>
</p:tagLst>
</file>

<file path=ppt/tags/tag128.xml><?xml version="1.0" encoding="utf-8"?>
<p:tagLst xmlns:p="http://schemas.openxmlformats.org/presentationml/2006/main">
  <p:tag name="AS_UNIQUEID" val="71"/>
</p:tagLst>
</file>

<file path=ppt/tags/tag129.xml><?xml version="1.0" encoding="utf-8"?>
<p:tagLst xmlns:p="http://schemas.openxmlformats.org/presentationml/2006/main">
  <p:tag name="AS_UNIQUEID" val="115"/>
</p:tagLst>
</file>

<file path=ppt/tags/tag13.xml><?xml version="1.0" encoding="utf-8"?>
<p:tagLst xmlns:p="http://schemas.openxmlformats.org/presentationml/2006/main">
  <p:tag name="AS_UNIQUEID" val="19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AS_UNIQUEID" val="84"/>
</p:tagLst>
</file>

<file path=ppt/tags/tag131.xml><?xml version="1.0" encoding="utf-8"?>
<p:tagLst xmlns:p="http://schemas.openxmlformats.org/presentationml/2006/main">
  <p:tag name="AS_UNIQUEID" val="85"/>
</p:tagLst>
</file>

<file path=ppt/tags/tag132.xml><?xml version="1.0" encoding="utf-8"?>
<p:tagLst xmlns:p="http://schemas.openxmlformats.org/presentationml/2006/main">
  <p:tag name="AS_UNIQUEID" val="86"/>
</p:tagLst>
</file>

<file path=ppt/tags/tag133.xml><?xml version="1.0" encoding="utf-8"?>
<p:tagLst xmlns:p="http://schemas.openxmlformats.org/presentationml/2006/main">
  <p:tag name="AS_UNIQUEID" val="87"/>
</p:tagLst>
</file>

<file path=ppt/tags/tag134.xml><?xml version="1.0" encoding="utf-8"?>
<p:tagLst xmlns:p="http://schemas.openxmlformats.org/presentationml/2006/main">
  <p:tag name="AS_UNIQUEID" val="88"/>
</p:tagLst>
</file>

<file path=ppt/tags/tag135.xml><?xml version="1.0" encoding="utf-8"?>
<p:tagLst xmlns:p="http://schemas.openxmlformats.org/presentationml/2006/main">
  <p:tag name="AS_UNIQUEID" val="90"/>
</p:tagLst>
</file>

<file path=ppt/tags/tag136.xml><?xml version="1.0" encoding="utf-8"?>
<p:tagLst xmlns:p="http://schemas.openxmlformats.org/presentationml/2006/main">
  <p:tag name="KSO_WM_UNIT_PLACING_PICTURE_USER_VIEWPORT" val="{&quot;height&quot;:9696,&quot;width&quot;:8464}"/>
</p:tagLst>
</file>

<file path=ppt/tags/tag137.xml><?xml version="1.0" encoding="utf-8"?>
<p:tagLst xmlns:p="http://schemas.openxmlformats.org/presentationml/2006/main">
  <p:tag name="AS_UNIQUEID" val="110"/>
</p:tagLst>
</file>

<file path=ppt/tags/tag138.xml><?xml version="1.0" encoding="utf-8"?>
<p:tagLst xmlns:p="http://schemas.openxmlformats.org/presentationml/2006/main">
  <p:tag name="AS_UNIQUEID" val="94"/>
</p:tagLst>
</file>

<file path=ppt/tags/tag139.xml><?xml version="1.0" encoding="utf-8"?>
<p:tagLst xmlns:p="http://schemas.openxmlformats.org/presentationml/2006/main">
  <p:tag name="AS_UNIQUEID" val="95"/>
</p:tagLst>
</file>

<file path=ppt/tags/tag14.xml><?xml version="1.0" encoding="utf-8"?>
<p:tagLst xmlns:p="http://schemas.openxmlformats.org/presentationml/2006/main">
  <p:tag name="AS_UNIQUEID" val="19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96"/>
</p:tagLst>
</file>

<file path=ppt/tags/tag141.xml><?xml version="1.0" encoding="utf-8"?>
<p:tagLst xmlns:p="http://schemas.openxmlformats.org/presentationml/2006/main">
  <p:tag name="AS_UNIQUEID" val="97"/>
</p:tagLst>
</file>

<file path=ppt/tags/tag142.xml><?xml version="1.0" encoding="utf-8"?>
<p:tagLst xmlns:p="http://schemas.openxmlformats.org/presentationml/2006/main">
  <p:tag name="AS_UNIQUEID" val="98"/>
</p:tagLst>
</file>

<file path=ppt/tags/tag143.xml><?xml version="1.0" encoding="utf-8"?>
<p:tagLst xmlns:p="http://schemas.openxmlformats.org/presentationml/2006/main">
  <p:tag name="AS_UNIQUEID" val="104"/>
</p:tagLst>
</file>

<file path=ppt/tags/tag144.xml><?xml version="1.0" encoding="utf-8"?>
<p:tagLst xmlns:p="http://schemas.openxmlformats.org/presentationml/2006/main">
  <p:tag name="AS_UNIQUEID" val="105"/>
</p:tagLst>
</file>

<file path=ppt/tags/tag145.xml><?xml version="1.0" encoding="utf-8"?>
<p:tagLst xmlns:p="http://schemas.openxmlformats.org/presentationml/2006/main">
  <p:tag name="AS_UNIQUEID" val="106"/>
</p:tagLst>
</file>

<file path=ppt/tags/tag146.xml><?xml version="1.0" encoding="utf-8"?>
<p:tagLst xmlns:p="http://schemas.openxmlformats.org/presentationml/2006/main">
  <p:tag name="AS_UNIQUEID" val="107"/>
</p:tagLst>
</file>

<file path=ppt/tags/tag147.xml><?xml version="1.0" encoding="utf-8"?>
<p:tagLst xmlns:p="http://schemas.openxmlformats.org/presentationml/2006/main">
  <p:tag name="AS_UNIQUEID" val="108"/>
</p:tagLst>
</file>

<file path=ppt/tags/tag148.xml><?xml version="1.0" encoding="utf-8"?>
<p:tagLst xmlns:p="http://schemas.openxmlformats.org/presentationml/2006/main">
  <p:tag name="AS_UNIQUEID" val="109"/>
</p:tagLst>
</file>

<file path=ppt/tags/tag149.xml><?xml version="1.0" encoding="utf-8"?>
<p:tagLst xmlns:p="http://schemas.openxmlformats.org/presentationml/2006/main">
  <p:tag name="AS_UNIQUEID" val="110"/>
</p:tagLst>
</file>

<file path=ppt/tags/tag15.xml><?xml version="1.0" encoding="utf-8"?>
<p:tagLst xmlns:p="http://schemas.openxmlformats.org/presentationml/2006/main">
  <p:tag name="AS_UNIQUEID" val="19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111"/>
</p:tagLst>
</file>

<file path=ppt/tags/tag151.xml><?xml version="1.0" encoding="utf-8"?>
<p:tagLst xmlns:p="http://schemas.openxmlformats.org/presentationml/2006/main">
  <p:tag name="AS_UNIQUEID" val="100"/>
</p:tagLst>
</file>

<file path=ppt/tags/tag152.xml><?xml version="1.0" encoding="utf-8"?>
<p:tagLst xmlns:p="http://schemas.openxmlformats.org/presentationml/2006/main">
  <p:tag name="AS_UNIQUEID" val="101"/>
</p:tagLst>
</file>

<file path=ppt/tags/tag153.xml><?xml version="1.0" encoding="utf-8"?>
<p:tagLst xmlns:p="http://schemas.openxmlformats.org/presentationml/2006/main">
  <p:tag name="AS_UNIQUEID" val="102"/>
</p:tagLst>
</file>

<file path=ppt/tags/tag154.xml><?xml version="1.0" encoding="utf-8"?>
<p:tagLst xmlns:p="http://schemas.openxmlformats.org/presentationml/2006/main">
  <p:tag name="AS_UNIQUEID" val="125"/>
</p:tagLst>
</file>

<file path=ppt/tags/tag155.xml><?xml version="1.0" encoding="utf-8"?>
<p:tagLst xmlns:p="http://schemas.openxmlformats.org/presentationml/2006/main">
  <p:tag name="AS_UNIQUEID" val="126"/>
</p:tagLst>
</file>

<file path=ppt/tags/tag156.xml><?xml version="1.0" encoding="utf-8"?>
<p:tagLst xmlns:p="http://schemas.openxmlformats.org/presentationml/2006/main">
  <p:tag name="AS_UNIQUEID" val="127"/>
</p:tagLst>
</file>

<file path=ppt/tags/tag157.xml><?xml version="1.0" encoding="utf-8"?>
<p:tagLst xmlns:p="http://schemas.openxmlformats.org/presentationml/2006/main">
  <p:tag name="AS_UNIQUEID" val="128"/>
</p:tagLst>
</file>

<file path=ppt/tags/tag158.xml><?xml version="1.0" encoding="utf-8"?>
<p:tagLst xmlns:p="http://schemas.openxmlformats.org/presentationml/2006/main">
  <p:tag name="AS_UNIQUEID" val="129"/>
</p:tagLst>
</file>

<file path=ppt/tags/tag159.xml><?xml version="1.0" encoding="utf-8"?>
<p:tagLst xmlns:p="http://schemas.openxmlformats.org/presentationml/2006/main">
  <p:tag name="AS_UNIQUEID" val="130"/>
</p:tagLst>
</file>

<file path=ppt/tags/tag16.xml><?xml version="1.0" encoding="utf-8"?>
<p:tagLst xmlns:p="http://schemas.openxmlformats.org/presentationml/2006/main">
  <p:tag name="AS_UNIQUEID" val="19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AS_UNIQUEID" val="131"/>
</p:tagLst>
</file>

<file path=ppt/tags/tag161.xml><?xml version="1.0" encoding="utf-8"?>
<p:tagLst xmlns:p="http://schemas.openxmlformats.org/presentationml/2006/main">
  <p:tag name="AS_UNIQUEID" val="132"/>
</p:tagLst>
</file>

<file path=ppt/tags/tag162.xml><?xml version="1.0" encoding="utf-8"?>
<p:tagLst xmlns:p="http://schemas.openxmlformats.org/presentationml/2006/main">
  <p:tag name="AS_UNIQUEID" val="133"/>
</p:tagLst>
</file>

<file path=ppt/tags/tag163.xml><?xml version="1.0" encoding="utf-8"?>
<p:tagLst xmlns:p="http://schemas.openxmlformats.org/presentationml/2006/main">
  <p:tag name="AS_UNIQUEID" val="134"/>
</p:tagLst>
</file>

<file path=ppt/tags/tag164.xml><?xml version="1.0" encoding="utf-8"?>
<p:tagLst xmlns:p="http://schemas.openxmlformats.org/presentationml/2006/main">
  <p:tag name="AS_UNIQUEID" val="135"/>
</p:tagLst>
</file>

<file path=ppt/tags/tag165.xml><?xml version="1.0" encoding="utf-8"?>
<p:tagLst xmlns:p="http://schemas.openxmlformats.org/presentationml/2006/main">
  <p:tag name="AS_UNIQUEID" val="136"/>
</p:tagLst>
</file>

<file path=ppt/tags/tag166.xml><?xml version="1.0" encoding="utf-8"?>
<p:tagLst xmlns:p="http://schemas.openxmlformats.org/presentationml/2006/main">
  <p:tag name="AS_UNIQUEID" val="137"/>
</p:tagLst>
</file>

<file path=ppt/tags/tag167.xml><?xml version="1.0" encoding="utf-8"?>
<p:tagLst xmlns:p="http://schemas.openxmlformats.org/presentationml/2006/main">
  <p:tag name="AS_UNIQUEID" val="121"/>
</p:tagLst>
</file>

<file path=ppt/tags/tag168.xml><?xml version="1.0" encoding="utf-8"?>
<p:tagLst xmlns:p="http://schemas.openxmlformats.org/presentationml/2006/main">
  <p:tag name="AS_UNIQUEID" val="122"/>
</p:tagLst>
</file>

<file path=ppt/tags/tag169.xml><?xml version="1.0" encoding="utf-8"?>
<p:tagLst xmlns:p="http://schemas.openxmlformats.org/presentationml/2006/main">
  <p:tag name="AS_UNIQUEID" val="123"/>
</p:tagLst>
</file>

<file path=ppt/tags/tag17.xml><?xml version="1.0" encoding="utf-8"?>
<p:tagLst xmlns:p="http://schemas.openxmlformats.org/presentationml/2006/main">
  <p:tag name="AS_UNIQUEID" val="19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AS_UNIQUEID" val="172"/>
</p:tagLst>
</file>

<file path=ppt/tags/tag171.xml><?xml version="1.0" encoding="utf-8"?>
<p:tagLst xmlns:p="http://schemas.openxmlformats.org/presentationml/2006/main">
  <p:tag name="AS_UNIQUEID" val="173"/>
</p:tagLst>
</file>

<file path=ppt/tags/tag172.xml><?xml version="1.0" encoding="utf-8"?>
<p:tagLst xmlns:p="http://schemas.openxmlformats.org/presentationml/2006/main">
  <p:tag name="AS_UNIQUEID" val="170"/>
</p:tagLst>
</file>

<file path=ppt/tags/tag173.xml><?xml version="1.0" encoding="utf-8"?>
<p:tagLst xmlns:p="http://schemas.openxmlformats.org/presentationml/2006/main">
  <p:tag name="AS_UNIQUEID" val="148"/>
</p:tagLst>
</file>

<file path=ppt/tags/tag174.xml><?xml version="1.0" encoding="utf-8"?>
<p:tagLst xmlns:p="http://schemas.openxmlformats.org/presentationml/2006/main">
  <p:tag name="AS_UNIQUEID" val="149"/>
</p:tagLst>
</file>

<file path=ppt/tags/tag175.xml><?xml version="1.0" encoding="utf-8"?>
<p:tagLst xmlns:p="http://schemas.openxmlformats.org/presentationml/2006/main">
  <p:tag name="AS_UNIQUEID" val="150"/>
</p:tagLst>
</file>

<file path=ppt/tags/tag176.xml><?xml version="1.0" encoding="utf-8"?>
<p:tagLst xmlns:p="http://schemas.openxmlformats.org/presentationml/2006/main">
  <p:tag name="AS_UNIQUEID" val="151"/>
</p:tagLst>
</file>

<file path=ppt/tags/tag177.xml><?xml version="1.0" encoding="utf-8"?>
<p:tagLst xmlns:p="http://schemas.openxmlformats.org/presentationml/2006/main">
  <p:tag name="AS_UNIQUEID" val="152"/>
</p:tagLst>
</file>

<file path=ppt/tags/tag178.xml><?xml version="1.0" encoding="utf-8"?>
<p:tagLst xmlns:p="http://schemas.openxmlformats.org/presentationml/2006/main">
  <p:tag name="AS_UNIQUEID" val="153"/>
</p:tagLst>
</file>

<file path=ppt/tags/tag179.xml><?xml version="1.0" encoding="utf-8"?>
<p:tagLst xmlns:p="http://schemas.openxmlformats.org/presentationml/2006/main">
  <p:tag name="AS_UNIQUEID" val="154"/>
</p:tagLst>
</file>

<file path=ppt/tags/tag18.xml><?xml version="1.0" encoding="utf-8"?>
<p:tagLst xmlns:p="http://schemas.openxmlformats.org/presentationml/2006/main">
  <p:tag name="AS_UNIQUEID" val="19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AS_UNIQUEID" val="155"/>
</p:tagLst>
</file>

<file path=ppt/tags/tag181.xml><?xml version="1.0" encoding="utf-8"?>
<p:tagLst xmlns:p="http://schemas.openxmlformats.org/presentationml/2006/main">
  <p:tag name="AS_UNIQUEID" val="156"/>
</p:tagLst>
</file>

<file path=ppt/tags/tag182.xml><?xml version="1.0" encoding="utf-8"?>
<p:tagLst xmlns:p="http://schemas.openxmlformats.org/presentationml/2006/main">
  <p:tag name="AS_UNIQUEID" val="157"/>
</p:tagLst>
</file>

<file path=ppt/tags/tag183.xml><?xml version="1.0" encoding="utf-8"?>
<p:tagLst xmlns:p="http://schemas.openxmlformats.org/presentationml/2006/main">
  <p:tag name="AS_UNIQUEID" val="158"/>
</p:tagLst>
</file>

<file path=ppt/tags/tag184.xml><?xml version="1.0" encoding="utf-8"?>
<p:tagLst xmlns:p="http://schemas.openxmlformats.org/presentationml/2006/main">
  <p:tag name="AS_UNIQUEID" val="159"/>
</p:tagLst>
</file>

<file path=ppt/tags/tag185.xml><?xml version="1.0" encoding="utf-8"?>
<p:tagLst xmlns:p="http://schemas.openxmlformats.org/presentationml/2006/main">
  <p:tag name="AS_UNIQUEID" val="160"/>
</p:tagLst>
</file>

<file path=ppt/tags/tag186.xml><?xml version="1.0" encoding="utf-8"?>
<p:tagLst xmlns:p="http://schemas.openxmlformats.org/presentationml/2006/main">
  <p:tag name="AS_UNIQUEID" val="161"/>
</p:tagLst>
</file>

<file path=ppt/tags/tag187.xml><?xml version="1.0" encoding="utf-8"?>
<p:tagLst xmlns:p="http://schemas.openxmlformats.org/presentationml/2006/main">
  <p:tag name="AS_UNIQUEID" val="162"/>
</p:tagLst>
</file>

<file path=ppt/tags/tag188.xml><?xml version="1.0" encoding="utf-8"?>
<p:tagLst xmlns:p="http://schemas.openxmlformats.org/presentationml/2006/main">
  <p:tag name="AS_UNIQUEID" val="163"/>
</p:tagLst>
</file>

<file path=ppt/tags/tag189.xml><?xml version="1.0" encoding="utf-8"?>
<p:tagLst xmlns:p="http://schemas.openxmlformats.org/presentationml/2006/main">
  <p:tag name="AS_UNIQUEID" val="164"/>
</p:tagLst>
</file>

<file path=ppt/tags/tag19.xml><?xml version="1.0" encoding="utf-8"?>
<p:tagLst xmlns:p="http://schemas.openxmlformats.org/presentationml/2006/main">
  <p:tag name="AS_UNIQUEID" val="19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AS_UNIQUEID" val="165"/>
</p:tagLst>
</file>

<file path=ppt/tags/tag191.xml><?xml version="1.0" encoding="utf-8"?>
<p:tagLst xmlns:p="http://schemas.openxmlformats.org/presentationml/2006/main">
  <p:tag name="AS_UNIQUEID" val="139"/>
</p:tagLst>
</file>

<file path=ppt/tags/tag192.xml><?xml version="1.0" encoding="utf-8"?>
<p:tagLst xmlns:p="http://schemas.openxmlformats.org/presentationml/2006/main">
  <p:tag name="AS_UNIQUEID" val="140"/>
</p:tagLst>
</file>

<file path=ppt/tags/tag193.xml><?xml version="1.0" encoding="utf-8"?>
<p:tagLst xmlns:p="http://schemas.openxmlformats.org/presentationml/2006/main">
  <p:tag name="AS_UNIQUEID" val="141"/>
</p:tagLst>
</file>

<file path=ppt/tags/tag194.xml><?xml version="1.0" encoding="utf-8"?>
<p:tagLst xmlns:p="http://schemas.openxmlformats.org/presentationml/2006/main">
  <p:tag name="AS_UNIQUEID" val="250"/>
</p:tagLst>
</file>

<file path=ppt/tags/tag195.xml><?xml version="1.0" encoding="utf-8"?>
<p:tagLst xmlns:p="http://schemas.openxmlformats.org/presentationml/2006/main">
  <p:tag name="AS_UNIQUEID" val="251"/>
</p:tagLst>
</file>

<file path=ppt/tags/tag196.xml><?xml version="1.0" encoding="utf-8"?>
<p:tagLst xmlns:p="http://schemas.openxmlformats.org/presentationml/2006/main">
  <p:tag name="AS_UNIQUEID" val="252"/>
</p:tagLst>
</file>

<file path=ppt/tags/tag197.xml><?xml version="1.0" encoding="utf-8"?>
<p:tagLst xmlns:p="http://schemas.openxmlformats.org/presentationml/2006/main">
  <p:tag name="AS_UNIQUEID" val="253"/>
</p:tagLst>
</file>

<file path=ppt/tags/tag198.xml><?xml version="1.0" encoding="utf-8"?>
<p:tagLst xmlns:p="http://schemas.openxmlformats.org/presentationml/2006/main">
  <p:tag name="AS_UNIQUEID" val="254"/>
</p:tagLst>
</file>

<file path=ppt/tags/tag199.xml><?xml version="1.0" encoding="utf-8"?>
<p:tagLst xmlns:p="http://schemas.openxmlformats.org/presentationml/2006/main">
  <p:tag name="AS_UNIQUEID" val="255"/>
</p:tagLst>
</file>

<file path=ppt/tags/tag2.xml><?xml version="1.0" encoding="utf-8"?>
<p:tagLst xmlns:p="http://schemas.openxmlformats.org/presentationml/2006/main">
  <p:tag name="AS_UNIQUEID" val="17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19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OS" val="Unix 3.10 unknown"/>
  <p:tag name="AS_RELEASE_DATE" val="2020.11.30"/>
  <p:tag name="AS_TITLE" val="Aspose.Slides for Java"/>
  <p:tag name="AS_VERSION" val="20.11"/>
</p:tagLst>
</file>

<file path=ppt/tags/tag21.xml><?xml version="1.0" encoding="utf-8"?>
<p:tagLst xmlns:p="http://schemas.openxmlformats.org/presentationml/2006/main">
  <p:tag name="AS_UNIQUEID" val="20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AS_UNIQUEID" val="20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AS_UNIQUEID" val="20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AS_UNIQUEID" val="20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AS_UNIQUEID" val="20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AS_UNIQUEID" val="20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AS_UNIQUEID" val="20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AS_UNIQUEID" val="20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AS_UNIQUEID" val="20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AS_UNIQUEID" val="17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21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AS_UNIQUEID" val="21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AS_UNIQUEID" val="21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AS_UNIQUEID" val="21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AS_UNIQUEID" val="21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AS_UNIQUEID" val="21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AS_UNIQUEID" val="21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AS_UNIQUEID" val="22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AS_UNIQUEID" val="22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AS_UNIQUEID" val="22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AS_UNIQUEID" val="18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22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AS_UNIQUEID" val="22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AS_UNIQUEID" val="22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AS_UNIQUEID" val="22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AS_UNIQUEID" val="22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AS_UNIQUEID" val="22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AS_UNIQUEID" val="23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AS_UNIQUEID" val="23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AS_UNIQUEID" val="23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AS_UNIQUEID" val="23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AS_UNIQUEID" val="18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23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AS_UNIQUEID" val="23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AS_UNIQUEID" val="23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AS_UNIQUEID" val="23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AS_UNIQUEID" val="24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AS_UNIQUEID" val="24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AS_UNIQUEID" val="24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AS_UNIQUEID" val="244"/>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AS_UNIQUEID" val="245"/>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AS_UNIQUEID" val="24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AS_UNIQUEID" val="18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UNIQUEID" val="24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AS_UNIQUEID" val="24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AS_UNIQUEID" val="261"/>
</p:tagLst>
</file>

<file path=ppt/tags/tag64.xml><?xml version="1.0" encoding="utf-8"?>
<p:tagLst xmlns:p="http://schemas.openxmlformats.org/presentationml/2006/main">
  <p:tag name="AS_UNIQUEID" val="262"/>
</p:tagLst>
</file>

<file path=ppt/tags/tag65.xml><?xml version="1.0" encoding="utf-8"?>
<p:tagLst xmlns:p="http://schemas.openxmlformats.org/presentationml/2006/main">
  <p:tag name="AS_UNIQUEID" val="263"/>
</p:tagLst>
</file>

<file path=ppt/tags/tag66.xml><?xml version="1.0" encoding="utf-8"?>
<p:tagLst xmlns:p="http://schemas.openxmlformats.org/presentationml/2006/main">
  <p:tag name="AS_UNIQUEID" val="257"/>
</p:tagLst>
</file>

<file path=ppt/tags/tag67.xml><?xml version="1.0" encoding="utf-8"?>
<p:tagLst xmlns:p="http://schemas.openxmlformats.org/presentationml/2006/main">
  <p:tag name="AS_UNIQUEID" val="258"/>
</p:tagLst>
</file>

<file path=ppt/tags/tag68.xml><?xml version="1.0" encoding="utf-8"?>
<p:tagLst xmlns:p="http://schemas.openxmlformats.org/presentationml/2006/main">
  <p:tag name="AS_UNIQUEID" val="259"/>
</p:tagLst>
</file>

<file path=ppt/tags/tag69.xml><?xml version="1.0" encoding="utf-8"?>
<p:tagLst xmlns:p="http://schemas.openxmlformats.org/presentationml/2006/main">
  <p:tag name="AS_UNIQUEID" val="2"/>
</p:tagLst>
</file>

<file path=ppt/tags/tag7.xml><?xml version="1.0" encoding="utf-8"?>
<p:tagLst xmlns:p="http://schemas.openxmlformats.org/presentationml/2006/main">
  <p:tag name="AS_UNIQUEID" val="18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UNIQUEID" val="3"/>
</p:tagLst>
</file>

<file path=ppt/tags/tag71.xml><?xml version="1.0" encoding="utf-8"?>
<p:tagLst xmlns:p="http://schemas.openxmlformats.org/presentationml/2006/main">
  <p:tag name="AS_UNIQUEID" val="4"/>
</p:tagLst>
</file>

<file path=ppt/tags/tag72.xml><?xml version="1.0" encoding="utf-8"?>
<p:tagLst xmlns:p="http://schemas.openxmlformats.org/presentationml/2006/main">
  <p:tag name="AS_UNIQUEID" val="6"/>
  <p:tag name="KSO_WM_BEAUTIFY_FLAG" val="#wm#"/>
  <p:tag name="KSO_WM_DIAGRAM_GROUP_CODE" val="ζ1-1"/>
  <p:tag name="KSO_WM_TAG_VERSION" val="1.0"/>
  <p:tag name="KSO_WM_TEMPLATE_CATEGORY" val="mixed"/>
  <p:tag name="KSO_WM_TEMPLATE_INDEX" val="20199727"/>
  <p:tag name="KSO_WM_UNIT_COMPATIBLE" val="0"/>
  <p:tag name="KSO_WM_UNIT_DIAGRAM_ISNUMVISUAL" val="0"/>
  <p:tag name="KSO_WM_UNIT_DIAGRAM_ISREFERUNIT" val="0"/>
  <p:tag name="KSO_WM_UNIT_DIAGRAM_MODELTYPE" val="flashPicture"/>
  <p:tag name="KSO_WM_UNIT_FLASH_PICTURE_RATE" val="2"/>
  <p:tag name="KSO_WM_UNIT_HIGHLIGHT" val="0"/>
  <p:tag name="KSO_WM_UNIT_ID" val="mixed20199727_1*ζ_h_d*1_1_1"/>
  <p:tag name="KSO_WM_UNIT_INDEX" val="1_1_1"/>
  <p:tag name="KSO_WM_UNIT_LAYERLEVEL" val="1_1_1"/>
  <p:tag name="KSO_WM_UNIT_SUPPORT_UNIT_TYPE" val="[&quot;all&quot;]"/>
  <p:tag name="KSO_WM_UNIT_TYPE" val="ζ_h_d"/>
  <p:tag name="KSO_WM_UNIT_VALUE" val="1368*1026"/>
  <p:tag name="PA" val="v5.2.9"/>
  <p:tag name="RESOURCELIBID_ANIM" val="305"/>
</p:tagLst>
</file>

<file path=ppt/tags/tag73.xml><?xml version="1.0" encoding="utf-8"?>
<p:tagLst xmlns:p="http://schemas.openxmlformats.org/presentationml/2006/main">
  <p:tag name="AS_UNIQUEID" val="7"/>
  <p:tag name="KSO_WM_BEAUTIFY_FLAG" val="#wm#"/>
  <p:tag name="KSO_WM_DIAGRAM_GROUP_CODE" val="ζ1-1"/>
  <p:tag name="KSO_WM_TAG_VERSION" val="1.0"/>
  <p:tag name="KSO_WM_TEMPLATE_CATEGORY" val="mixed"/>
  <p:tag name="KSO_WM_TEMPLATE_INDEX" val="20199727"/>
  <p:tag name="KSO_WM_UNIT_COMPATIBLE" val="0"/>
  <p:tag name="KSO_WM_UNIT_DIAGRAM_ISNUMVISUAL" val="0"/>
  <p:tag name="KSO_WM_UNIT_DIAGRAM_ISREFERUNIT" val="0"/>
  <p:tag name="KSO_WM_UNIT_DIAGRAM_MODELTYPE" val="flashPicture"/>
  <p:tag name="KSO_WM_UNIT_FLASH_PICTURE_RATE" val="2"/>
  <p:tag name="KSO_WM_UNIT_HIGHLIGHT" val="0"/>
  <p:tag name="KSO_WM_UNIT_ID" val="mixed20199727_1*ζ_h_d*1_2_1"/>
  <p:tag name="KSO_WM_UNIT_INDEX" val="1_2_1"/>
  <p:tag name="KSO_WM_UNIT_LAYERLEVEL" val="1_1_1"/>
  <p:tag name="KSO_WM_UNIT_SUPPORT_UNIT_TYPE" val="[&quot;all&quot;]"/>
  <p:tag name="KSO_WM_UNIT_TYPE" val="ζ_h_d"/>
  <p:tag name="KSO_WM_UNIT_VALUE" val="1368*1026"/>
  <p:tag name="PA" val="v5.2.9"/>
  <p:tag name="RESOURCELIBID_ANIM" val="305"/>
</p:tagLst>
</file>

<file path=ppt/tags/tag74.xml><?xml version="1.0" encoding="utf-8"?>
<p:tagLst xmlns:p="http://schemas.openxmlformats.org/presentationml/2006/main">
  <p:tag name="AS_UNIQUEID" val="8"/>
  <p:tag name="KSO_WM_BEAUTIFY_FLAG" val="#wm#"/>
  <p:tag name="KSO_WM_DIAGRAM_GROUP_CODE" val="ζ1-1"/>
  <p:tag name="KSO_WM_TAG_VERSION" val="1.0"/>
  <p:tag name="KSO_WM_TEMPLATE_CATEGORY" val="mixed"/>
  <p:tag name="KSO_WM_TEMPLATE_INDEX" val="20199727"/>
  <p:tag name="KSO_WM_UNIT_COMPATIBLE" val="0"/>
  <p:tag name="KSO_WM_UNIT_DIAGRAM_ISNUMVISUAL" val="0"/>
  <p:tag name="KSO_WM_UNIT_DIAGRAM_ISREFERUNIT" val="0"/>
  <p:tag name="KSO_WM_UNIT_DIAGRAM_MODELTYPE" val="flashPicture"/>
  <p:tag name="KSO_WM_UNIT_FLASH_PICTURE_RATE" val="2"/>
  <p:tag name="KSO_WM_UNIT_HIGHLIGHT" val="0"/>
  <p:tag name="KSO_WM_UNIT_ID" val="mixed20199727_1*ζ_h_d*1_3_1"/>
  <p:tag name="KSO_WM_UNIT_INDEX" val="1_3_1"/>
  <p:tag name="KSO_WM_UNIT_LAYERLEVEL" val="1_1_1"/>
  <p:tag name="KSO_WM_UNIT_SUPPORT_UNIT_TYPE" val="[&quot;all&quot;]"/>
  <p:tag name="KSO_WM_UNIT_TYPE" val="ζ_h_d"/>
  <p:tag name="KSO_WM_UNIT_VALUE" val="1368*1026"/>
  <p:tag name="PA" val="v5.2.9"/>
  <p:tag name="RESOURCELIBID_ANIM" val="305"/>
</p:tagLst>
</file>

<file path=ppt/tags/tag75.xml><?xml version="1.0" encoding="utf-8"?>
<p:tagLst xmlns:p="http://schemas.openxmlformats.org/presentationml/2006/main">
  <p:tag name="AS_UNIQUEID" val="9"/>
</p:tagLst>
</file>

<file path=ppt/tags/tag76.xml><?xml version="1.0" encoding="utf-8"?>
<p:tagLst xmlns:p="http://schemas.openxmlformats.org/presentationml/2006/main">
  <p:tag name="KSO_WM_UNIT_FLASH_PICTURE_TYPE" val="0"/>
</p:tagLst>
</file>

<file path=ppt/tags/tag77.xml><?xml version="1.0" encoding="utf-8"?>
<p:tagLst xmlns:p="http://schemas.openxmlformats.org/presentationml/2006/main">
  <p:tag name="AS_UNIQUEID" val="14"/>
</p:tagLst>
</file>

<file path=ppt/tags/tag78.xml><?xml version="1.0" encoding="utf-8"?>
<p:tagLst xmlns:p="http://schemas.openxmlformats.org/presentationml/2006/main">
  <p:tag name="AS_UNIQUEID" val="15"/>
</p:tagLst>
</file>

<file path=ppt/tags/tag79.xml><?xml version="1.0" encoding="utf-8"?>
<p:tagLst xmlns:p="http://schemas.openxmlformats.org/presentationml/2006/main">
  <p:tag name="AS_UNIQUEID" val="16"/>
</p:tagLst>
</file>

<file path=ppt/tags/tag8.xml><?xml version="1.0" encoding="utf-8"?>
<p:tagLst xmlns:p="http://schemas.openxmlformats.org/presentationml/2006/main">
  <p:tag name="AS_UNIQUEID" val="18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17"/>
</p:tagLst>
</file>

<file path=ppt/tags/tag81.xml><?xml version="1.0" encoding="utf-8"?>
<p:tagLst xmlns:p="http://schemas.openxmlformats.org/presentationml/2006/main">
  <p:tag name="AS_UNIQUEID" val="18"/>
  <p:tag name="KSO_WM_BEAUTIFY_FLAG" val="#wm#"/>
  <p:tag name="KSO_WM_DIAGRAM_GROUP_CODE" val="ζ1-1"/>
  <p:tag name="KSO_WM_TAG_VERSION" val="1.0"/>
  <p:tag name="KSO_WM_TEMPLATE_CATEGORY" val="mixed"/>
  <p:tag name="KSO_WM_TEMPLATE_INDEX" val="20199727"/>
  <p:tag name="KSO_WM_UNIT_COMPATIBLE" val="0"/>
  <p:tag name="KSO_WM_UNIT_DIAGRAM_ISNUMVISUAL" val="0"/>
  <p:tag name="KSO_WM_UNIT_DIAGRAM_ISREFERUNIT" val="0"/>
  <p:tag name="KSO_WM_UNIT_DIAGRAM_MODELTYPE" val="flashPicture"/>
  <p:tag name="KSO_WM_UNIT_HIGHLIGHT" val="0"/>
  <p:tag name="KSO_WM_UNIT_ID" val="mixed20199727_1*ζ_i*1_1"/>
  <p:tag name="KSO_WM_UNIT_INDEX" val="1_1"/>
  <p:tag name="KSO_WM_UNIT_LAYERLEVEL" val="1_1"/>
  <p:tag name="KSO_WM_UNIT_SUBTYPE" val="f"/>
  <p:tag name="KSO_WM_UNIT_TYPE" val="ζ_i"/>
  <p:tag name="PA" val="v5.2.9"/>
</p:tagLst>
</file>

<file path=ppt/tags/tag82.xml><?xml version="1.0" encoding="utf-8"?>
<p:tagLst xmlns:p="http://schemas.openxmlformats.org/presentationml/2006/main">
  <p:tag name="AS_UNIQUEID" val="22"/>
</p:tagLst>
</file>

<file path=ppt/tags/tag83.xml><?xml version="1.0" encoding="utf-8"?>
<p:tagLst xmlns:p="http://schemas.openxmlformats.org/presentationml/2006/main">
  <p:tag name="AS_UNIQUEID" val="23"/>
</p:tagLst>
</file>

<file path=ppt/tags/tag84.xml><?xml version="1.0" encoding="utf-8"?>
<p:tagLst xmlns:p="http://schemas.openxmlformats.org/presentationml/2006/main">
  <p:tag name="KSO_WM_UNIT_FLASH_PICTURE_TYPE" val="0"/>
</p:tagLst>
</file>

<file path=ppt/tags/tag85.xml><?xml version="1.0" encoding="utf-8"?>
<p:tagLst xmlns:p="http://schemas.openxmlformats.org/presentationml/2006/main">
  <p:tag name="AS_UNIQUEID" val="11"/>
</p:tagLst>
</file>

<file path=ppt/tags/tag86.xml><?xml version="1.0" encoding="utf-8"?>
<p:tagLst xmlns:p="http://schemas.openxmlformats.org/presentationml/2006/main">
  <p:tag name="AS_UNIQUEID" val="12"/>
</p:tagLst>
</file>

<file path=ppt/tags/tag87.xml><?xml version="1.0" encoding="utf-8"?>
<p:tagLst xmlns:p="http://schemas.openxmlformats.org/presentationml/2006/main">
  <p:tag name="AS_UNIQUEID" val="34"/>
</p:tagLst>
</file>

<file path=ppt/tags/tag88.xml><?xml version="1.0" encoding="utf-8"?>
<p:tagLst xmlns:p="http://schemas.openxmlformats.org/presentationml/2006/main">
  <p:tag name="AS_UNIQUEID" val="35"/>
</p:tagLst>
</file>

<file path=ppt/tags/tag89.xml><?xml version="1.0" encoding="utf-8"?>
<p:tagLst xmlns:p="http://schemas.openxmlformats.org/presentationml/2006/main">
  <p:tag name="AS_UNIQUEID" val="36"/>
</p:tagLst>
</file>

<file path=ppt/tags/tag9.xml><?xml version="1.0" encoding="utf-8"?>
<p:tagLst xmlns:p="http://schemas.openxmlformats.org/presentationml/2006/main">
  <p:tag name="AS_UNIQUEID" val="18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37"/>
</p:tagLst>
</file>

<file path=ppt/tags/tag91.xml><?xml version="1.0" encoding="utf-8"?>
<p:tagLst xmlns:p="http://schemas.openxmlformats.org/presentationml/2006/main">
  <p:tag name="AS_UNIQUEID" val="38"/>
</p:tagLst>
</file>

<file path=ppt/tags/tag92.xml><?xml version="1.0" encoding="utf-8"?>
<p:tagLst xmlns:p="http://schemas.openxmlformats.org/presentationml/2006/main">
  <p:tag name="AS_UNIQUEID" val="39"/>
</p:tagLst>
</file>

<file path=ppt/tags/tag93.xml><?xml version="1.0" encoding="utf-8"?>
<p:tagLst xmlns:p="http://schemas.openxmlformats.org/presentationml/2006/main">
  <p:tag name="AS_UNIQUEID" val="40"/>
</p:tagLst>
</file>

<file path=ppt/tags/tag94.xml><?xml version="1.0" encoding="utf-8"?>
<p:tagLst xmlns:p="http://schemas.openxmlformats.org/presentationml/2006/main">
  <p:tag name="AS_UNIQUEID" val="41"/>
</p:tagLst>
</file>

<file path=ppt/tags/tag95.xml><?xml version="1.0" encoding="utf-8"?>
<p:tagLst xmlns:p="http://schemas.openxmlformats.org/presentationml/2006/main">
  <p:tag name="AS_UNIQUEID" val="42"/>
</p:tagLst>
</file>

<file path=ppt/tags/tag96.xml><?xml version="1.0" encoding="utf-8"?>
<p:tagLst xmlns:p="http://schemas.openxmlformats.org/presentationml/2006/main">
  <p:tag name="AS_UNIQUEID" val="43"/>
</p:tagLst>
</file>

<file path=ppt/tags/tag97.xml><?xml version="1.0" encoding="utf-8"?>
<p:tagLst xmlns:p="http://schemas.openxmlformats.org/presentationml/2006/main">
  <p:tag name="AS_UNIQUEID" val="44"/>
</p:tagLst>
</file>

<file path=ppt/tags/tag98.xml><?xml version="1.0" encoding="utf-8"?>
<p:tagLst xmlns:p="http://schemas.openxmlformats.org/presentationml/2006/main">
  <p:tag name="AS_UNIQUEID" val="45"/>
</p:tagLst>
</file>

<file path=ppt/tags/tag99.xml><?xml version="1.0" encoding="utf-8"?>
<p:tagLst xmlns:p="http://schemas.openxmlformats.org/presentationml/2006/main">
  <p:tag name="AS_UNIQUEID" val="4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4302</Words>
  <Application>WPS 演示</Application>
  <PresentationFormat/>
  <Paragraphs>606</Paragraphs>
  <Slides>38</Slides>
  <Notes>10</Notes>
  <HiddenSlides>0</HiddenSlides>
  <MMClips>4</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38</vt:i4>
      </vt:variant>
    </vt:vector>
  </HeadingPairs>
  <TitlesOfParts>
    <vt:vector size="57" baseType="lpstr">
      <vt:lpstr>Arial</vt:lpstr>
      <vt:lpstr>宋体</vt:lpstr>
      <vt:lpstr>Wingdings</vt:lpstr>
      <vt:lpstr>微软雅黑</vt:lpstr>
      <vt:lpstr>Wingdings</vt:lpstr>
      <vt:lpstr>华文中宋</vt:lpstr>
      <vt:lpstr>楷体</vt:lpstr>
      <vt:lpstr>华文行楷</vt:lpstr>
      <vt:lpstr>黑体</vt:lpstr>
      <vt:lpstr>Arial Unicode MS</vt:lpstr>
      <vt:lpstr>Calibri</vt:lpstr>
      <vt:lpstr>华康少女文字W5(P)</vt:lpstr>
      <vt:lpstr>Segoe Print</vt:lpstr>
      <vt:lpstr>方正粗宋简体</vt:lpstr>
      <vt:lpstr>方正艺黑简体</vt:lpstr>
      <vt:lpstr>Constantia</vt:lpstr>
      <vt:lpstr>Action Jackson</vt:lpstr>
      <vt:lpstr>Franklin Gothic Medium</vt:lpstr>
      <vt:lpstr>Office 主题​​</vt:lpstr>
      <vt:lpstr>PowerPoint 演示文稿</vt:lpstr>
      <vt:lpstr>子议题一：在抗疫中感受文化现象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子议题三：在抗疫中感悟文化力量 </vt:lpstr>
      <vt:lpstr>PowerPoint 演示文稿</vt:lpstr>
      <vt:lpstr>总议题：在抗疫中体味文化</vt:lpstr>
      <vt:lpstr>PowerPoint 演示文稿</vt:lpstr>
      <vt:lpstr>课后作业</vt:lpstr>
      <vt:lpstr>PowerPoint 演示文稿</vt:lpstr>
      <vt:lpstr>目录  Contents</vt:lpstr>
      <vt:lpstr>PowerPoint 演示文稿</vt:lpstr>
      <vt:lpstr>PowerPoint 演示文稿</vt:lpstr>
      <vt:lpstr>PowerPoint 演示文稿</vt:lpstr>
      <vt:lpstr>目录  Contents</vt:lpstr>
      <vt:lpstr>PowerPoint 演示文稿</vt:lpstr>
      <vt:lpstr>目录  Contents</vt:lpstr>
      <vt:lpstr>PowerPoint 演示文稿</vt:lpstr>
      <vt:lpstr>PowerPoint 演示文稿</vt:lpstr>
      <vt:lpstr>目录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  Contents</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酸酸</cp:lastModifiedBy>
  <cp:revision>28</cp:revision>
  <cp:lastPrinted>2021-01-20T11:19:00Z</cp:lastPrinted>
  <dcterms:created xsi:type="dcterms:W3CDTF">2021-01-20T11:19:00Z</dcterms:created>
  <dcterms:modified xsi:type="dcterms:W3CDTF">2021-06-29T10:58:46Z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DFD87C7F2D7F4BEF9522417D36FC0CE8</vt:lpwstr>
  </property>
  <property fmtid="{D5CDD505-2E9C-101B-9397-08002B2CF9AE}" pid="7" name="KSOProductBuildVer">
    <vt:lpwstr>2052-11.1.0.10578</vt:lpwstr>
  </property>
</Properties>
</file>