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5"/>
  </p:notesMasterIdLst>
  <p:sldIdLst>
    <p:sldId id="442" r:id="rId4"/>
    <p:sldId id="444" r:id="rId6"/>
    <p:sldId id="445" r:id="rId7"/>
    <p:sldId id="443" r:id="rId8"/>
    <p:sldId id="256" r:id="rId9"/>
    <p:sldId id="353" r:id="rId10"/>
    <p:sldId id="356" r:id="rId11"/>
    <p:sldId id="357" r:id="rId12"/>
    <p:sldId id="371" r:id="rId13"/>
    <p:sldId id="446" r:id="rId14"/>
    <p:sldId id="447" r:id="rId15"/>
    <p:sldId id="369" r:id="rId16"/>
    <p:sldId id="373" r:id="rId17"/>
    <p:sldId id="376" r:id="rId18"/>
    <p:sldId id="377" r:id="rId19"/>
    <p:sldId id="381" r:id="rId20"/>
    <p:sldId id="387" r:id="rId21"/>
    <p:sldId id="449" r:id="rId22"/>
    <p:sldId id="450" r:id="rId23"/>
    <p:sldId id="451" r:id="rId24"/>
    <p:sldId id="452" r:id="rId25"/>
    <p:sldId id="453" r:id="rId26"/>
    <p:sldId id="338" r:id="rId27"/>
    <p:sldId id="395" r:id="rId28"/>
    <p:sldId id="396" r:id="rId29"/>
    <p:sldId id="404" r:id="rId30"/>
    <p:sldId id="454" r:id="rId31"/>
    <p:sldId id="397" r:id="rId32"/>
    <p:sldId id="410" r:id="rId33"/>
    <p:sldId id="490" r:id="rId34"/>
    <p:sldId id="492" r:id="rId35"/>
    <p:sldId id="339" r:id="rId36"/>
    <p:sldId id="455" r:id="rId37"/>
    <p:sldId id="416" r:id="rId38"/>
    <p:sldId id="419" r:id="rId39"/>
    <p:sldId id="422" r:id="rId40"/>
    <p:sldId id="415" r:id="rId41"/>
    <p:sldId id="457" r:id="rId42"/>
    <p:sldId id="458" r:id="rId43"/>
    <p:sldId id="427" r:id="rId44"/>
    <p:sldId id="432" r:id="rId45"/>
    <p:sldId id="433" r:id="rId46"/>
    <p:sldId id="459" r:id="rId47"/>
    <p:sldId id="460" r:id="rId48"/>
    <p:sldId id="461" r:id="rId49"/>
    <p:sldId id="435" r:id="rId50"/>
    <p:sldId id="300" r:id="rId51"/>
    <p:sldId id="493" r:id="rId52"/>
    <p:sldId id="510" r:id="rId53"/>
  </p:sldIdLst>
  <p:sldSz cx="12192000" cy="6858000"/>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0" clrIdx="0"/>
  <p:cmAuthor id="1" name="Administrator" initials="A" lastIdx="0" clrIdx="0"/>
  <p:cmAuthor id="2" name="作者" initials="A" lastIdx="0" clrIdx="1"/>
  <p:cmAuthor id="3" name="孙文纯" initials="孙" lastIdx="0" clrIdx="0"/>
  <p:cmAuthor id="4" name="pc" initials="p" lastIdx="0" clrIdx="0"/>
  <p:cmAuthor id="5" name="宋洁然" initials="宋" lastIdx="0" clrIdx="1"/>
  <p:cmAuthor id="6" name="ming qiu" initials="m" lastIdx="0" clrIdx="1"/>
  <p:cmAuthor id="7" name="1206988966@qq.com" initials="1" lastIdx="0" clrIdx="2"/>
  <p:cmAuthor id="8" name="姜伟光" initials="姜" lastIdx="0" clrIdx="0"/>
  <p:cmAuthor id="9" name="马琳" initials="马" lastIdx="0" clrIdx="8"/>
  <p:cmAuthor id="10" name="jojo" initials="j" lastIdx="0" clrIdx="9"/>
  <p:cmAuthor id="11" name="ASUS" initials="A" lastIdx="0" clrIdx="10"/>
  <p:cmAuthor id="12" name="12279" initials="1" lastIdx="0" clrIdx="11"/>
  <p:cmAuthor id="13" name="xtzj" initials="x" lastIdx="0" clrIdx="0"/>
  <p:cmAuthor id="14" name="岚 季" initials="岚季" lastIdx="1" clrIdx="13"/>
  <p:cmAuthor id="15" name="付" initials="付" lastIdx="0" clrIdx="14"/>
  <p:cmAuthor id="16" name="Nicole Li  李倩" initials="N" lastIdx="0" clrIdx="0"/>
  <p:cmAuthor id="17" name="admin" initials="a" lastIdx="0" clrIdx="0"/>
  <p:cmAuthor id="18" name="222" initials="2" lastIdx="0" clrIdx="0"/>
  <p:cmAuthor id="20" name="iwenping" initials="" lastIdx="0" clrIdx="0"/>
  <p:cmAuthor id="21" name="王子涵" initials="" lastIdx="0" clrIdx="0"/>
  <p:cmAuthor id="22" name="User" initials="" lastIdx="0" clrIdx="0"/>
  <p:cmAuthor id="23" name="administrator-pc"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F5F7F9"/>
    <a:srgbClr val="70554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2035E39-A97B-4AD6-A3AF-86644779A598}" styleName="{5e54ee44-2122-4b89-9784-b75a85ec0aa5}">
    <a:wholeTbl>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FFFFFF"/>
          </a:solidFill>
        </a:fill>
      </a:tcStyle>
    </a:wholeTbl>
    <a:lastRow>
      <a:tcTxStyle>
        <a:fontRef idx="none">
          <a:prstClr val="black"/>
        </a:fontRef>
      </a:tcTxStyle>
      <a:tcStyle>
        <a:tcBdr/>
        <a:fill>
          <a:solidFill>
            <a:srgbClr val="E9E9E9"/>
          </a:solidFill>
        </a:fill>
      </a:tcStyle>
    </a:lastRow>
    <a:firstRow>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E24D4E"/>
          </a:solidFill>
        </a:fill>
      </a:tcStyle>
    </a:firstRow>
  </a:tblStyle>
  <a:tblStyle styleId="{C1851354-0483-4FA2-B4C1-F56FC3325666}" styleName="{9b56cdda-e9bf-4969-9084-33f40b554916}">
    <a:wholeTbl>
      <a:tcTxStyle>
        <a:fontRef idx="none">
          <a:prstClr val="black"/>
        </a:fontRef>
      </a:tcTxStyle>
      <a:tcStyle>
        <a:tcBdr>
          <a:insideH>
            <a:ln w="6350" cmpd="sng">
              <a:solidFill>
                <a:srgbClr val="FFFFFF"/>
              </a:solidFill>
            </a:ln>
          </a:insideH>
          <a:insideV>
            <a:ln w="6350" cmpd="sng">
              <a:solidFill>
                <a:srgbClr val="FFFFFF"/>
              </a:solidFill>
            </a:ln>
          </a:insideV>
        </a:tcBdr>
        <a:fill>
          <a:solidFill>
            <a:srgbClr val="FFFFFF"/>
          </a:solidFill>
        </a:fill>
      </a:tcStyle>
    </a:wholeTbl>
    <a:band1H>
      <a:tcTxStyle>
        <a:fontRef idx="none">
          <a:prstClr val="black"/>
        </a:fontRef>
      </a:tcTxStyle>
      <a:tcStyle>
        <a:tcBdr/>
        <a:fill>
          <a:solidFill>
            <a:srgbClr val="369CD0"/>
          </a:solidFill>
        </a:fill>
      </a:tcStyle>
    </a:band1H>
    <a:band2H>
      <a:tcTxStyle>
        <a:fontRef idx="none">
          <a:prstClr val="black"/>
        </a:fontRef>
      </a:tcTxStyle>
      <a:tcStyle>
        <a:tcBdr/>
        <a:fill>
          <a:solidFill>
            <a:srgbClr val="E3F2F9"/>
          </a:solidFill>
        </a:fill>
      </a:tcStyle>
    </a:band2H>
    <a:firstRow>
      <a:tcTxStyle>
        <a:fontRef idx="none">
          <a:prstClr val="black"/>
        </a:fontRef>
      </a:tcTxStyle>
      <a:tcStyle>
        <a:tcBdr/>
        <a:fill>
          <a:solidFill>
            <a:srgbClr val="236E9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4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8" Type="http://schemas.openxmlformats.org/officeDocument/2006/relationships/tags" Target="tags/tag514.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2A7BF6-C5C4-4205-9124-9156D5A0FF62}" type="doc">
      <dgm:prSet loTypeId="urn:microsoft.com/office/officeart/2005/8/layout/chart3#1" loCatId="relationship" qsTypeId="urn:microsoft.com/office/officeart/2005/8/quickstyle/simple2#1" qsCatId="simple" csTypeId="urn:microsoft.com/office/officeart/2005/8/colors/colorful2#1" csCatId="accent1" phldr="0"/>
      <dgm:spPr/>
      <dgm:t>
        <a:bodyPr/>
        <a:lstStyle/>
        <a:p>
          <a:endParaRPr/>
        </a:p>
      </dgm:t>
    </dgm:pt>
    <dgm:pt modelId="{B0F50286-39B7-44BA-B5D7-218AF3B2E4E5}" cxnId="{23AEA4EC-1E19-4696-97B4-C9E7DF57AEC9}" type="parTrans">
      <dgm:prSet custT="1"/>
      <dgm:spPr/>
      <dgm:t>
        <a:bodyPr/>
        <a:lstStyle/>
        <a:p>
          <a:endParaRPr lang="zh-CN" altLang="en-US" sz="2800" b="1"/>
        </a:p>
      </dgm:t>
    </dgm:pt>
    <dgm:pt modelId="{65F48770-481A-4163-AFC7-D503548ED498}">
      <dgm:prSet phldrT="[文本]" custT="1"/>
      <dgm:spPr/>
      <dgm:t>
        <a:bodyPr vert="horz" wrap="square"/>
        <a:lstStyle/>
        <a:p>
          <a:pPr>
            <a:lnSpc>
              <a:spcPct val="100000"/>
            </a:lnSpc>
            <a:spcBef>
              <a:spcPct val="0"/>
            </a:spcBef>
            <a:spcAft>
              <a:spcPct val="35000"/>
            </a:spcAft>
          </a:pPr>
          <a:r>
            <a:rPr lang="zh-CN" altLang="en-US" sz="2000" b="1"/>
            <a:t>共产党员</a:t>
          </a:r>
          <a:endParaRPr lang="zh-CN" altLang="en-US" sz="6500" b="1"/>
        </a:p>
      </dgm:t>
    </dgm:pt>
    <dgm:pt modelId="{1EAF902D-B9E5-4236-8885-C26B25E2D413}" cxnId="{23AEA4EC-1E19-4696-97B4-C9E7DF57AEC9}" type="sibTrans">
      <dgm:prSet custT="1"/>
      <dgm:spPr/>
      <dgm:t>
        <a:bodyPr/>
        <a:lstStyle/>
        <a:p>
          <a:endParaRPr lang="zh-CN" altLang="en-US" sz="2800" b="1"/>
        </a:p>
      </dgm:t>
    </dgm:pt>
    <dgm:pt modelId="{7BA47608-A888-42CD-AE60-06756AF5F262}" cxnId="{8CE5C61D-7B5D-4D4B-B3D0-3B177F8A995D}" type="parTrans">
      <dgm:prSet custT="1"/>
      <dgm:spPr/>
      <dgm:t>
        <a:bodyPr/>
        <a:lstStyle/>
        <a:p>
          <a:endParaRPr lang="zh-CN" altLang="en-US" sz="2800" b="1"/>
        </a:p>
      </dgm:t>
    </dgm:pt>
    <dgm:pt modelId="{8FC2087B-DBAB-4B99-92CD-E346FD81DB06}">
      <dgm:prSet phldrT="[文本]" custT="1"/>
      <dgm:spPr/>
      <dgm:t>
        <a:bodyPr vert="horz" wrap="square"/>
        <a:lstStyle/>
        <a:p>
          <a:pPr>
            <a:lnSpc>
              <a:spcPct val="100000"/>
            </a:lnSpc>
            <a:spcBef>
              <a:spcPct val="0"/>
            </a:spcBef>
            <a:spcAft>
              <a:spcPct val="35000"/>
            </a:spcAft>
          </a:pPr>
          <a:r>
            <a:rPr lang="zh-CN" altLang="en-US" sz="2000" b="1"/>
            <a:t>中间</a:t>
          </a:r>
          <a:endParaRPr lang="zh-CN" altLang="en-US" sz="6500" b="1"/>
        </a:p>
        <a:p>
          <a:pPr>
            <a:lnSpc>
              <a:spcPct val="100000"/>
            </a:lnSpc>
            <a:spcBef>
              <a:spcPct val="0"/>
            </a:spcBef>
            <a:spcAft>
              <a:spcPct val="35000"/>
            </a:spcAft>
          </a:pPr>
          <a:r>
            <a:rPr lang="zh-CN" altLang="en-US" sz="2000" b="1"/>
            <a:t>人士</a:t>
          </a:r>
          <a:endParaRPr lang="zh-CN" altLang="en-US" sz="6500" b="1"/>
        </a:p>
      </dgm:t>
    </dgm:pt>
    <dgm:pt modelId="{D4AA31C8-39A3-42E7-885F-549031C4BE38}" cxnId="{8CE5C61D-7B5D-4D4B-B3D0-3B177F8A995D}" type="sibTrans">
      <dgm:prSet custT="1"/>
      <dgm:spPr/>
      <dgm:t>
        <a:bodyPr/>
        <a:lstStyle/>
        <a:p>
          <a:endParaRPr lang="zh-CN" altLang="en-US" sz="2800" b="1"/>
        </a:p>
      </dgm:t>
    </dgm:pt>
    <dgm:pt modelId="{E7BC373D-5454-4F08-B23A-12FA48E32AB9}" cxnId="{3C5B934E-F85D-4CD4-B2F4-1EBA93B305DD}" type="parTrans">
      <dgm:prSet custT="1"/>
      <dgm:spPr/>
      <dgm:t>
        <a:bodyPr/>
        <a:lstStyle/>
        <a:p>
          <a:endParaRPr lang="zh-CN" altLang="en-US" sz="2800" b="1"/>
        </a:p>
      </dgm:t>
    </dgm:pt>
    <dgm:pt modelId="{9DD32921-4C93-4755-8DBC-C93D5A9C26AA}">
      <dgm:prSet phldrT="[文本]" custT="1"/>
      <dgm:spPr/>
      <dgm:t>
        <a:bodyPr vert="horz" wrap="square"/>
        <a:lstStyle/>
        <a:p>
          <a:pPr>
            <a:lnSpc>
              <a:spcPct val="100000"/>
            </a:lnSpc>
            <a:spcBef>
              <a:spcPct val="0"/>
            </a:spcBef>
            <a:spcAft>
              <a:spcPct val="35000"/>
            </a:spcAft>
          </a:pPr>
          <a:r>
            <a:rPr lang="zh-CN" altLang="en-US" sz="2000" b="1"/>
            <a:t>非党进步人士</a:t>
          </a:r>
          <a:endParaRPr lang="zh-CN" altLang="en-US" sz="6500" b="1"/>
        </a:p>
      </dgm:t>
    </dgm:pt>
    <dgm:pt modelId="{7C979ACF-5070-4EAA-8EBC-4F3FA84673AE}" cxnId="{3C5B934E-F85D-4CD4-B2F4-1EBA93B305DD}" type="sibTrans">
      <dgm:prSet custT="1"/>
      <dgm:spPr/>
      <dgm:t>
        <a:bodyPr/>
        <a:lstStyle/>
        <a:p>
          <a:endParaRPr lang="zh-CN" altLang="en-US" sz="2800" b="1"/>
        </a:p>
      </dgm:t>
    </dgm:pt>
    <dgm:pt modelId="{389ABB26-7898-463D-9239-33CEB89F6AF7}" type="pres">
      <dgm:prSet presAssocID="{7D2A7BF6-C5C4-4205-9124-9156D5A0FF62}" presName="compositeShape" presStyleCnt="0">
        <dgm:presLayoutVars>
          <dgm:chMax val="7"/>
          <dgm:dir/>
          <dgm:resizeHandles val="exact"/>
        </dgm:presLayoutVars>
      </dgm:prSet>
      <dgm:spPr/>
      <dgm:t>
        <a:bodyPr/>
        <a:lstStyle/>
        <a:p>
          <a:endParaRPr/>
        </a:p>
      </dgm:t>
    </dgm:pt>
    <dgm:pt modelId="{9D0F1FAC-E2B7-47D9-AF9E-8567148D7A1D}" type="pres">
      <dgm:prSet presAssocID="{7D2A7BF6-C5C4-4205-9124-9156D5A0FF62}" presName="wedge1" presStyleLbl="node1" presStyleIdx="0" presStyleCnt="3" custLinFactNeighborX="-3945" custLinFactNeighborY="2736"/>
      <dgm:spPr/>
      <dgm:t>
        <a:bodyPr/>
        <a:lstStyle/>
        <a:p>
          <a:endParaRPr/>
        </a:p>
      </dgm:t>
    </dgm:pt>
    <dgm:pt modelId="{170B9FDA-8349-46CB-AD74-A643C221A342}" type="pres">
      <dgm:prSet presAssocID="{7D2A7BF6-C5C4-4205-9124-9156D5A0FF62}" presName="wedge1Tx" presStyleLbl="node1" presStyleIdx="0" presStyleCnt="3">
        <dgm:presLayoutVars>
          <dgm:chMax val="0"/>
          <dgm:chPref val="0"/>
          <dgm:bulletEnabled val="1"/>
        </dgm:presLayoutVars>
      </dgm:prSet>
      <dgm:spPr/>
      <dgm:t>
        <a:bodyPr/>
        <a:lstStyle/>
        <a:p>
          <a:endParaRPr/>
        </a:p>
      </dgm:t>
    </dgm:pt>
    <dgm:pt modelId="{E39900BC-8280-4B85-BA2D-D2EC42E5E3C8}" type="pres">
      <dgm:prSet presAssocID="{7D2A7BF6-C5C4-4205-9124-9156D5A0FF62}" presName="wedge2" presStyleLbl="node1" presStyleIdx="1" presStyleCnt="3"/>
      <dgm:spPr/>
      <dgm:t>
        <a:bodyPr/>
        <a:lstStyle/>
        <a:p>
          <a:endParaRPr/>
        </a:p>
      </dgm:t>
    </dgm:pt>
    <dgm:pt modelId="{D228BC7F-53A7-491C-8EEB-093E1438ECD9}" type="pres">
      <dgm:prSet presAssocID="{7D2A7BF6-C5C4-4205-9124-9156D5A0FF62}" presName="wedge2Tx" presStyleLbl="node1" presStyleIdx="1" presStyleCnt="3">
        <dgm:presLayoutVars>
          <dgm:chMax val="0"/>
          <dgm:chPref val="0"/>
          <dgm:bulletEnabled val="1"/>
        </dgm:presLayoutVars>
      </dgm:prSet>
      <dgm:spPr/>
      <dgm:t>
        <a:bodyPr/>
        <a:lstStyle/>
        <a:p>
          <a:endParaRPr/>
        </a:p>
      </dgm:t>
    </dgm:pt>
    <dgm:pt modelId="{5CA0BC8A-FE97-4043-AD4F-D6CB2A4406DC}" type="pres">
      <dgm:prSet presAssocID="{7D2A7BF6-C5C4-4205-9124-9156D5A0FF62}" presName="wedge3" presStyleLbl="node1" presStyleIdx="2" presStyleCnt="3"/>
      <dgm:spPr/>
      <dgm:t>
        <a:bodyPr/>
        <a:lstStyle/>
        <a:p>
          <a:endParaRPr/>
        </a:p>
      </dgm:t>
    </dgm:pt>
    <dgm:pt modelId="{B8E19202-8549-46AE-8EC0-72F2657E12EA}" type="pres">
      <dgm:prSet presAssocID="{7D2A7BF6-C5C4-4205-9124-9156D5A0FF62}" presName="wedge3Tx" presStyleLbl="node1" presStyleIdx="2" presStyleCnt="3">
        <dgm:presLayoutVars>
          <dgm:chMax val="0"/>
          <dgm:chPref val="0"/>
          <dgm:bulletEnabled val="1"/>
        </dgm:presLayoutVars>
      </dgm:prSet>
      <dgm:spPr/>
      <dgm:t>
        <a:bodyPr/>
        <a:lstStyle/>
        <a:p>
          <a:endParaRPr/>
        </a:p>
      </dgm:t>
    </dgm:pt>
  </dgm:ptLst>
  <dgm:cxnLst>
    <dgm:cxn modelId="{23AEA4EC-1E19-4696-97B4-C9E7DF57AEC9}" srcId="{7D2A7BF6-C5C4-4205-9124-9156D5A0FF62}" destId="{65F48770-481A-4163-AFC7-D503548ED498}" srcOrd="0" destOrd="0" parTransId="{B0F50286-39B7-44BA-B5D7-218AF3B2E4E5}" sibTransId="{1EAF902D-B9E5-4236-8885-C26B25E2D413}"/>
    <dgm:cxn modelId="{BFB344A7-730D-4261-B9C5-E7B04DB77381}" type="presOf" srcId="{8FC2087B-DBAB-4B99-92CD-E346FD81DB06}" destId="{E39900BC-8280-4B85-BA2D-D2EC42E5E3C8}" srcOrd="0" destOrd="0" presId="urn:microsoft.com/office/officeart/2005/8/layout/chart3#1"/>
    <dgm:cxn modelId="{3C5B934E-F85D-4CD4-B2F4-1EBA93B305DD}" srcId="{7D2A7BF6-C5C4-4205-9124-9156D5A0FF62}" destId="{9DD32921-4C93-4755-8DBC-C93D5A9C26AA}" srcOrd="2" destOrd="0" parTransId="{E7BC373D-5454-4F08-B23A-12FA48E32AB9}" sibTransId="{7C979ACF-5070-4EAA-8EBC-4F3FA84673AE}"/>
    <dgm:cxn modelId="{49B4E627-A1A7-44EF-BD04-C5C93303FA4B}" type="presOf" srcId="{7D2A7BF6-C5C4-4205-9124-9156D5A0FF62}" destId="{389ABB26-7898-463D-9239-33CEB89F6AF7}" srcOrd="0" destOrd="0" presId="urn:microsoft.com/office/officeart/2005/8/layout/chart3#1"/>
    <dgm:cxn modelId="{ABEB48B4-54DB-49E1-BC4B-3D6DD899386F}" type="presOf" srcId="{8FC2087B-DBAB-4B99-92CD-E346FD81DB06}" destId="{D228BC7F-53A7-491C-8EEB-093E1438ECD9}" srcOrd="1" destOrd="0" presId="urn:microsoft.com/office/officeart/2005/8/layout/chart3#1"/>
    <dgm:cxn modelId="{FA76B9CE-14D3-4B96-9D83-24E9B5B7CFEC}" type="presOf" srcId="{9DD32921-4C93-4755-8DBC-C93D5A9C26AA}" destId="{B8E19202-8549-46AE-8EC0-72F2657E12EA}" srcOrd="1" destOrd="0" presId="urn:microsoft.com/office/officeart/2005/8/layout/chart3#1"/>
    <dgm:cxn modelId="{2B7A7AE0-C4A6-47D7-BBB3-CF6D84A769B3}" type="presOf" srcId="{65F48770-481A-4163-AFC7-D503548ED498}" destId="{170B9FDA-8349-46CB-AD74-A643C221A342}" srcOrd="1" destOrd="0" presId="urn:microsoft.com/office/officeart/2005/8/layout/chart3#1"/>
    <dgm:cxn modelId="{EB7DA0D5-2346-46B6-8C6A-A7D3100914A0}" type="presOf" srcId="{65F48770-481A-4163-AFC7-D503548ED498}" destId="{9D0F1FAC-E2B7-47D9-AF9E-8567148D7A1D}" srcOrd="0" destOrd="0" presId="urn:microsoft.com/office/officeart/2005/8/layout/chart3#1"/>
    <dgm:cxn modelId="{8CE5C61D-7B5D-4D4B-B3D0-3B177F8A995D}" srcId="{7D2A7BF6-C5C4-4205-9124-9156D5A0FF62}" destId="{8FC2087B-DBAB-4B99-92CD-E346FD81DB06}" srcOrd="1" destOrd="0" parTransId="{7BA47608-A888-42CD-AE60-06756AF5F262}" sibTransId="{D4AA31C8-39A3-42E7-885F-549031C4BE38}"/>
    <dgm:cxn modelId="{984393A2-F24F-43F2-BC7A-8ADBF65FF07F}" type="presOf" srcId="{9DD32921-4C93-4755-8DBC-C93D5A9C26AA}" destId="{5CA0BC8A-FE97-4043-AD4F-D6CB2A4406DC}" srcOrd="0" destOrd="0" presId="urn:microsoft.com/office/officeart/2005/8/layout/chart3#1"/>
    <dgm:cxn modelId="{527AB7EF-6464-4CE3-A81D-D0F8A658D540}" type="presParOf" srcId="{389ABB26-7898-463D-9239-33CEB89F6AF7}" destId="{9D0F1FAC-E2B7-47D9-AF9E-8567148D7A1D}" srcOrd="0" destOrd="0" presId="urn:microsoft.com/office/officeart/2005/8/layout/chart3#1"/>
    <dgm:cxn modelId="{5076B08F-5AD4-4200-A873-C17F834AFCF4}" type="presParOf" srcId="{389ABB26-7898-463D-9239-33CEB89F6AF7}" destId="{170B9FDA-8349-46CB-AD74-A643C221A342}" srcOrd="1" destOrd="0" presId="urn:microsoft.com/office/officeart/2005/8/layout/chart3#1"/>
    <dgm:cxn modelId="{FA729A68-2A51-4184-825A-84CA1F983698}" type="presParOf" srcId="{389ABB26-7898-463D-9239-33CEB89F6AF7}" destId="{E39900BC-8280-4B85-BA2D-D2EC42E5E3C8}" srcOrd="2" destOrd="0" presId="urn:microsoft.com/office/officeart/2005/8/layout/chart3#1"/>
    <dgm:cxn modelId="{DFB77741-38D3-4A9A-B3CD-73DD6ADA0CD0}" type="presParOf" srcId="{389ABB26-7898-463D-9239-33CEB89F6AF7}" destId="{D228BC7F-53A7-491C-8EEB-093E1438ECD9}" srcOrd="3" destOrd="0" presId="urn:microsoft.com/office/officeart/2005/8/layout/chart3#1"/>
    <dgm:cxn modelId="{EC9BE277-104B-41AF-B2A9-3FFFC7DCA1E3}" type="presParOf" srcId="{389ABB26-7898-463D-9239-33CEB89F6AF7}" destId="{5CA0BC8A-FE97-4043-AD4F-D6CB2A4406DC}" srcOrd="4" destOrd="0" presId="urn:microsoft.com/office/officeart/2005/8/layout/chart3#1"/>
    <dgm:cxn modelId="{61385E40-232F-4345-9954-100AE54F93C4}" type="presParOf" srcId="{389ABB26-7898-463D-9239-33CEB89F6AF7}" destId="{B8E19202-8549-46AE-8EC0-72F2657E12EA}" srcOrd="5" destOrd="0" presId="urn:microsoft.com/office/officeart/2005/8/layout/chart3#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223135" cy="2223135"/>
        <a:chOff x="0" y="0"/>
        <a:chExt cx="2223135" cy="2223135"/>
      </a:xfrm>
    </dsp:grpSpPr>
    <dsp:sp modelId="{9D0F1FAC-E2B7-47D9-AF9E-8567148D7A1D}">
      <dsp:nvSpPr>
        <dsp:cNvPr id="3" name="饼形 2"/>
        <dsp:cNvSpPr/>
      </dsp:nvSpPr>
      <dsp:spPr bwMode="white">
        <a:xfrm>
          <a:off x="152311" y="241795"/>
          <a:ext cx="1867433" cy="1867433"/>
        </a:xfrm>
        <a:prstGeom prst="pie">
          <a:avLst>
            <a:gd name="adj1" fmla="val 16200000"/>
            <a:gd name="adj2" fmla="val 1800000"/>
          </a:avLst>
        </a:prstGeom>
      </dsp:spPr>
      <dsp:style>
        <a:lnRef idx="3">
          <a:schemeClr val="lt1"/>
        </a:lnRef>
        <a:fillRef idx="1">
          <a:schemeClr val="accent2">
            <a:hueOff val="0"/>
            <a:satOff val="0"/>
            <a:lumOff val="0"/>
            <a:alpha val="100000"/>
          </a:schemeClr>
        </a:fillRef>
        <a:effectRef idx="1">
          <a:scrgbClr r="0" g="0" b="0"/>
        </a:effectRef>
        <a:fontRef idx="minor">
          <a:schemeClr val="lt1"/>
        </a:fontRef>
      </dsp:style>
      <dsp:txBody>
        <a:bodyPr vert="horz" wrap="square"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a:t>共产党员</a:t>
          </a:r>
          <a:endParaRPr lang="zh-CN" altLang="en-US" sz="6500" b="1"/>
        </a:p>
      </dsp:txBody>
      <dsp:txXfrm>
        <a:off x="152311" y="241795"/>
        <a:ext cx="1867433" cy="1867433"/>
      </dsp:txXfrm>
    </dsp:sp>
    <dsp:sp modelId="{E39900BC-8280-4B85-BA2D-D2EC42E5E3C8}">
      <dsp:nvSpPr>
        <dsp:cNvPr id="4" name="饼形 3"/>
        <dsp:cNvSpPr/>
      </dsp:nvSpPr>
      <dsp:spPr bwMode="white">
        <a:xfrm>
          <a:off x="129720" y="246280"/>
          <a:ext cx="1867433" cy="1867433"/>
        </a:xfrm>
        <a:prstGeom prst="pie">
          <a:avLst>
            <a:gd name="adj1" fmla="val 1800000"/>
            <a:gd name="adj2" fmla="val 9000000"/>
          </a:avLst>
        </a:prstGeom>
      </dsp:spPr>
      <dsp:style>
        <a:lnRef idx="3">
          <a:schemeClr val="lt1"/>
        </a:lnRef>
        <a:fillRef idx="1">
          <a:schemeClr val="accent2">
            <a:hueOff val="-750000"/>
            <a:satOff val="-41960"/>
            <a:lumOff val="4314"/>
            <a:alpha val="100000"/>
          </a:schemeClr>
        </a:fillRef>
        <a:effectRef idx="1">
          <a:scrgbClr r="0" g="0" b="0"/>
        </a:effectRef>
        <a:fontRef idx="minor">
          <a:schemeClr val="lt1"/>
        </a:fontRef>
      </dsp:style>
      <dsp:txBody>
        <a:bodyPr vert="horz" wrap="square"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a:t>中间</a:t>
          </a:r>
          <a:endParaRPr lang="zh-CN" altLang="en-US" sz="6500" b="1"/>
        </a:p>
        <a:p>
          <a:pPr lvl="0">
            <a:lnSpc>
              <a:spcPct val="100000"/>
            </a:lnSpc>
            <a:spcBef>
              <a:spcPct val="0"/>
            </a:spcBef>
            <a:spcAft>
              <a:spcPct val="35000"/>
            </a:spcAft>
          </a:pPr>
          <a:r>
            <a:rPr lang="zh-CN" altLang="en-US" sz="2000" b="1"/>
            <a:t>人士</a:t>
          </a:r>
          <a:endParaRPr lang="zh-CN" altLang="en-US" sz="6500" b="1"/>
        </a:p>
      </dsp:txBody>
      <dsp:txXfrm>
        <a:off x="129720" y="246280"/>
        <a:ext cx="1867433" cy="1867433"/>
      </dsp:txXfrm>
    </dsp:sp>
    <dsp:sp modelId="{5CA0BC8A-FE97-4043-AD4F-D6CB2A4406DC}">
      <dsp:nvSpPr>
        <dsp:cNvPr id="5" name="饼形 4"/>
        <dsp:cNvSpPr/>
      </dsp:nvSpPr>
      <dsp:spPr bwMode="white">
        <a:xfrm>
          <a:off x="129720" y="246280"/>
          <a:ext cx="1867433" cy="1867433"/>
        </a:xfrm>
        <a:prstGeom prst="pie">
          <a:avLst>
            <a:gd name="adj1" fmla="val 9000000"/>
            <a:gd name="adj2" fmla="val 16200000"/>
          </a:avLst>
        </a:prstGeom>
      </dsp:spPr>
      <dsp:style>
        <a:lnRef idx="3">
          <a:schemeClr val="lt1"/>
        </a:lnRef>
        <a:fillRef idx="1">
          <a:schemeClr val="accent2">
            <a:hueOff val="-1500000"/>
            <a:satOff val="-83921"/>
            <a:lumOff val="8627"/>
            <a:alpha val="100000"/>
          </a:schemeClr>
        </a:fillRef>
        <a:effectRef idx="1">
          <a:scrgbClr r="0" g="0" b="0"/>
        </a:effectRef>
        <a:fontRef idx="minor">
          <a:schemeClr val="lt1"/>
        </a:fontRef>
      </dsp:style>
      <dsp:txBody>
        <a:bodyPr vert="horz" wrap="square"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a:t>非党进步人士</a:t>
          </a:r>
          <a:endParaRPr lang="zh-CN" altLang="en-US" sz="6500" b="1"/>
        </a:p>
      </dsp:txBody>
      <dsp:txXfrm>
        <a:off x="129720" y="246280"/>
        <a:ext cx="1867433" cy="1867433"/>
      </dsp:txXfrm>
    </dsp:sp>
  </dsp:spTree>
</dsp:drawing>
</file>

<file path=ppt/diagrams/layout1.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rSet csTypeId="urn:microsoft.com/office/officeart/2005/8/colors/accent6_5"/>
        </dgm:pt>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5" Type="http://schemas.openxmlformats.org/officeDocument/2006/relationships/tags" Target="../tags/tag478.xml"/><Relationship Id="rId4" Type="http://schemas.openxmlformats.org/officeDocument/2006/relationships/tags" Target="../tags/tag477.xml"/><Relationship Id="rId3" Type="http://schemas.openxmlformats.org/officeDocument/2006/relationships/tags" Target="../tags/tag476.xml"/><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5" Type="http://schemas.openxmlformats.org/officeDocument/2006/relationships/tags" Target="../tags/tag488.xml"/><Relationship Id="rId4" Type="http://schemas.openxmlformats.org/officeDocument/2006/relationships/tags" Target="../tags/tag487.xml"/><Relationship Id="rId3" Type="http://schemas.openxmlformats.org/officeDocument/2006/relationships/tags" Target="../tags/tag486.xml"/><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训政的结果：</a:t>
            </a:r>
            <a:r>
              <a:rPr lang="zh-CN" altLang="en-US" b="1">
                <a:solidFill>
                  <a:srgbClr val="FF3300"/>
                </a:solidFill>
                <a:latin typeface="微软雅黑" panose="020B0503020204020204" charset="-122"/>
                <a:ea typeface="微软雅黑" panose="020B0503020204020204" charset="-122"/>
                <a:cs typeface="微软雅黑" panose="020B0503020204020204" charset="-122"/>
                <a:sym typeface="+mn-ea"/>
              </a:rPr>
              <a:t>国民党</a:t>
            </a:r>
            <a:r>
              <a:rPr lang="zh-CN" altLang="en-US" b="1">
                <a:solidFill>
                  <a:srgbClr val="0000FF"/>
                </a:solidFill>
                <a:latin typeface="微软雅黑" panose="020B0503020204020204" charset="-122"/>
                <a:ea typeface="微软雅黑" panose="020B0503020204020204" charset="-122"/>
                <a:cs typeface="微软雅黑" panose="020B0503020204020204" charset="-122"/>
                <a:sym typeface="+mn-ea"/>
              </a:rPr>
              <a:t>规定“</a:t>
            </a:r>
            <a:r>
              <a:rPr lang="zh-CN" altLang="en-US" b="1">
                <a:solidFill>
                  <a:srgbClr val="FF3300"/>
                </a:solidFill>
                <a:latin typeface="微软雅黑" panose="020B0503020204020204" charset="-122"/>
                <a:ea typeface="微软雅黑" panose="020B0503020204020204" charset="-122"/>
                <a:cs typeface="微软雅黑" panose="020B0503020204020204" charset="-122"/>
                <a:sym typeface="+mn-ea"/>
              </a:rPr>
              <a:t>训政</a:t>
            </a:r>
            <a:r>
              <a:rPr lang="zh-CN" altLang="en-US" b="1">
                <a:solidFill>
                  <a:srgbClr val="0000FF"/>
                </a:solidFill>
                <a:latin typeface="微软雅黑" panose="020B0503020204020204" charset="-122"/>
                <a:ea typeface="微软雅黑" panose="020B0503020204020204" charset="-122"/>
                <a:cs typeface="微软雅黑" panose="020B0503020204020204" charset="-122"/>
                <a:sym typeface="+mn-ea"/>
              </a:rPr>
              <a:t>”的期限为</a:t>
            </a:r>
            <a:r>
              <a:rPr lang="zh-CN" altLang="en-US" b="1">
                <a:solidFill>
                  <a:srgbClr val="FF3300"/>
                </a:solidFill>
                <a:latin typeface="微软雅黑" panose="020B0503020204020204" charset="-122"/>
                <a:ea typeface="微软雅黑" panose="020B0503020204020204" charset="-122"/>
                <a:cs typeface="微软雅黑" panose="020B0503020204020204" charset="-122"/>
                <a:sym typeface="+mn-ea"/>
              </a:rPr>
              <a:t>六年</a:t>
            </a:r>
            <a:r>
              <a:rPr lang="zh-CN" altLang="en-US" b="1">
                <a:solidFill>
                  <a:srgbClr val="0000FF"/>
                </a:solidFill>
                <a:latin typeface="微软雅黑" panose="020B0503020204020204" charset="-122"/>
                <a:ea typeface="微软雅黑" panose="020B0503020204020204" charset="-122"/>
                <a:cs typeface="微软雅黑" panose="020B0503020204020204" charset="-122"/>
                <a:sym typeface="+mn-ea"/>
              </a:rPr>
              <a:t>，后来以种种借口一再拖延结束“</a:t>
            </a:r>
            <a:r>
              <a:rPr lang="zh-CN" altLang="en-US" b="1">
                <a:solidFill>
                  <a:srgbClr val="FF3300"/>
                </a:solidFill>
                <a:latin typeface="微软雅黑" panose="020B0503020204020204" charset="-122"/>
                <a:ea typeface="微软雅黑" panose="020B0503020204020204" charset="-122"/>
                <a:cs typeface="微软雅黑" panose="020B0503020204020204" charset="-122"/>
                <a:sym typeface="+mn-ea"/>
              </a:rPr>
              <a:t>训政</a:t>
            </a:r>
            <a:r>
              <a:rPr lang="zh-CN" altLang="en-US" b="1">
                <a:solidFill>
                  <a:srgbClr val="0000FF"/>
                </a:solidFill>
                <a:latin typeface="微软雅黑" panose="020B0503020204020204" charset="-122"/>
                <a:ea typeface="微软雅黑" panose="020B0503020204020204" charset="-122"/>
                <a:cs typeface="微软雅黑" panose="020B0503020204020204" charset="-122"/>
                <a:sym typeface="+mn-ea"/>
              </a:rPr>
              <a:t>”的时间。</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nSpc>
                <a:spcPct val="100000"/>
              </a:lnSpc>
            </a:pPr>
            <a:r>
              <a:rPr lang="zh-CN" altLang="en-US" b="1" dirty="0">
                <a:solidFill>
                  <a:srgbClr val="002060"/>
                </a:solidFill>
                <a:highlight>
                  <a:srgbClr val="FF00FF"/>
                </a:highlight>
                <a:latin typeface="微软雅黑" panose="020B0503020204020204" charset="-122"/>
                <a:ea typeface="微软雅黑" panose="020B0503020204020204" charset="-122"/>
                <a:cs typeface="微软雅黑" panose="020B0503020204020204" charset="-122"/>
                <a:sym typeface="+mn-ea"/>
              </a:rPr>
              <a:t>中国宪政为何如此艰难？</a:t>
            </a:r>
            <a:endParaRPr lang="zh-CN" altLang="en-US" b="1" dirty="0">
              <a:solidFill>
                <a:srgbClr val="002060"/>
              </a:solidFill>
              <a:highlight>
                <a:srgbClr val="FF00FF"/>
              </a:highlight>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1</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）半殖民地半封建社会决定；</a:t>
            </a:r>
            <a:endParaRPr lang="en-US" altLang="zh-CN" b="1" dirty="0">
              <a:solidFill>
                <a:srgbClr val="002060"/>
              </a:solidFill>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2</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）列强侵略，民族危机深重；</a:t>
            </a:r>
            <a:endParaRPr lang="en-US" altLang="zh-CN" b="1" dirty="0">
              <a:solidFill>
                <a:srgbClr val="002060"/>
              </a:solidFill>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3</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）军阀混战，政局动荡；</a:t>
            </a:r>
            <a:endParaRPr lang="en-US" altLang="zh-CN" b="1" dirty="0">
              <a:solidFill>
                <a:srgbClr val="002060"/>
              </a:solidFill>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4</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）资本主义发展不充分，资产阶级力量弱小；</a:t>
            </a:r>
            <a:endParaRPr lang="en-US" altLang="zh-CN" b="1" dirty="0">
              <a:solidFill>
                <a:srgbClr val="002060"/>
              </a:solidFill>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5</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）传统守旧思想根深蒂固。</a:t>
            </a:r>
            <a:endParaRPr lang="zh-CN" altLang="en-US" b="1" dirty="0">
              <a:solidFill>
                <a:srgbClr val="002060"/>
              </a:solidFill>
              <a:latin typeface="微软雅黑" panose="020B0503020204020204" charset="-122"/>
              <a:ea typeface="微软雅黑" panose="020B0503020204020204" charset="-122"/>
              <a:cs typeface="微软雅黑" panose="020B0503020204020204" charset="-122"/>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ChangeArrowheads="1" noTextEdit="1"/>
          </p:cNvSpPr>
          <p:nvPr>
            <p:ph type="sldImg" idx="4294967295"/>
            <p:custDataLst>
              <p:tags r:id="rId3"/>
            </p:custDataLst>
          </p:nvPr>
        </p:nvSpPr>
        <p:spPr>
          <a:ln>
            <a:miter lim="800000"/>
          </a:ln>
        </p:spPr>
      </p:sp>
      <p:sp>
        <p:nvSpPr>
          <p:cNvPr id="32771" name="文本占位符 2"/>
          <p:cNvSpPr>
            <a:spLocks noGrp="1" noChangeArrowheads="1"/>
          </p:cNvSpPr>
          <p:nvPr>
            <p:ph type="body" idx="1"/>
            <p:custDataLst>
              <p:tags r:id="rId4"/>
            </p:custDataLst>
          </p:nvPr>
        </p:nvSpPr>
        <p:spPr/>
        <p:txBody>
          <a:bodyPr/>
          <a:lstStyle/>
          <a:p>
            <a:pPr eaLnBrk="1" hangingPunct="1"/>
            <a:r>
              <a:rPr lang="zh-CN" altLang="en-US"/>
              <a:t>给予学生一定的阅读教材，完成时间轴，完成后让学生思考这一小问，另外共和之路的曲折反复性除了体现在政府更迭频繁以外，根据时间轴上的分阶段还可看出其经历了获得“民主”——破坏“民主”——失去“民主”这样一个过程，获得民主较短暂，长期实行的是军事独裁</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a:t>
            </a:r>
            <a:r>
              <a:rPr lang="zh-CN" altLang="en-US">
                <a:sym typeface="+mn-ea"/>
              </a:rPr>
              <a:t>据材料“袁世凯以全权组织临时共和政府”和“共和政府不能由清帝委任组织”可知双方争论的是由谁组建政府，即政府组建的主导权，故选B项；据材料可知双方都强调共和制度，排除A项；材料提及共和政府的组织属于政治革命，不是社会革命，社会革命是实现平均地权，排除 C项；材料强调的是共和政府的主导权，据所学孙中山同意只要袁世凯赞同共和，中华民国政府的总统就让位给袁世凯，排除D项。</a:t>
            </a:r>
            <a:endParaRPr lang="zh-CN" altLang="en-US">
              <a:sym typeface="+mn-ea"/>
            </a:endParaRPr>
          </a:p>
          <a:p>
            <a:r>
              <a:rPr lang="en-US" altLang="zh-CN"/>
              <a:t>2</a:t>
            </a:r>
            <a:r>
              <a:rPr lang="zh-CN" altLang="en-US"/>
              <a:t>、</a:t>
            </a:r>
            <a:r>
              <a:rPr lang="zh-CN" altLang="en-US">
                <a:sym typeface="+mn-ea"/>
              </a:rPr>
              <a:t>本题主要考查袁世凯复辟，要求学生结合袁世凯复辟地质的特征和影响来分析。</a:t>
            </a:r>
            <a:endParaRPr lang="zh-CN" altLang="en-US"/>
          </a:p>
          <a:p>
            <a:r>
              <a:rPr lang="zh-CN" altLang="en-US">
                <a:sym typeface="+mn-ea"/>
              </a:rPr>
              <a:t>当时的背景之下确实需要加强中央集权；但是由于受到个人的视野、思想观念与野心等影响，袁世凯把加强中央集权和恢复帝制两件事划上了等号，紧密联系在了一起。这从侧面体现了民主政治建设的艰难，D项正确；根据所学知识民主共和是当时的发展潮流，排除A项；材料反映了袁世凯时期中央集权式微，其恢复帝制，有强化中央权威的目的。但恢复帝制和中央集权的加强没有必然联系，排除B项；材料中反映中央政府缺乏对南方各省的实际支配力，不能体现南方各省普遍缺乏国家统一意识，排除C项。故选：D。</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3</a:t>
            </a:r>
            <a:r>
              <a:rPr lang="zh-CN" altLang="en-US"/>
              <a:t>、本题侧重于考查中华民国的成立，解题关键信息是“临时参议院认为其中宋教仁年轻气盛，锋芒毕露，章太炎标新立异，好唱反调，于是否决了该名单。此后，孙中山将人选调整为程德全和蔡元培，名单获得通过”。A.材料凸显了国会的作用，并非强调政府和国会的矛盾，排除；B.根据“临时参议院认为其中宋教仁年轻气盛，锋芒毕露，章太炎标新立异，好唱反调，于是否决了该名单。此后，孙中山将人选调整为程德全和蔡元培，名单获得通过”分析可知，材料中参议院改变了总统提交的候选人名单，凸显了国会的作用，践行了民主政治理念，B正确；C.材料不涉及革命派局限性问题，排除；D.《临时约法》规定民国实行责任内阁制，与材料不相符，排除。故选：B。</a:t>
            </a:r>
            <a:endParaRPr lang="zh-CN" altLang="en-US"/>
          </a:p>
          <a:p>
            <a:r>
              <a:rPr lang="en-US" altLang="zh-CN"/>
              <a:t>4</a:t>
            </a:r>
            <a:r>
              <a:rPr lang="zh-CN" altLang="en-US"/>
              <a:t>、</a:t>
            </a:r>
            <a:r>
              <a:rPr lang="en-US" altLang="zh-CN">
                <a:solidFill>
                  <a:srgbClr val="FF0000"/>
                </a:solidFill>
                <a:latin typeface="Arial" panose="020B0604020202020204"/>
                <a:ea typeface="微软雅黑" panose="020B0503020204020204" charset="-122"/>
                <a:sym typeface="Arial" panose="020B0604020202020204"/>
              </a:rPr>
              <a:t>【</a:t>
            </a:r>
            <a:r>
              <a:rPr lang="zh-CN" altLang="en-US">
                <a:solidFill>
                  <a:srgbClr val="FF0000"/>
                </a:solidFill>
                <a:latin typeface="Arial" panose="020B0604020202020204"/>
                <a:ea typeface="微软雅黑" panose="020B0503020204020204" charset="-122"/>
                <a:sym typeface="Arial" panose="020B0604020202020204"/>
              </a:rPr>
              <a:t>解析</a:t>
            </a:r>
            <a:r>
              <a:rPr lang="en-US" altLang="zh-CN">
                <a:solidFill>
                  <a:srgbClr val="FF0000"/>
                </a:solidFill>
                <a:latin typeface="Arial" panose="020B0604020202020204"/>
                <a:ea typeface="微软雅黑" panose="020B0503020204020204" charset="-122"/>
                <a:sym typeface="Arial" panose="020B0604020202020204"/>
              </a:rPr>
              <a:t>】</a:t>
            </a:r>
            <a:r>
              <a:rPr lang="zh-CN" altLang="en-US">
                <a:solidFill>
                  <a:srgbClr val="FF0000"/>
                </a:solidFill>
                <a:latin typeface="Arial" panose="020B0604020202020204"/>
                <a:ea typeface="微软雅黑" panose="020B0503020204020204" charset="-122"/>
                <a:sym typeface="Arial" panose="020B0604020202020204"/>
              </a:rPr>
              <a:t>据材料并结合所学知识可知，国民党所谓的“训政”不过是借孙中山先生的建国理论来为自己的专制统治寻找依据，建构合法性，</a:t>
            </a:r>
            <a:r>
              <a:rPr lang="en-US" altLang="zh-CN">
                <a:solidFill>
                  <a:srgbClr val="FF0000"/>
                </a:solidFill>
                <a:latin typeface="Arial" panose="020B0604020202020204"/>
                <a:ea typeface="微软雅黑" panose="020B0503020204020204" charset="-122"/>
                <a:sym typeface="Arial" panose="020B0604020202020204"/>
              </a:rPr>
              <a:t>D</a:t>
            </a:r>
            <a:r>
              <a:rPr lang="zh-CN" altLang="en-US">
                <a:solidFill>
                  <a:srgbClr val="FF0000"/>
                </a:solidFill>
                <a:latin typeface="Arial" panose="020B0604020202020204"/>
                <a:ea typeface="微软雅黑" panose="020B0503020204020204" charset="-122"/>
                <a:sym typeface="Arial" panose="020B0604020202020204"/>
              </a:rPr>
              <a:t>项正确；国民党的“训政”主要是为专政营造合法性，不是维护民主、发扬三民主义和扩大人民权利，排除</a:t>
            </a:r>
            <a:r>
              <a:rPr lang="en-US" altLang="zh-CN">
                <a:solidFill>
                  <a:srgbClr val="FF0000"/>
                </a:solidFill>
                <a:latin typeface="Arial" panose="020B0604020202020204"/>
                <a:ea typeface="微软雅黑" panose="020B0503020204020204" charset="-122"/>
                <a:sym typeface="Arial" panose="020B0604020202020204"/>
              </a:rPr>
              <a:t>A</a:t>
            </a:r>
            <a:r>
              <a:rPr lang="zh-CN" altLang="en-US">
                <a:solidFill>
                  <a:srgbClr val="FF0000"/>
                </a:solidFill>
                <a:latin typeface="Arial" panose="020B0604020202020204"/>
                <a:ea typeface="微软雅黑" panose="020B0503020204020204" charset="-122"/>
                <a:sym typeface="Arial" panose="020B0604020202020204"/>
              </a:rPr>
              <a:t>、</a:t>
            </a:r>
            <a:r>
              <a:rPr lang="en-US" altLang="zh-CN">
                <a:solidFill>
                  <a:srgbClr val="FF0000"/>
                </a:solidFill>
                <a:latin typeface="Arial" panose="020B0604020202020204"/>
                <a:ea typeface="微软雅黑" panose="020B0503020204020204" charset="-122"/>
                <a:sym typeface="Arial" panose="020B0604020202020204"/>
              </a:rPr>
              <a:t>B</a:t>
            </a:r>
            <a:r>
              <a:rPr lang="zh-CN" altLang="en-US">
                <a:solidFill>
                  <a:srgbClr val="FF0000"/>
                </a:solidFill>
                <a:latin typeface="Arial" panose="020B0604020202020204"/>
                <a:ea typeface="微软雅黑" panose="020B0503020204020204" charset="-122"/>
                <a:sym typeface="Arial" panose="020B0604020202020204"/>
              </a:rPr>
              <a:t>、</a:t>
            </a:r>
            <a:r>
              <a:rPr lang="en-US" altLang="zh-CN">
                <a:solidFill>
                  <a:srgbClr val="FF0000"/>
                </a:solidFill>
                <a:latin typeface="Arial" panose="020B0604020202020204"/>
                <a:ea typeface="微软雅黑" panose="020B0503020204020204" charset="-122"/>
                <a:sym typeface="Arial" panose="020B0604020202020204"/>
              </a:rPr>
              <a:t>C</a:t>
            </a:r>
            <a:r>
              <a:rPr lang="zh-CN" altLang="en-US">
                <a:solidFill>
                  <a:srgbClr val="FF0000"/>
                </a:solidFill>
                <a:latin typeface="Arial" panose="020B0604020202020204"/>
                <a:ea typeface="微软雅黑" panose="020B0503020204020204" charset="-122"/>
                <a:sym typeface="Arial" panose="020B0604020202020204"/>
              </a:rPr>
              <a:t>三项。</a:t>
            </a:r>
            <a:endParaRPr lang="zh-CN" altLang="en-US">
              <a:solidFill>
                <a:srgbClr val="FF0000"/>
              </a:solidFill>
              <a:latin typeface="Arial" panose="020B0604020202020204"/>
              <a:ea typeface="微软雅黑" panose="020B0503020204020204" charset="-122"/>
              <a:sym typeface="Arial" panose="020B0604020202020204"/>
            </a:endParaRPr>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5</a:t>
            </a:r>
            <a:r>
              <a:rPr lang="zh-CN" altLang="en-US"/>
              <a:t>、本题考查了南京临时政府的统治，解答本题根据材料“我们是主张内阁制的，希望建设成议院政治。因为如果内阁不称职，是可以更换的，如果总统不称职，是没办法变更的，如果一定要变更，一定会动摇国本。”结合所学维护共和的史实进行分析。防止袁世凯复辟是目的之一，但并不是材料的主旨，排除A；根据材料“我们是主张内阁制的，希望建设成议院政治。因为如果内阁不称职，是可以更换的，如果总统不称职，是没办法变更的，如果一定要变更，一定会动摇国本。”可知，宋教仁主张实行责任内阁制，一维护共和制的稳定，故B正确；</a:t>
            </a:r>
            <a:endParaRPr lang="zh-CN" altLang="en-US"/>
          </a:p>
          <a:p>
            <a:r>
              <a:rPr lang="zh-CN" altLang="en-US"/>
              <a:t>材料并未体现建立政党政治，排除C；促成国民党组阁并不符合材料主旨，排除D。故选：B。</a:t>
            </a:r>
            <a:endParaRPr lang="zh-CN" altLang="en-US"/>
          </a:p>
          <a:p>
            <a:r>
              <a:rPr lang="en-US" altLang="zh-CN"/>
              <a:t>6</a:t>
            </a:r>
            <a:r>
              <a:rPr lang="zh-CN" altLang="en-US"/>
              <a:t>、本题考查《中华民国临时约法》，需要结合《中华民国临时约法》的特征来解答。</a:t>
            </a:r>
            <a:endParaRPr lang="zh-CN" altLang="en-US"/>
          </a:p>
          <a:p>
            <a:r>
              <a:rPr lang="zh-CN" altLang="en-US"/>
              <a:t>依据材料“中华民国由中华人民组织之”“中华民国人民一律平等，无种族、阶级、宗教之区别”。可知，南京临时政府的官方文书中正式使用了“中华民族”这一概念，《中华民国临时约法》规定“中华民国人民一律平等，无种族、阶级、宗教之区别”，结合所学可知，这说明随着资产阶级革命的推动，资产阶级对于民族共同体的认识逐渐清晰，A项正确；材料不是强调三民主义，而且“普遍共识”无法从材料得出，排除B项；在辛亥革命之前，现代民族主义就已经形成，“开始”的表述错误，排除C项；当时三民主义中的民族主义仍然具有狭隘性，在新三民主义时期，民族理念才走向成熟，排除D项。故选：A。</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dirty="0">
                <a:solidFill>
                  <a:schemeClr val="bg1"/>
                </a:solidFill>
                <a:latin typeface="微软雅黑" panose="020B0503020204020204" charset="-122"/>
                <a:ea typeface="微软雅黑" panose="020B0503020204020204" charset="-122"/>
                <a:cs typeface="方正宋刻本秀楷简体" panose="02000000000000000000" charset="-122"/>
                <a:sym typeface="+mn-ea"/>
              </a:rPr>
              <a:t>“</a:t>
            </a:r>
            <a:r>
              <a:rPr lang="zh-CN" altLang="en-US" b="1" dirty="0">
                <a:solidFill>
                  <a:schemeClr val="bg1"/>
                </a:solidFill>
                <a:latin typeface="微软雅黑" panose="020B0503020204020204" charset="-122"/>
                <a:ea typeface="微软雅黑" panose="020B0503020204020204" charset="-122"/>
                <a:cs typeface="方正宋刻本秀楷简体" panose="02000000000000000000" charset="-122"/>
                <a:sym typeface="+mn-ea"/>
              </a:rPr>
              <a:t>三三制</a:t>
            </a:r>
            <a:r>
              <a:rPr lang="en-US" altLang="zh-CN" b="1" dirty="0">
                <a:solidFill>
                  <a:schemeClr val="bg1"/>
                </a:solidFill>
                <a:latin typeface="微软雅黑" panose="020B0503020204020204" charset="-122"/>
                <a:ea typeface="微软雅黑" panose="020B0503020204020204" charset="-122"/>
                <a:cs typeface="方正宋刻本秀楷简体" panose="02000000000000000000" charset="-122"/>
                <a:sym typeface="+mn-ea"/>
              </a:rPr>
              <a:t>”</a:t>
            </a:r>
            <a:r>
              <a:rPr lang="zh-CN" altLang="en-US" b="1" dirty="0">
                <a:solidFill>
                  <a:schemeClr val="bg1"/>
                </a:solidFill>
                <a:latin typeface="微软雅黑" panose="020B0503020204020204" charset="-122"/>
                <a:ea typeface="微软雅黑" panose="020B0503020204020204" charset="-122"/>
                <a:cs typeface="方正宋刻本秀楷简体" panose="02000000000000000000" charset="-122"/>
                <a:sym typeface="+mn-ea"/>
              </a:rPr>
              <a:t>：在民主政权组成人员的分配上，共产党员、非党员的左派进步分子、中间分子各占1/3。</a:t>
            </a:r>
            <a:endParaRPr lang="zh-CN" altLang="en-US" b="1" dirty="0">
              <a:solidFill>
                <a:schemeClr val="bg1"/>
              </a:solidFill>
              <a:latin typeface="微软雅黑" panose="020B0503020204020204" charset="-122"/>
              <a:ea typeface="微软雅黑" panose="020B0503020204020204" charset="-122"/>
              <a:cs typeface="方正宋刻本秀楷简体" panose="02000000000000000000" charset="-122"/>
              <a:sym typeface="+mn-ea"/>
            </a:endParaRPr>
          </a:p>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r>
              <a:rPr lang="zh-CN" altLang="en-US"/>
              <a:t>、</a:t>
            </a:r>
            <a:r>
              <a:rPr lang="zh-CN" altLang="en-US">
                <a:sym typeface="+mn-ea"/>
              </a:rPr>
              <a:t>由材料“由议会选举政府”可知政府由民主选举产生，是民主政治的体现，由材料“是一切赞成抗日又赞成民主的人们的政权”可知抗日战争时期的民主政权充分调动社会各阶级反帝反封建的热情，体现出新民主主义的特征，故选A项；边区政府是国民政府行政院直辖行政区之一，拥有合法的地位，边区政府在接受国民政府领导的同时，又建立起属于自己的独立自主的政权，排除B项；“社会全体”表述过于绝对，排除C项；边区政府是几个革命阶级联合起来的民主专政，不同与苏联的政治制度，排除D项。</a:t>
            </a:r>
            <a:endParaRPr lang="zh-CN" altLang="en-US">
              <a:sym typeface="+mn-ea"/>
            </a:endParaRPr>
          </a:p>
          <a:p>
            <a:r>
              <a:rPr lang="en-US" altLang="zh-CN">
                <a:sym typeface="+mn-ea"/>
              </a:rPr>
              <a:t>2</a:t>
            </a:r>
            <a:r>
              <a:rPr lang="zh-CN" altLang="en-US">
                <a:sym typeface="+mn-ea"/>
              </a:rPr>
              <a:t>、据材料“20世纪30年代……停止没收富农的土地及财产，允许有产阶级代表参加苏区政权管理工作”结合所学可知，20世纪30年代民族危机进一步加深，民族矛盾上升为主要矛盾，富农、小资产阶级由原来的打击对象调整为团结对象，是为了适应建立抗日民族统一战线的需要，故选A项；据所学，中共反抗国民党反动派主要依靠工农阶级，而非资产阶级和富农，排除B项；据所学，“党的中心工作以夺取城市为目标”有三个时期，一是1927年大革命失败后的初期，二是“左”倾错误在党内占据统治地位（1931—1935年），1935年1月的遵义会议实际上是批判了城市中心论，客观上推动了党的工作重心真正转移到农村，三是1949年中共七届二中全会之后。题干材料出自1935年12月的瓦窑堡会议，在遵义会议之后，这一时期党的工作重心已经转到农村，排除C项；据所学，建立民主联合政府是抗日战争后期提出的主张，与材料时间不符，排除D项。</a:t>
            </a:r>
            <a:endParaRPr lang="zh-CN" altLang="en-US"/>
          </a:p>
          <a:p>
            <a:endParaRPr lang="zh-CN" altLang="en-US"/>
          </a:p>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3</a:t>
            </a:r>
            <a:r>
              <a:rPr lang="zh-CN" altLang="en-US"/>
              <a:t>、</a:t>
            </a:r>
            <a:r>
              <a:rPr lang="en-US" altLang="zh-CN" kern="100">
                <a:solidFill>
                  <a:srgbClr val="FF0000"/>
                </a:solidFill>
                <a:effectLst/>
                <a:latin typeface="Arial" panose="020B0604020202020204"/>
                <a:ea typeface="微软雅黑" panose="020B0503020204020204" charset="-122"/>
                <a:sym typeface="Arial" panose="020B0604020202020204"/>
              </a:rPr>
              <a:t>据材料可知，20世纪30年代中期，中国共产党就人民军队的纪律、争取少数民族、开展地方工作、抗日救国、游击战争、土地政策和青年工作等群众关心的问题，专门发布指示和公告，集中反映出我党高度重视群众工作，故选B项</a:t>
            </a:r>
            <a:endParaRPr lang="en-US" altLang="zh-CN" kern="100">
              <a:solidFill>
                <a:srgbClr val="FF0000"/>
              </a:solidFill>
              <a:effectLst/>
              <a:latin typeface="Arial" panose="020B0604020202020204"/>
              <a:ea typeface="微软雅黑" panose="020B0503020204020204" charset="-122"/>
              <a:sym typeface="Arial" panose="020B0604020202020204"/>
            </a:endParaRPr>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en-US" altLang="zh-CN"/>
              <a:t>北洋政府（1912年~1928年），又称北京政府 [10] ，是指北洋军阀在政治格局中占主导地位的中国中央政府。北洋政府是中国历史上第一个以和平的方式完整继承前朝疆域的政权，也是中国继清朝灭亡后第一个被国际承认的中国政府。1928年南京国民政府领导的北伐战争取得胜利，北洋政府彻底覆灭，中华民国国民政府完成了短暂的形式统一</a:t>
            </a:r>
            <a:r>
              <a:rPr lang="zh-CN" altLang="en-US"/>
              <a:t>。</a:t>
            </a:r>
            <a:endParaRPr lang="zh-CN" altLang="en-US"/>
          </a:p>
          <a:p>
            <a:r>
              <a:rPr lang="en-US" altLang="zh-CN"/>
              <a:t>南京国民政府是北伐战争成功之后为代表中国的唯一合法政府</a:t>
            </a:r>
            <a:r>
              <a:rPr lang="zh-CN" altLang="en-US"/>
              <a:t>（1925年至1928年与北洋政府相互对峙。）</a:t>
            </a:r>
            <a:endParaRPr lang="zh-CN" altLang="en-US"/>
          </a:p>
          <a:p>
            <a:r>
              <a:rPr lang="en-US" altLang="zh-CN"/>
              <a:t>1937年11月19日移驻重庆。建立重庆国民政府。</a:t>
            </a:r>
            <a:endParaRPr lang="en-US" altLang="zh-CN"/>
          </a:p>
        </p:txBody>
      </p:sp>
      <p:sp>
        <p:nvSpPr>
          <p:cNvPr id="4" name="灯片编号占位符 3"/>
          <p:cNvSpPr>
            <a:spLocks noGrp="1"/>
          </p:cNvSpPr>
          <p:nvPr>
            <p:ph type="sldNum" sz="quarter" idx="5"/>
            <p:custDataLst>
              <p:tags r:id="rId5"/>
            </p:custDataLst>
          </p:nvPr>
        </p:nvSpPr>
        <p:spPr/>
        <p:txBody>
          <a:bodyPr/>
          <a:lstStyle/>
          <a:p>
            <a:fld id="{CDE775FB-7FB0-453D-B82C-3492B41B5AE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5849F42C-2DAE-424C-A4B8-3140182C3E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kumimoji="1" lang="en-US" altLang="zh-CN" b="1" kern="0" noProof="0" dirty="0">
                <a:ln>
                  <a:noFill/>
                </a:ln>
                <a:gradFill>
                  <a:gsLst>
                    <a:gs pos="0">
                      <a:srgbClr val="D31FE1"/>
                    </a:gs>
                    <a:gs pos="90000">
                      <a:srgbClr val="7A0C72"/>
                    </a:gs>
                  </a:gsLst>
                  <a:lin ang="2700000" scaled="1"/>
                </a:gradFill>
                <a:effectLst/>
                <a:uLnTx/>
                <a:uFillTx/>
                <a:latin typeface="黑体" panose="02010609060101010101" charset="-122"/>
                <a:ea typeface="黑体" panose="02010609060101010101" charset="-122"/>
                <a:cs typeface="黑体" panose="02010609060101010101" charset="-122"/>
                <a:sym typeface="+mn-ea"/>
              </a:rPr>
              <a:t>1954</a:t>
            </a:r>
            <a:r>
              <a:rPr kumimoji="1" lang="zh-CN" altLang="en-US" b="1" kern="0" noProof="0" dirty="0">
                <a:ln>
                  <a:noFill/>
                </a:ln>
                <a:gradFill>
                  <a:gsLst>
                    <a:gs pos="0">
                      <a:srgbClr val="D31FE1"/>
                    </a:gs>
                    <a:gs pos="90000">
                      <a:srgbClr val="7A0C72"/>
                    </a:gs>
                  </a:gsLst>
                  <a:lin ang="2700000" scaled="1"/>
                </a:gradFill>
                <a:effectLst/>
                <a:uLnTx/>
                <a:uFillTx/>
                <a:latin typeface="黑体" panose="02010609060101010101" charset="-122"/>
                <a:ea typeface="黑体" panose="02010609060101010101" charset="-122"/>
                <a:cs typeface="黑体" panose="02010609060101010101" charset="-122"/>
                <a:sym typeface="+mn-ea"/>
              </a:rPr>
              <a:t>年全国人民代表大会召开，政协会议</a:t>
            </a:r>
            <a:r>
              <a:rPr kumimoji="1" lang="zh-CN" altLang="en-US" b="1" kern="0" noProof="0" dirty="0">
                <a:ln>
                  <a:noFill/>
                </a:ln>
                <a:effectLst/>
                <a:highlight>
                  <a:srgbClr val="FF00FF"/>
                </a:highlight>
                <a:uLnTx/>
                <a:uFillTx/>
                <a:latin typeface="黑体" panose="02010609060101010101" charset="-122"/>
                <a:ea typeface="黑体" panose="02010609060101010101" charset="-122"/>
                <a:cs typeface="黑体" panose="02010609060101010101" charset="-122"/>
                <a:sym typeface="+mn-ea"/>
              </a:rPr>
              <a:t>职能转变</a:t>
            </a:r>
            <a:endParaRPr kumimoji="1" lang="zh-CN" altLang="en-US" b="1" i="0" u="none" strike="noStrike" kern="0" cap="none" spc="0" normalizeH="0" baseline="0" noProof="0" dirty="0">
              <a:ln>
                <a:noFill/>
              </a:ln>
              <a:solidFill>
                <a:schemeClr val="tx1"/>
              </a:solidFill>
              <a:effectLst/>
              <a:highlight>
                <a:srgbClr val="FF00FF"/>
              </a:highlight>
              <a:uLnTx/>
              <a:uFillTx/>
              <a:latin typeface="黑体" panose="02010609060101010101" charset="-122"/>
              <a:ea typeface="黑体" panose="02010609060101010101" charset="-122"/>
              <a:cs typeface="黑体" panose="02010609060101010101" charset="-122"/>
              <a:sym typeface="+mn-ea"/>
            </a:endParaRPr>
          </a:p>
          <a:p>
            <a:r>
              <a:rPr lang="zh-CN" altLang="en-US" b="1">
                <a:highlight>
                  <a:srgbClr val="FF00FF"/>
                </a:highlight>
                <a:latin typeface="Arial" panose="020B0604020202020204"/>
                <a:ea typeface="微软雅黑" panose="020B0503020204020204" charset="-122"/>
                <a:sym typeface="Arial" panose="020B0604020202020204"/>
              </a:rPr>
              <a:t>每年“两会”便是政协会议和人大会议，地点都位于人民大会堂，政协会议首先召开</a:t>
            </a:r>
            <a:endParaRPr lang="zh-CN" altLang="en-US" b="1">
              <a:highlight>
                <a:srgbClr val="FF00FF"/>
              </a:highlight>
            </a:endParaRPr>
          </a:p>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dirty="0"/>
          </a:p>
        </p:txBody>
      </p:sp>
      <p:sp>
        <p:nvSpPr>
          <p:cNvPr id="4" name="灯片编号占位符 3"/>
          <p:cNvSpPr>
            <a:spLocks noGrp="1"/>
          </p:cNvSpPr>
          <p:nvPr>
            <p:ph type="sldNum" sz="quarter" idx="5"/>
          </p:nvPr>
        </p:nvSpPr>
        <p:spPr/>
        <p:txBody>
          <a:bodyPr/>
          <a:lstStyle/>
          <a:p>
            <a:fld id="{F9E1B693-632D-4080-9CF6-EA28B66DC80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defPPr/>
          </a:lstStyle>
          <a:p>
            <a:pPr marL="0" marR="0" lvl="0" indent="0" algn="l" defTabSz="914400" rtl="0" eaLnBrk="1" fontAlgn="auto" latinLnBrk="0" hangingPunct="1">
              <a:lnSpc>
                <a:spcPct val="100000"/>
              </a:lnSpc>
              <a:spcBef>
                <a:spcPct val="0"/>
              </a:spcBef>
              <a:spcAft>
                <a:spcPct val="0"/>
              </a:spcAft>
              <a:buClrTx/>
              <a:buSzTx/>
              <a:buFontTx/>
              <a:buNone/>
            </a:pPr>
            <a:endParaRPr lang="zh-CN" altLang="en-US"/>
          </a:p>
        </p:txBody>
      </p:sp>
      <p:sp>
        <p:nvSpPr>
          <p:cNvPr id="4" name="灯片编号占位符 3"/>
          <p:cNvSpPr>
            <a:spLocks noGrp="1"/>
          </p:cNvSpPr>
          <p:nvPr>
            <p:ph type="sldNum" sz="quarter" idx="5"/>
            <p:custDataLst>
              <p:tags r:id="rId5"/>
            </p:custDataLst>
          </p:nvPr>
        </p:nvSpPr>
        <p:spPr/>
        <p:txBody>
          <a:bodyPr/>
          <a:lstStyle>
            <a:defPPr/>
          </a:lstStyle>
          <a:p>
            <a:fld id="{F9E1B693-632D-4080-9CF6-EA28B66DC80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defPPr/>
          </a:lstStyle>
          <a:p>
            <a:pPr marL="0" marR="0" lvl="0" indent="0" algn="l" defTabSz="914400" rtl="0" eaLnBrk="1" fontAlgn="auto" latinLnBrk="0" hangingPunct="1">
              <a:lnSpc>
                <a:spcPct val="100000"/>
              </a:lnSpc>
              <a:spcBef>
                <a:spcPct val="0"/>
              </a:spcBef>
              <a:spcAft>
                <a:spcPct val="0"/>
              </a:spcAft>
              <a:buClrTx/>
              <a:buSzTx/>
              <a:buFontTx/>
              <a:buNone/>
            </a:pPr>
            <a:endParaRPr lang="zh-CN" altLang="en-US"/>
          </a:p>
        </p:txBody>
      </p:sp>
      <p:sp>
        <p:nvSpPr>
          <p:cNvPr id="4" name="灯片编号占位符 3"/>
          <p:cNvSpPr>
            <a:spLocks noGrp="1"/>
          </p:cNvSpPr>
          <p:nvPr>
            <p:ph type="sldNum" sz="quarter" idx="5"/>
            <p:custDataLst>
              <p:tags r:id="rId5"/>
            </p:custDataLst>
          </p:nvPr>
        </p:nvSpPr>
        <p:spPr/>
        <p:txBody>
          <a:bodyPr/>
          <a:lstStyle>
            <a:defPPr/>
          </a:lstStyle>
          <a:p>
            <a:fld id="{F9E1B693-632D-4080-9CF6-EA28B66DC801}"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defPPr/>
          </a:lstStyle>
          <a:p>
            <a:pPr marL="0" marR="0" lvl="0" indent="0" algn="l" defTabSz="914400" rtl="0" eaLnBrk="1" fontAlgn="auto" latinLnBrk="0" hangingPunct="1">
              <a:lnSpc>
                <a:spcPct val="100000"/>
              </a:lnSpc>
              <a:spcBef>
                <a:spcPct val="0"/>
              </a:spcBef>
              <a:spcAft>
                <a:spcPct val="0"/>
              </a:spcAft>
              <a:buClrTx/>
              <a:buSzTx/>
              <a:buFontTx/>
              <a:buNone/>
            </a:pPr>
            <a:endParaRPr lang="zh-CN" altLang="en-US"/>
          </a:p>
        </p:txBody>
      </p:sp>
      <p:sp>
        <p:nvSpPr>
          <p:cNvPr id="4" name="灯片编号占位符 3"/>
          <p:cNvSpPr>
            <a:spLocks noGrp="1"/>
          </p:cNvSpPr>
          <p:nvPr>
            <p:ph type="sldNum" sz="quarter" idx="5"/>
            <p:custDataLst>
              <p:tags r:id="rId5"/>
            </p:custDataLst>
          </p:nvPr>
        </p:nvSpPr>
        <p:spPr/>
        <p:txBody>
          <a:bodyPr/>
          <a:lstStyle>
            <a:defPPr/>
          </a:lstStyle>
          <a:p>
            <a:fld id="{F9E1B693-632D-4080-9CF6-EA28B66DC80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2</a:t>
            </a:r>
            <a:r>
              <a:rPr lang="zh-CN" altLang="en-US"/>
              <a:t>、本题主要考查了我国现代民主政治建设，要求学生结合我国现代民主政治建设历程来分析。结合所学可知，人大制度建立前，政协代行人大职能，人大制度建立后，政协成为民主统一战线组织，职能发生重大转变，A项正确；政协和人大并非互补的关系，排除B；C说法不符合史实，二者职能不能转化，排除C；材料没有体现人大制度存在弊端，谈不上完善，排除D。故选：A。</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3．【答案】B</a:t>
            </a:r>
            <a:endParaRPr lang="zh-CN" altLang="en-US"/>
          </a:p>
          <a:p>
            <a:r>
              <a:rPr lang="en-US" altLang="zh-CN"/>
              <a:t>4</a:t>
            </a:r>
            <a:r>
              <a:rPr lang="zh-CN" altLang="en-US"/>
              <a:t>、【答案】B</a:t>
            </a:r>
            <a:endParaRPr lang="zh-CN" altLang="en-US"/>
          </a:p>
          <a:p>
            <a:r>
              <a:rPr lang="zh-CN" altLang="en-US"/>
              <a:t>【解析】本题考查我国现代民主政治建设，解题的关键是结合基层民主的发展，解读材料。</a:t>
            </a:r>
            <a:endParaRPr lang="zh-CN" altLang="en-US"/>
          </a:p>
          <a:p>
            <a:r>
              <a:rPr lang="zh-CN" altLang="en-US"/>
              <a:t>题干体现的农村选举制的发展，选项不符合题意，排除A；根据材料我国广大农民群众和基层干部逐渐探索出一些诸如海选模式、两票制模式、三上三下三公布模式、整体提名模式、组台精选模式等村委会选举模式体现的是我国基层民主政治建设成效显著，B正确；题干没有涉及法制方面，排除C；题干没有涉及民族区域自治制度，排除D。故选：B。</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kern="100">
                <a:solidFill>
                  <a:srgbClr val="FF0000"/>
                </a:solidFill>
                <a:latin typeface="微软雅黑" panose="020B0503020204020204" charset="-122"/>
                <a:ea typeface="微软雅黑" panose="020B0503020204020204" charset="-122"/>
                <a:cs typeface="微软雅黑" panose="020B0503020204020204" charset="-122"/>
                <a:sym typeface="+mn-ea"/>
              </a:rPr>
              <a:t>导入：</a:t>
            </a:r>
            <a:r>
              <a:rPr lang="zh-CN" altLang="en-US" b="1" kern="10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b="1" kern="100">
                <a:solidFill>
                  <a:srgbClr val="000000"/>
                </a:solidFill>
                <a:highlight>
                  <a:srgbClr val="00FF00"/>
                </a:highlight>
                <a:latin typeface="微软雅黑" panose="020B0503020204020204" charset="-122"/>
                <a:ea typeface="微软雅黑" panose="020B0503020204020204" charset="-122"/>
                <a:cs typeface="微软雅黑" panose="020B0503020204020204" charset="-122"/>
                <a:sym typeface="+mn-ea"/>
              </a:rPr>
              <a:t>中国古代</a:t>
            </a:r>
            <a:r>
              <a:rPr lang="zh-CN" altLang="en-US" b="1" kern="100">
                <a:solidFill>
                  <a:srgbClr val="000000"/>
                </a:solidFill>
                <a:latin typeface="微软雅黑" panose="020B0503020204020204" charset="-122"/>
                <a:ea typeface="微软雅黑" panose="020B0503020204020204" charset="-122"/>
                <a:cs typeface="微软雅黑" panose="020B0503020204020204" charset="-122"/>
                <a:sym typeface="+mn-ea"/>
              </a:rPr>
              <a:t>形成了大一统中央集权政治制度，</a:t>
            </a:r>
            <a:r>
              <a:rPr lang="zh-CN" altLang="en-US" b="1" kern="100">
                <a:solidFill>
                  <a:srgbClr val="000000"/>
                </a:solidFill>
                <a:highlight>
                  <a:srgbClr val="00FF00"/>
                </a:highlight>
                <a:latin typeface="微软雅黑" panose="020B0503020204020204" charset="-122"/>
                <a:ea typeface="微软雅黑" panose="020B0503020204020204" charset="-122"/>
                <a:cs typeface="微软雅黑" panose="020B0503020204020204" charset="-122"/>
                <a:sym typeface="+mn-ea"/>
              </a:rPr>
              <a:t>近代西方</a:t>
            </a:r>
            <a:r>
              <a:rPr lang="zh-CN" altLang="en-US" b="1" kern="100">
                <a:solidFill>
                  <a:srgbClr val="000000"/>
                </a:solidFill>
                <a:latin typeface="微软雅黑" panose="020B0503020204020204" charset="-122"/>
                <a:ea typeface="微软雅黑" panose="020B0503020204020204" charset="-122"/>
                <a:cs typeface="微软雅黑" panose="020B0503020204020204" charset="-122"/>
                <a:sym typeface="+mn-ea"/>
              </a:rPr>
              <a:t>经过革命或改革，代议制取代君主专制成为历史进步的潮流，诞生了世界上第一个社会主义国家。</a:t>
            </a:r>
            <a:r>
              <a:rPr lang="zh-CN" altLang="en-US" b="1" kern="100">
                <a:solidFill>
                  <a:srgbClr val="000000"/>
                </a:solidFill>
                <a:highlight>
                  <a:srgbClr val="00FFFF"/>
                </a:highlight>
                <a:latin typeface="微软雅黑" panose="020B0503020204020204" charset="-122"/>
                <a:ea typeface="微软雅黑" panose="020B0503020204020204" charset="-122"/>
                <a:cs typeface="微软雅黑" panose="020B0503020204020204" charset="-122"/>
                <a:sym typeface="+mn-ea"/>
              </a:rPr>
              <a:t>这些各具特色的政治制度，</a:t>
            </a:r>
            <a:r>
              <a:rPr lang="zh-CN" altLang="en-US" b="1">
                <a:highlight>
                  <a:srgbClr val="00FFFF"/>
                </a:highlight>
                <a:latin typeface="微软雅黑" panose="020B0503020204020204" charset="-122"/>
                <a:ea typeface="微软雅黑" panose="020B0503020204020204" charset="-122"/>
                <a:cs typeface="微软雅黑" panose="020B0503020204020204" charset="-122"/>
                <a:sym typeface="+mn-ea"/>
              </a:rPr>
              <a:t>成为近代中国人探索国家出路、推动社会转型所学习和借鉴的对象。</a:t>
            </a:r>
            <a:endParaRPr lang="zh-CN" altLang="en-US" b="1">
              <a:highlight>
                <a:srgbClr val="00FFFF"/>
              </a:highlight>
              <a:latin typeface="微软雅黑" panose="020B0503020204020204" charset="-122"/>
              <a:ea typeface="微软雅黑" panose="020B0503020204020204" charset="-122"/>
              <a:cs typeface="微软雅黑" panose="020B0503020204020204" charset="-122"/>
            </a:endParaRPr>
          </a:p>
          <a:p>
            <a:endParaRPr lang="zh-CN" altLang="en-US"/>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《临时约法》开了“因人立法”之风，使国家根本大法的建设从一开始就屈从于人的理念与意志，使法随人变，表现出很强的人治色彩，违背了宪法精神</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兴起背景：</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辛亥革命后，随着专制政权土崩瓦解，各类政党社团（</a:t>
            </a:r>
            <a:r>
              <a:rPr b="1" dirty="0">
                <a:latin typeface="微软雅黑" panose="020B0503020204020204" charset="-122"/>
                <a:ea typeface="微软雅黑" panose="020B0503020204020204" charset="-122"/>
                <a:cs typeface="微软雅黑" panose="020B0503020204020204" charset="-122"/>
                <a:sym typeface="+mn-ea"/>
              </a:rPr>
              <a:t>300多个</a:t>
            </a:r>
            <a:r>
              <a:rPr lang="zh-CN" b="1" dirty="0">
                <a:latin typeface="微软雅黑" panose="020B0503020204020204" charset="-122"/>
                <a:ea typeface="微软雅黑" panose="020B0503020204020204" charset="-122"/>
                <a:cs typeface="微软雅黑" panose="020B0503020204020204" charset="-122"/>
                <a:sym typeface="+mn-ea"/>
              </a:rPr>
              <a:t>）</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成立，各派政治力量迅速分化和重组。</a:t>
            </a:r>
            <a:endParaRPr lang="zh-CN" altLang="en-US" b="1" dirty="0">
              <a:solidFill>
                <a:srgbClr val="002060"/>
              </a:solidFill>
              <a:latin typeface="微软雅黑" panose="020B0503020204020204" charset="-122"/>
              <a:ea typeface="微软雅黑" panose="020B0503020204020204" charset="-122"/>
              <a:cs typeface="微软雅黑" panose="020B0503020204020204" charset="-122"/>
            </a:endParaRP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nSpc>
                <a:spcPct val="95000"/>
              </a:lnSpc>
              <a:spcBef>
                <a:spcPct val="0"/>
              </a:spcBef>
              <a:spcAft>
                <a:spcPct val="0"/>
              </a:spcAft>
            </a:pPr>
            <a:r>
              <a:rPr lang="zh-CN" altLang="en-US" b="1" dirty="0">
                <a:highlight>
                  <a:srgbClr val="00FFFF"/>
                </a:highlight>
                <a:latin typeface="微软雅黑" panose="020B0503020204020204" charset="-122"/>
                <a:ea typeface="微软雅黑" panose="020B0503020204020204" charset="-122"/>
                <a:cs typeface="微软雅黑" panose="020B0503020204020204" charset="-122"/>
                <a:sym typeface="+mn-ea"/>
              </a:rPr>
              <a:t>政党政治曲折历程：</a:t>
            </a:r>
            <a:endParaRPr lang="en-US" altLang="zh-CN" b="1" dirty="0">
              <a:solidFill>
                <a:schemeClr val="tx1"/>
              </a:solidFill>
              <a:highlight>
                <a:srgbClr val="00FFFF"/>
              </a:highlight>
              <a:latin typeface="微软雅黑" panose="020B0503020204020204" charset="-122"/>
              <a:ea typeface="微软雅黑" panose="020B0503020204020204" charset="-122"/>
              <a:cs typeface="微软雅黑" panose="020B0503020204020204" charset="-122"/>
            </a:endParaRPr>
          </a:p>
          <a:p>
            <a:pPr>
              <a:lnSpc>
                <a:spcPct val="95000"/>
              </a:lnSpc>
              <a:spcBef>
                <a:spcPct val="0"/>
              </a:spcBef>
              <a:spcAft>
                <a:spcPct val="0"/>
              </a:spcAft>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①</a:t>
            </a: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国民党成立：</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1912</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年</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8</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月</a:t>
            </a: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国民党成立</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，宋教仁等想通过</a:t>
            </a: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议会斗争</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实现资产阶级民主政治。</a:t>
            </a:r>
            <a:endParaRPr lang="en-US" altLang="zh-CN" b="1" dirty="0">
              <a:solidFill>
                <a:srgbClr val="002060"/>
              </a:solidFill>
              <a:latin typeface="微软雅黑" panose="020B0503020204020204" charset="-122"/>
              <a:ea typeface="微软雅黑" panose="020B0503020204020204" charset="-122"/>
              <a:cs typeface="微软雅黑" panose="020B0503020204020204" charset="-122"/>
            </a:endParaRPr>
          </a:p>
          <a:p>
            <a:pPr>
              <a:lnSpc>
                <a:spcPct val="95000"/>
              </a:lnSpc>
              <a:spcBef>
                <a:spcPct val="0"/>
              </a:spcBef>
              <a:spcAft>
                <a:spcPct val="0"/>
              </a:spcAft>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②</a:t>
            </a: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国民党国会选举获胜</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：宋教仁成为国会中多数党的领袖，将负责组织责任内阁。</a:t>
            </a:r>
            <a:endParaRPr lang="zh-CN" altLang="en-US" b="1" dirty="0">
              <a:solidFill>
                <a:srgbClr val="002060"/>
              </a:solidFill>
              <a:latin typeface="微软雅黑" panose="020B0503020204020204" charset="-122"/>
              <a:ea typeface="微软雅黑" panose="020B0503020204020204" charset="-122"/>
              <a:cs typeface="微软雅黑" panose="020B0503020204020204" charset="-122"/>
            </a:endParaRPr>
          </a:p>
          <a:p>
            <a:pPr>
              <a:lnSpc>
                <a:spcPct val="95000"/>
              </a:lnSpc>
              <a:spcBef>
                <a:spcPct val="0"/>
              </a:spcBef>
              <a:spcAft>
                <a:spcPct val="0"/>
              </a:spcAft>
            </a:pP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③</a:t>
            </a: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“宋案”出现：</a:t>
            </a:r>
            <a:r>
              <a:rPr lang="en-US" altLang="zh-CN" b="1" dirty="0">
                <a:solidFill>
                  <a:srgbClr val="002060"/>
                </a:solidFill>
                <a:latin typeface="微软雅黑" panose="020B0503020204020204" charset="-122"/>
                <a:ea typeface="微软雅黑" panose="020B0503020204020204" charset="-122"/>
                <a:cs typeface="微软雅黑" panose="020B0503020204020204" charset="-122"/>
                <a:sym typeface="+mn-ea"/>
              </a:rPr>
              <a:t>1913</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年春，</a:t>
            </a:r>
            <a:r>
              <a:rPr lang="zh-CN" altLang="en-US" b="1" dirty="0">
                <a:latin typeface="微软雅黑" panose="020B0503020204020204" charset="-122"/>
                <a:ea typeface="微软雅黑" panose="020B0503020204020204" charset="-122"/>
                <a:cs typeface="微软雅黑" panose="020B0503020204020204" charset="-122"/>
                <a:sym typeface="+mn-ea"/>
              </a:rPr>
              <a:t>年仅</a:t>
            </a:r>
            <a:r>
              <a:rPr lang="en-US" altLang="zh-CN" b="1" dirty="0">
                <a:latin typeface="微软雅黑" panose="020B0503020204020204" charset="-122"/>
                <a:ea typeface="微软雅黑" panose="020B0503020204020204" charset="-122"/>
                <a:cs typeface="微软雅黑" panose="020B0503020204020204" charset="-122"/>
                <a:sym typeface="+mn-ea"/>
              </a:rPr>
              <a:t>31</a:t>
            </a:r>
            <a:r>
              <a:rPr lang="zh-CN" altLang="en-US" b="1" dirty="0">
                <a:latin typeface="微软雅黑" panose="020B0503020204020204" charset="-122"/>
                <a:ea typeface="微软雅黑" panose="020B0503020204020204" charset="-122"/>
                <a:cs typeface="微软雅黑" panose="020B0503020204020204" charset="-122"/>
                <a:sym typeface="+mn-ea"/>
              </a:rPr>
              <a:t>岁的</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宋教仁在上海火车站被刺杀。</a:t>
            </a:r>
            <a:endPar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nSpc>
                <a:spcPct val="95000"/>
              </a:lnSpc>
              <a:spcBef>
                <a:spcPct val="0"/>
              </a:spcBef>
              <a:spcAft>
                <a:spcPct val="0"/>
              </a:spcAft>
              <a:buFont typeface="+mj-ea"/>
              <a:buAutoNum type="circleNumDbPlain" startAt="4"/>
            </a:pP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二次革命：</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国民党发动 “二次革命”武装讨袁。由于民族资产阶级自身的局限性和国民党内部力量涣散，二次革命失很快被镇压下去。</a:t>
            </a:r>
            <a:r>
              <a:rPr lang="zh-CN" altLang="en-US" b="1" dirty="0">
                <a:highlight>
                  <a:srgbClr val="00FF00"/>
                </a:highlight>
                <a:latin typeface="微软雅黑" panose="020B0503020204020204" charset="-122"/>
                <a:ea typeface="微软雅黑" panose="020B0503020204020204" charset="-122"/>
                <a:cs typeface="微软雅黑" panose="020B0503020204020204" charset="-122"/>
                <a:sym typeface="+mn-ea"/>
              </a:rPr>
              <a:t>袁世凯强迫国会议员选举他为正式大总统。正式大总统后，先后下令解散国民党和国会。</a:t>
            </a:r>
            <a:endParaRPr lang="zh-CN" altLang="en-US" b="1" dirty="0">
              <a:highlight>
                <a:srgbClr val="00FF00"/>
              </a:highlight>
              <a:latin typeface="微软雅黑" panose="020B0503020204020204" charset="-122"/>
              <a:ea typeface="微软雅黑" panose="020B0503020204020204" charset="-122"/>
              <a:cs typeface="微软雅黑" panose="020B0503020204020204" charset="-122"/>
              <a:sym typeface="+mn-ea"/>
            </a:endParaRPr>
          </a:p>
          <a:p>
            <a:pPr marL="457200" indent="-457200">
              <a:lnSpc>
                <a:spcPct val="95000"/>
              </a:lnSpc>
              <a:spcBef>
                <a:spcPct val="0"/>
              </a:spcBef>
              <a:spcAft>
                <a:spcPct val="0"/>
              </a:spcAft>
              <a:buFont typeface="+mj-ea"/>
              <a:buAutoNum type="circleNumDbPlain" startAt="4"/>
            </a:pPr>
            <a:r>
              <a:rPr lang="en-US" altLang="zh-CN" b="1" dirty="0">
                <a:highlight>
                  <a:srgbClr val="00FF00"/>
                </a:highlight>
                <a:latin typeface="微软雅黑" panose="020B0503020204020204" charset="-122"/>
                <a:ea typeface="微软雅黑" panose="020B0503020204020204" charset="-122"/>
                <a:cs typeface="微软雅黑" panose="020B0503020204020204" charset="-122"/>
                <a:sym typeface="Arial" panose="020B0604020202020204"/>
              </a:rPr>
              <a:t>1915</a:t>
            </a:r>
            <a:r>
              <a:rPr lang="zh-CN" altLang="en-US" b="1" dirty="0">
                <a:highlight>
                  <a:srgbClr val="00FF00"/>
                </a:highlight>
                <a:latin typeface="微软雅黑" panose="020B0503020204020204" charset="-122"/>
                <a:ea typeface="微软雅黑" panose="020B0503020204020204" charset="-122"/>
                <a:cs typeface="微软雅黑" panose="020B0503020204020204" charset="-122"/>
                <a:sym typeface="Arial" panose="020B0604020202020204"/>
              </a:rPr>
              <a:t>袁氏称帝；护国运动  ；</a:t>
            </a:r>
            <a:r>
              <a:rPr lang="en-US" altLang="zh-CN" b="1" dirty="0">
                <a:highlight>
                  <a:srgbClr val="00FF00"/>
                </a:highlight>
                <a:latin typeface="微软雅黑" panose="020B0503020204020204" charset="-122"/>
                <a:ea typeface="微软雅黑" panose="020B0503020204020204" charset="-122"/>
                <a:cs typeface="微软雅黑" panose="020B0503020204020204" charset="-122"/>
                <a:sym typeface="Arial" panose="020B0604020202020204"/>
              </a:rPr>
              <a:t>1916</a:t>
            </a:r>
            <a:r>
              <a:rPr lang="zh-CN" altLang="en-US" b="1" dirty="0">
                <a:highlight>
                  <a:srgbClr val="00FF00"/>
                </a:highlight>
                <a:latin typeface="微软雅黑" panose="020B0503020204020204" charset="-122"/>
                <a:ea typeface="微软雅黑" panose="020B0503020204020204" charset="-122"/>
                <a:cs typeface="微软雅黑" panose="020B0503020204020204" charset="-122"/>
                <a:sym typeface="Arial" panose="020B0604020202020204"/>
              </a:rPr>
              <a:t>年，袁世凯死后，北洋军阀中再也找不出一个能统御整个北洋派的人。北洋军阀内部的派系纷争，很快发展为军阀混战、军阀割据的局面，政治格局混乱不堪。</a:t>
            </a:r>
            <a:r>
              <a:rPr lang="zh-CN" altLang="en-US" b="1" dirty="0">
                <a:highlight>
                  <a:srgbClr val="00FF00"/>
                </a:highlight>
                <a:latin typeface="微软雅黑" panose="020B0503020204020204" charset="-122"/>
                <a:ea typeface="微软雅黑" panose="020B0503020204020204" charset="-122"/>
                <a:cs typeface="微软雅黑" panose="020B0503020204020204" charset="-122"/>
                <a:sym typeface="+mn-ea"/>
              </a:rPr>
              <a:t>政党政治名存实亡。</a:t>
            </a:r>
            <a:r>
              <a:rPr lang="en-US" b="1" dirty="0">
                <a:highlight>
                  <a:srgbClr val="00FF00"/>
                </a:highlight>
                <a:latin typeface="微软雅黑" panose="020B0503020204020204" charset="-122"/>
                <a:ea typeface="微软雅黑" panose="020B0503020204020204" charset="-122"/>
                <a:cs typeface="微软雅黑" panose="020B0503020204020204" charset="-122"/>
                <a:sym typeface="+mn-ea"/>
              </a:rPr>
              <a:t> </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5140C1-2D8E-4A9B-93E0-B4EEE70D0AE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过渡：民国初年的政党政治，在实际运作过程中弊端重重，让国人深感失望。在这一背景下，国民党搞出了一套</a:t>
            </a:r>
            <a:r>
              <a:rPr lang="en-US" altLang="zh-CN"/>
              <a:t>“</a:t>
            </a:r>
            <a:r>
              <a:rPr lang="zh-CN" altLang="en-US"/>
              <a:t>训政</a:t>
            </a:r>
            <a:r>
              <a:rPr lang="en-US" altLang="zh-CN"/>
              <a:t>”</a:t>
            </a:r>
            <a:r>
              <a:rPr lang="zh-CN" altLang="en-US"/>
              <a:t>的体制</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无色/无底纹/无标题 ">
    <p:bg>
      <p:bgPr>
        <a:noFill/>
        <a:effectLst/>
      </p:bgPr>
    </p:bg>
    <p:spTree>
      <p:nvGrpSpPr>
        <p:cNvPr id="1" name=""/>
        <p:cNvGrpSpPr/>
        <p:nvPr/>
      </p:nvGrpSpPr>
      <p:grpSpPr>
        <a:xfrm>
          <a:off x="0" y="0"/>
          <a:ext cx="0" cy="0"/>
          <a:chOff x="0" y="0"/>
          <a:chExt cx="0" cy="0"/>
        </a:xfrm>
      </p:grpSpPr>
      <p:sp>
        <p:nvSpPr>
          <p:cNvPr id="264" name="幻灯片编号"/>
          <p:cNvSpPr txBox="1">
            <a:spLocks noGrp="1"/>
          </p:cNvSpPr>
          <p:nvPr>
            <p:ph type="sldNum" sz="quarter" idx="2"/>
            <p:custDataLst>
              <p:tags r:id="rId2"/>
            </p:custDataLst>
          </p:nvPr>
        </p:nvSpPr>
        <p:spPr>
          <a:xfrm>
            <a:off x="11691331" y="6363436"/>
            <a:ext cx="210942" cy="205909"/>
          </a:xfrm>
          <a:prstGeom prst="rect">
            <a:avLst/>
          </a:prstGeom>
        </p:spPr>
        <p:txBody>
          <a:bodyPr/>
          <a:lstStyle>
            <a:lvl1pPr>
              <a:defRPr>
                <a:solidFill>
                  <a:srgbClr val="FFFFFF"/>
                </a:solidFill>
                <a:latin typeface="华文仿宋" panose="02010600040101010101" charset="-122"/>
                <a:ea typeface="华文仿宋" panose="02010600040101010101" charset="-122"/>
                <a:cs typeface="华文仿宋" panose="02010600040101010101" charset="-122"/>
                <a:sym typeface="华文仿宋" panose="02010600040101010101" charset="-122"/>
              </a:defRPr>
            </a:lvl1pPr>
          </a:lstStyle>
          <a:p>
            <a:fld id="{86CB4B4D-7CA3-9044-876B-883B54F8677D}" type="slidenum">
              <a:rPr/>
            </a:fld>
            <a:endParaRPr/>
          </a:p>
        </p:txBody>
      </p:sp>
    </p:spTree>
  </p:cSld>
  <p:clrMapOvr>
    <a:masterClrMapping/>
  </p:clrMapOvr>
  <p:transition/>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4" name="矩形"/>
          <p:cNvSpPr/>
          <p:nvPr userDrawn="1"/>
        </p:nvSpPr>
        <p:spPr>
          <a:xfrm>
            <a:off x="5898000" y="791095"/>
            <a:ext cx="396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 name="标题占位符"/>
          <p:cNvSpPr>
            <a:spLocks noGrp="1"/>
          </p:cNvSpPr>
          <p:nvPr>
            <p:ph type="body" sz="quarter" idx="10" hasCustomPrompt="1"/>
          </p:nvPr>
        </p:nvSpPr>
        <p:spPr>
          <a:xfrm>
            <a:off x="1596000" y="185409"/>
            <a:ext cx="9000000" cy="430887"/>
          </a:xfrm>
          <a:prstGeom prst="rect">
            <a:avLst/>
          </a:prstGeom>
        </p:spPr>
        <p:txBody>
          <a:bodyPr wrap="square">
            <a:spAutoFit/>
          </a:bodyPr>
          <a:lstStyle>
            <a:lvl1pPr marL="0" indent="0" algn="ctr">
              <a:lnSpc>
                <a:spcPct val="100000"/>
              </a:lnSpc>
              <a:buFontTx/>
              <a:buNone/>
              <a:defRPr lang="zh-CN" altLang="en-US" sz="2200" b="0" spc="150" baseline="0" smtClean="0">
                <a:solidFill>
                  <a:schemeClr val="accent3"/>
                </a:solidFill>
                <a:latin typeface="+mj-ea"/>
                <a:ea typeface="+mj-ea"/>
              </a:defRPr>
            </a:lvl1pPr>
          </a:lstStyle>
          <a:p>
            <a:pPr marL="0" lvl="0"/>
            <a:r>
              <a:rPr lang="zh-CN" altLang="en-US"/>
              <a:t>添加您的标题</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custDataLst>
              <p:tags r:id="rId3"/>
            </p:custDataLst>
          </p:nvPr>
        </p:nvSpPr>
        <p:spPr/>
        <p:txBody>
          <a:bodyPr/>
          <a:lstStyle/>
          <a:p>
            <a:endParaRPr lang="zh-CN" altLang="en-US"/>
          </a:p>
        </p:txBody>
      </p:sp>
      <p:sp>
        <p:nvSpPr>
          <p:cNvPr id="4" name="日期占位符 3"/>
          <p:cNvSpPr>
            <a:spLocks noGrp="1"/>
          </p:cNvSpPr>
          <p:nvPr>
            <p:ph type="dt" sz="half" idx="10"/>
            <p:custDataLst>
              <p:tags r:id="rId4"/>
            </p:custDataLst>
          </p:nvPr>
        </p:nvSpPr>
        <p:spPr/>
        <p:txBody>
          <a:bodyPr/>
          <a:lstStyle/>
          <a:p>
            <a:pPr lvl="0"/>
            <a:fld id="{BB962C8B-B14F-4D97-AF65-F5344CB8AC3E}" type="datetime1">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B1A0268-6879-415A-9E8B-68519B9FA1B0}"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B1A0268-6879-415A-9E8B-68519B9FA1B0}"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B1A0268-6879-415A-9E8B-68519B9FA1B0}"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B1A0268-6879-415A-9E8B-68519B9FA1B0}"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B1A0268-6879-415A-9E8B-68519B9FA1B0}" type="datetimeFigureOut">
              <a:rPr lang="zh-CN" altLang="en-US"/>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B1A0268-6879-415A-9E8B-68519B9FA1B0}" type="datetimeFigureOut">
              <a:rPr lang="zh-CN" altLang="en-US"/>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B1A0268-6879-415A-9E8B-68519B9FA1B0}" type="datetimeFigureOut">
              <a:rPr lang="zh-CN" altLang="en-US"/>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B1A0268-6879-415A-9E8B-68519B9FA1B0}"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B1A0268-6879-415A-9E8B-68519B9FA1B0}"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B1A0268-6879-415A-9E8B-68519B9FA1B0}"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B1A0268-6879-415A-9E8B-68519B9FA1B0}"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fld>
            <a:endParaRPr lang="zh-CN" alt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1"/>
            <a:ext cx="2743200" cy="365125"/>
          </a:xfrm>
        </p:spPr>
        <p:txBody>
          <a:bodyPr/>
          <a:lstStyle/>
          <a:p>
            <a:pPr fontAlgn="auto"/>
            <a:fld id="{57AA4D48-602A-4F36-9902-CC0574FE929A}"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custDataLst>
              <p:tags r:id="rId3"/>
            </p:custDataLst>
          </p:nvPr>
        </p:nvSpPr>
        <p:spPr>
          <a:xfrm>
            <a:off x="4038600" y="6356351"/>
            <a:ext cx="4114800" cy="365125"/>
          </a:xfrm>
        </p:spPr>
        <p:txBody>
          <a:bodyPr/>
          <a:lstStyle/>
          <a:p>
            <a:pPr fontAlgn="auto"/>
            <a:endParaRPr lang="zh-CN" altLang="en-US" strike="noStrike" noProof="1"/>
          </a:p>
        </p:txBody>
      </p:sp>
      <p:sp>
        <p:nvSpPr>
          <p:cNvPr id="4" name="灯片编号占位符 3"/>
          <p:cNvSpPr>
            <a:spLocks noGrp="1"/>
          </p:cNvSpPr>
          <p:nvPr>
            <p:ph type="sldNum" sz="quarter" idx="12"/>
            <p:custDataLst>
              <p:tags r:id="rId4"/>
            </p:custDataLst>
          </p:nvPr>
        </p:nvSpPr>
        <p:spPr>
          <a:xfrm>
            <a:off x="8610600" y="6356351"/>
            <a:ext cx="2743200" cy="365125"/>
          </a:xfrm>
        </p:spPr>
        <p:txBody>
          <a:bodyPr/>
          <a:lstStyle/>
          <a:p>
            <a:pPr fontAlgn="auto"/>
            <a:fld id="{3DA46956-CC16-4D44-BD1C-09D5193C2B67}" type="slidenum">
              <a:rPr lang="zh-CN" altLang="en-US" strike="noStrike" noProof="1" smtClean="0">
                <a:latin typeface="+mn-lt"/>
                <a:ea typeface="+mn-ea"/>
                <a:cs typeface="+mn-cs"/>
              </a:rPr>
            </a:fld>
            <a:endParaRPr lang="zh-CN" altLang="en-US" strike="noStrike" noProof="1"/>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A0268-6879-415A-9E8B-68519B9FA1B0}"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4EB5C-543B-44BE-A57B-7C2E15EDE138}"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8.xml"/><Relationship Id="rId2" Type="http://schemas.openxmlformats.org/officeDocument/2006/relationships/slide" Target="slide2.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microsoft.com/office/2007/relationships/hdphoto" Target="../media/image9.wdp"/><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6" Type="http://schemas.openxmlformats.org/officeDocument/2006/relationships/notesSlide" Target="../notesSlides/notesSlide8.xml"/><Relationship Id="rId15" Type="http://schemas.openxmlformats.org/officeDocument/2006/relationships/slideLayout" Target="../slideLayouts/slideLayout7.xml"/><Relationship Id="rId14" Type="http://schemas.openxmlformats.org/officeDocument/2006/relationships/tags" Target="../tags/tag139.xml"/><Relationship Id="rId13" Type="http://schemas.openxmlformats.org/officeDocument/2006/relationships/image" Target="../media/image14.png"/><Relationship Id="rId12" Type="http://schemas.openxmlformats.org/officeDocument/2006/relationships/tags" Target="../tags/tag138.xml"/><Relationship Id="rId11" Type="http://schemas.microsoft.com/office/2007/relationships/hdphoto" Target="../media/image13.wdp"/><Relationship Id="rId10" Type="http://schemas.openxmlformats.org/officeDocument/2006/relationships/image" Target="../media/image12.png"/><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4" Type="http://schemas.openxmlformats.org/officeDocument/2006/relationships/slideLayout" Target="../slideLayouts/slideLayout7.xml"/><Relationship Id="rId43" Type="http://schemas.openxmlformats.org/officeDocument/2006/relationships/tags" Target="../tags/tag177.xml"/><Relationship Id="rId42" Type="http://schemas.openxmlformats.org/officeDocument/2006/relationships/tags" Target="../tags/tag176.xml"/><Relationship Id="rId41" Type="http://schemas.openxmlformats.org/officeDocument/2006/relationships/tags" Target="../tags/tag175.xml"/><Relationship Id="rId40" Type="http://schemas.openxmlformats.org/officeDocument/2006/relationships/image" Target="../media/image19.jpeg"/><Relationship Id="rId4" Type="http://schemas.openxmlformats.org/officeDocument/2006/relationships/tags" Target="../tags/tag143.xml"/><Relationship Id="rId39" Type="http://schemas.openxmlformats.org/officeDocument/2006/relationships/tags" Target="../tags/tag174.xml"/><Relationship Id="rId38" Type="http://schemas.openxmlformats.org/officeDocument/2006/relationships/image" Target="../media/image18.png"/><Relationship Id="rId37" Type="http://schemas.openxmlformats.org/officeDocument/2006/relationships/tags" Target="../tags/tag173.xml"/><Relationship Id="rId36" Type="http://schemas.openxmlformats.org/officeDocument/2006/relationships/tags" Target="../tags/tag172.xml"/><Relationship Id="rId35" Type="http://schemas.openxmlformats.org/officeDocument/2006/relationships/tags" Target="../tags/tag171.xml"/><Relationship Id="rId34" Type="http://schemas.openxmlformats.org/officeDocument/2006/relationships/tags" Target="../tags/tag170.xml"/><Relationship Id="rId33" Type="http://schemas.openxmlformats.org/officeDocument/2006/relationships/tags" Target="../tags/tag169.xml"/><Relationship Id="rId32" Type="http://schemas.openxmlformats.org/officeDocument/2006/relationships/tags" Target="../tags/tag168.xml"/><Relationship Id="rId31" Type="http://schemas.openxmlformats.org/officeDocument/2006/relationships/tags" Target="../tags/tag167.xml"/><Relationship Id="rId30" Type="http://schemas.openxmlformats.org/officeDocument/2006/relationships/tags" Target="../tags/tag166.xml"/><Relationship Id="rId3" Type="http://schemas.openxmlformats.org/officeDocument/2006/relationships/tags" Target="../tags/tag142.xml"/><Relationship Id="rId29" Type="http://schemas.openxmlformats.org/officeDocument/2006/relationships/tags" Target="../tags/tag165.xml"/><Relationship Id="rId28" Type="http://schemas.openxmlformats.org/officeDocument/2006/relationships/tags" Target="../tags/tag164.xml"/><Relationship Id="rId27" Type="http://schemas.openxmlformats.org/officeDocument/2006/relationships/tags" Target="../tags/tag163.xml"/><Relationship Id="rId26" Type="http://schemas.openxmlformats.org/officeDocument/2006/relationships/image" Target="../media/image17.jpeg"/><Relationship Id="rId25" Type="http://schemas.openxmlformats.org/officeDocument/2006/relationships/tags" Target="../tags/tag162.xml"/><Relationship Id="rId24" Type="http://schemas.openxmlformats.org/officeDocument/2006/relationships/tags" Target="../tags/tag161.xml"/><Relationship Id="rId23" Type="http://schemas.openxmlformats.org/officeDocument/2006/relationships/tags" Target="../tags/tag160.xml"/><Relationship Id="rId22" Type="http://schemas.openxmlformats.org/officeDocument/2006/relationships/image" Target="../media/image16.png"/><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tags" Target="../tags/tag141.xml"/><Relationship Id="rId19" Type="http://schemas.openxmlformats.org/officeDocument/2006/relationships/image" Target="../media/image15.jpeg"/><Relationship Id="rId18" Type="http://schemas.openxmlformats.org/officeDocument/2006/relationships/tags" Target="../tags/tag157.xml"/><Relationship Id="rId17" Type="http://schemas.openxmlformats.org/officeDocument/2006/relationships/tags" Target="../tags/tag156.xml"/><Relationship Id="rId16" Type="http://schemas.openxmlformats.org/officeDocument/2006/relationships/tags" Target="../tags/tag155.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0.xml"/></Relationships>
</file>

<file path=ppt/slides/_rels/slide12.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image" Target="../media/image20.png"/><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3" Type="http://schemas.openxmlformats.org/officeDocument/2006/relationships/slideLayout" Target="../slideLayouts/slideLayout1.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image" Target="../media/image21.jpeg"/><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0" Type="http://schemas.openxmlformats.org/officeDocument/2006/relationships/notesSlide" Target="../notesSlides/notesSlide9.xml"/><Relationship Id="rId1" Type="http://schemas.openxmlformats.org/officeDocument/2006/relationships/tags" Target="../tags/tag199.xml"/></Relationships>
</file>

<file path=ppt/slides/_rels/slide16.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image" Target="../media/image22.png"/><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0" Type="http://schemas.openxmlformats.org/officeDocument/2006/relationships/notesSlide" Target="../notesSlides/notesSlide10.xml"/><Relationship Id="rId2" Type="http://schemas.openxmlformats.org/officeDocument/2006/relationships/tags" Target="../tags/tag207.xml"/><Relationship Id="rId19" Type="http://schemas.openxmlformats.org/officeDocument/2006/relationships/slideLayout" Target="../slideLayouts/slideLayout1.xml"/><Relationship Id="rId18" Type="http://schemas.openxmlformats.org/officeDocument/2006/relationships/tags" Target="../tags/tag222.xml"/><Relationship Id="rId17" Type="http://schemas.openxmlformats.org/officeDocument/2006/relationships/tags" Target="../tags/tag221.xml"/><Relationship Id="rId16" Type="http://schemas.openxmlformats.org/officeDocument/2006/relationships/tags" Target="../tags/tag220.xml"/><Relationship Id="rId15" Type="http://schemas.openxmlformats.org/officeDocument/2006/relationships/tags" Target="../tags/tag219.xml"/><Relationship Id="rId14" Type="http://schemas.openxmlformats.org/officeDocument/2006/relationships/tags" Target="../tags/tag218.xml"/><Relationship Id="rId13" Type="http://schemas.openxmlformats.org/officeDocument/2006/relationships/tags" Target="../tags/tag217.xml"/><Relationship Id="rId12" Type="http://schemas.openxmlformats.org/officeDocument/2006/relationships/tags" Target="../tags/tag216.xml"/><Relationship Id="rId11" Type="http://schemas.openxmlformats.org/officeDocument/2006/relationships/tags" Target="../tags/tag215.xml"/><Relationship Id="rId10" Type="http://schemas.openxmlformats.org/officeDocument/2006/relationships/tags" Target="../tags/tag214.xml"/><Relationship Id="rId1" Type="http://schemas.openxmlformats.org/officeDocument/2006/relationships/tags" Target="../tags/tag206.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9.xml"/><Relationship Id="rId7" Type="http://schemas.openxmlformats.org/officeDocument/2006/relationships/image" Target="../media/image23.jpeg"/><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0" Type="http://schemas.openxmlformats.org/officeDocument/2006/relationships/notesSlide" Target="../notesSlides/notesSlide11.xml"/><Relationship Id="rId1" Type="http://schemas.openxmlformats.org/officeDocument/2006/relationships/tags" Target="../tags/tag223.xml"/></Relationships>
</file>

<file path=ppt/slides/_rels/slide18.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1" Type="http://schemas.openxmlformats.org/officeDocument/2006/relationships/notesSlide" Target="../notesSlides/notesSlide12.xml"/><Relationship Id="rId40" Type="http://schemas.openxmlformats.org/officeDocument/2006/relationships/slideLayout" Target="../slideLayouts/slideLayout7.xml"/><Relationship Id="rId4" Type="http://schemas.openxmlformats.org/officeDocument/2006/relationships/tags" Target="../tags/tag233.xml"/><Relationship Id="rId39" Type="http://schemas.openxmlformats.org/officeDocument/2006/relationships/tags" Target="../tags/tag268.xml"/><Relationship Id="rId38" Type="http://schemas.openxmlformats.org/officeDocument/2006/relationships/tags" Target="../tags/tag267.xml"/><Relationship Id="rId37" Type="http://schemas.openxmlformats.org/officeDocument/2006/relationships/tags" Target="../tags/tag266.xml"/><Relationship Id="rId36" Type="http://schemas.openxmlformats.org/officeDocument/2006/relationships/tags" Target="../tags/tag265.xml"/><Relationship Id="rId35" Type="http://schemas.openxmlformats.org/officeDocument/2006/relationships/tags" Target="../tags/tag264.xml"/><Relationship Id="rId34" Type="http://schemas.openxmlformats.org/officeDocument/2006/relationships/tags" Target="../tags/tag263.xml"/><Relationship Id="rId33" Type="http://schemas.openxmlformats.org/officeDocument/2006/relationships/tags" Target="../tags/tag262.xml"/><Relationship Id="rId32" Type="http://schemas.openxmlformats.org/officeDocument/2006/relationships/tags" Target="../tags/tag261.xml"/><Relationship Id="rId31" Type="http://schemas.openxmlformats.org/officeDocument/2006/relationships/tags" Target="../tags/tag260.xml"/><Relationship Id="rId30" Type="http://schemas.openxmlformats.org/officeDocument/2006/relationships/tags" Target="../tags/tag259.xml"/><Relationship Id="rId3" Type="http://schemas.openxmlformats.org/officeDocument/2006/relationships/tags" Target="../tags/tag232.xml"/><Relationship Id="rId29" Type="http://schemas.openxmlformats.org/officeDocument/2006/relationships/tags" Target="../tags/tag258.xml"/><Relationship Id="rId28" Type="http://schemas.openxmlformats.org/officeDocument/2006/relationships/tags" Target="../tags/tag257.xml"/><Relationship Id="rId27" Type="http://schemas.openxmlformats.org/officeDocument/2006/relationships/tags" Target="../tags/tag256.xml"/><Relationship Id="rId26" Type="http://schemas.openxmlformats.org/officeDocument/2006/relationships/tags" Target="../tags/tag255.xml"/><Relationship Id="rId25" Type="http://schemas.openxmlformats.org/officeDocument/2006/relationships/tags" Target="../tags/tag254.xml"/><Relationship Id="rId24" Type="http://schemas.openxmlformats.org/officeDocument/2006/relationships/tags" Target="../tags/tag253.xml"/><Relationship Id="rId23" Type="http://schemas.openxmlformats.org/officeDocument/2006/relationships/tags" Target="../tags/tag252.xml"/><Relationship Id="rId22" Type="http://schemas.openxmlformats.org/officeDocument/2006/relationships/tags" Target="../tags/tag251.xml"/><Relationship Id="rId21" Type="http://schemas.openxmlformats.org/officeDocument/2006/relationships/tags" Target="../tags/tag250.xml"/><Relationship Id="rId20" Type="http://schemas.openxmlformats.org/officeDocument/2006/relationships/tags" Target="../tags/tag249.xml"/><Relationship Id="rId2" Type="http://schemas.openxmlformats.org/officeDocument/2006/relationships/tags" Target="../tags/tag231.xml"/><Relationship Id="rId19" Type="http://schemas.openxmlformats.org/officeDocument/2006/relationships/tags" Target="../tags/tag248.xml"/><Relationship Id="rId18" Type="http://schemas.openxmlformats.org/officeDocument/2006/relationships/tags" Target="../tags/tag247.xml"/><Relationship Id="rId17" Type="http://schemas.openxmlformats.org/officeDocument/2006/relationships/tags" Target="../tags/tag246.xml"/><Relationship Id="rId16" Type="http://schemas.openxmlformats.org/officeDocument/2006/relationships/tags" Target="../tags/tag245.xml"/><Relationship Id="rId15" Type="http://schemas.openxmlformats.org/officeDocument/2006/relationships/tags" Target="../tags/tag244.xml"/><Relationship Id="rId14" Type="http://schemas.openxmlformats.org/officeDocument/2006/relationships/tags" Target="../tags/tag243.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tags" Target="../tags/tag230.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2" Type="http://schemas.openxmlformats.org/officeDocument/2006/relationships/notesSlide" Target="../notesSlides/notesSlide2.xml"/><Relationship Id="rId31" Type="http://schemas.openxmlformats.org/officeDocument/2006/relationships/slideLayout" Target="../slideLayouts/slideLayout23.xml"/><Relationship Id="rId30" Type="http://schemas.openxmlformats.org/officeDocument/2006/relationships/tags" Target="../tags/tag43.xml"/><Relationship Id="rId3" Type="http://schemas.openxmlformats.org/officeDocument/2006/relationships/tags" Target="../tags/tag16.xml"/><Relationship Id="rId29" Type="http://schemas.openxmlformats.org/officeDocument/2006/relationships/tags" Target="../tags/tag42.xml"/><Relationship Id="rId28" Type="http://schemas.openxmlformats.org/officeDocument/2006/relationships/tags" Target="../tags/tag41.xml"/><Relationship Id="rId27" Type="http://schemas.openxmlformats.org/officeDocument/2006/relationships/tags" Target="../tags/tag40.xml"/><Relationship Id="rId26" Type="http://schemas.openxmlformats.org/officeDocument/2006/relationships/tags" Target="../tags/tag39.xml"/><Relationship Id="rId25" Type="http://schemas.openxmlformats.org/officeDocument/2006/relationships/tags" Target="../tags/tag38.xml"/><Relationship Id="rId24" Type="http://schemas.openxmlformats.org/officeDocument/2006/relationships/tags" Target="../tags/tag37.xml"/><Relationship Id="rId23" Type="http://schemas.openxmlformats.org/officeDocument/2006/relationships/tags" Target="../tags/tag36.xml"/><Relationship Id="rId22" Type="http://schemas.openxmlformats.org/officeDocument/2006/relationships/tags" Target="../tags/tag35.xml"/><Relationship Id="rId21" Type="http://schemas.openxmlformats.org/officeDocument/2006/relationships/tags" Target="../tags/tag34.xml"/><Relationship Id="rId20" Type="http://schemas.openxmlformats.org/officeDocument/2006/relationships/tags" Target="../tags/tag33.xml"/><Relationship Id="rId2" Type="http://schemas.openxmlformats.org/officeDocument/2006/relationships/tags" Target="../tags/tag15.xml"/><Relationship Id="rId19" Type="http://schemas.openxmlformats.org/officeDocument/2006/relationships/tags" Target="../tags/tag32.xml"/><Relationship Id="rId18" Type="http://schemas.openxmlformats.org/officeDocument/2006/relationships/tags" Target="../tags/tag31.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280.xml"/><Relationship Id="rId1" Type="http://schemas.openxmlformats.org/officeDocument/2006/relationships/tags" Target="../tags/tag279.xml"/></Relationships>
</file>

<file path=ppt/slides/_rels/slide22.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4" Type="http://schemas.openxmlformats.org/officeDocument/2006/relationships/notesSlide" Target="../notesSlides/notesSlide16.xml"/><Relationship Id="rId13" Type="http://schemas.openxmlformats.org/officeDocument/2006/relationships/slideLayout" Target="../slideLayouts/slideLayout7.xml"/><Relationship Id="rId12" Type="http://schemas.openxmlformats.org/officeDocument/2006/relationships/tags" Target="../tags/tag292.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tags" Target="../tags/tag281.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9" Type="http://schemas.openxmlformats.org/officeDocument/2006/relationships/diagramData" Target="../diagrams/data1.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image" Target="../media/image25.png"/><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6" Type="http://schemas.openxmlformats.org/officeDocument/2006/relationships/notesSlide" Target="../notesSlides/notesSlide17.xml"/><Relationship Id="rId15" Type="http://schemas.openxmlformats.org/officeDocument/2006/relationships/slideLayout" Target="../slideLayouts/slideLayout1.xml"/><Relationship Id="rId14" Type="http://schemas.openxmlformats.org/officeDocument/2006/relationships/tags" Target="../tags/tag310.xml"/><Relationship Id="rId13" Type="http://schemas.microsoft.com/office/2007/relationships/diagramDrawing" Target="../diagrams/drawing1.xml"/><Relationship Id="rId12" Type="http://schemas.openxmlformats.org/officeDocument/2006/relationships/diagramColors" Target="../diagrams/colors1.xml"/><Relationship Id="rId11" Type="http://schemas.openxmlformats.org/officeDocument/2006/relationships/diagramQuickStyle" Target="../diagrams/quickStyle1.xml"/><Relationship Id="rId10" Type="http://schemas.openxmlformats.org/officeDocument/2006/relationships/diagramLayout" Target="../diagrams/layout1.xml"/><Relationship Id="rId1" Type="http://schemas.openxmlformats.org/officeDocument/2006/relationships/tags" Target="../tags/tag30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27.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0" Type="http://schemas.openxmlformats.org/officeDocument/2006/relationships/slideLayout" Target="../slideLayouts/slideLayout2.xml"/><Relationship Id="rId1" Type="http://schemas.openxmlformats.org/officeDocument/2006/relationships/tags" Target="../tags/tag316.xml"/></Relationships>
</file>

<file path=ppt/slides/_rels/slide28.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image" Target="../media/image26.png"/><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1" Type="http://schemas.openxmlformats.org/officeDocument/2006/relationships/slideLayout" Target="../slideLayouts/slideLayout1.xml"/><Relationship Id="rId10" Type="http://schemas.openxmlformats.org/officeDocument/2006/relationships/image" Target="../media/image27.jpeg"/><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s>
</file>

<file path=ppt/slides/_rels/slide3.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3" Type="http://schemas.openxmlformats.org/officeDocument/2006/relationships/notesSlide" Target="../notesSlides/notesSlide3.xml"/><Relationship Id="rId42" Type="http://schemas.openxmlformats.org/officeDocument/2006/relationships/slideLayout" Target="../slideLayouts/slideLayout23.xml"/><Relationship Id="rId41" Type="http://schemas.openxmlformats.org/officeDocument/2006/relationships/tags" Target="../tags/tag86.xml"/><Relationship Id="rId40" Type="http://schemas.openxmlformats.org/officeDocument/2006/relationships/slide" Target="slide1.xml"/><Relationship Id="rId4" Type="http://schemas.openxmlformats.org/officeDocument/2006/relationships/tags" Target="../tags/tag50.xml"/><Relationship Id="rId39" Type="http://schemas.openxmlformats.org/officeDocument/2006/relationships/tags" Target="../tags/tag85.xml"/><Relationship Id="rId38" Type="http://schemas.openxmlformats.org/officeDocument/2006/relationships/tags" Target="../tags/tag84.xml"/><Relationship Id="rId37" Type="http://schemas.openxmlformats.org/officeDocument/2006/relationships/tags" Target="../tags/tag83.xml"/><Relationship Id="rId36" Type="http://schemas.openxmlformats.org/officeDocument/2006/relationships/tags" Target="../tags/tag82.xml"/><Relationship Id="rId35" Type="http://schemas.openxmlformats.org/officeDocument/2006/relationships/tags" Target="../tags/tag81.xml"/><Relationship Id="rId34" Type="http://schemas.openxmlformats.org/officeDocument/2006/relationships/tags" Target="../tags/tag80.xml"/><Relationship Id="rId33" Type="http://schemas.openxmlformats.org/officeDocument/2006/relationships/tags" Target="../tags/tag79.xml"/><Relationship Id="rId32" Type="http://schemas.openxmlformats.org/officeDocument/2006/relationships/tags" Target="../tags/tag78.xml"/><Relationship Id="rId31" Type="http://schemas.openxmlformats.org/officeDocument/2006/relationships/tags" Target="../tags/tag77.xml"/><Relationship Id="rId30" Type="http://schemas.openxmlformats.org/officeDocument/2006/relationships/tags" Target="../tags/tag76.xml"/><Relationship Id="rId3" Type="http://schemas.openxmlformats.org/officeDocument/2006/relationships/tags" Target="../tags/tag49.xml"/><Relationship Id="rId29" Type="http://schemas.openxmlformats.org/officeDocument/2006/relationships/tags" Target="../tags/tag75.xml"/><Relationship Id="rId28" Type="http://schemas.openxmlformats.org/officeDocument/2006/relationships/tags" Target="../tags/tag74.xml"/><Relationship Id="rId27" Type="http://schemas.openxmlformats.org/officeDocument/2006/relationships/tags" Target="../tags/tag73.xml"/><Relationship Id="rId26" Type="http://schemas.openxmlformats.org/officeDocument/2006/relationships/tags" Target="../tags/tag72.xml"/><Relationship Id="rId25" Type="http://schemas.openxmlformats.org/officeDocument/2006/relationships/tags" Target="../tags/tag71.xml"/><Relationship Id="rId24" Type="http://schemas.openxmlformats.org/officeDocument/2006/relationships/tags" Target="../tags/tag70.xml"/><Relationship Id="rId23" Type="http://schemas.openxmlformats.org/officeDocument/2006/relationships/tags" Target="../tags/tag69.xml"/><Relationship Id="rId22" Type="http://schemas.openxmlformats.org/officeDocument/2006/relationships/tags" Target="../tags/tag68.xml"/><Relationship Id="rId21" Type="http://schemas.openxmlformats.org/officeDocument/2006/relationships/tags" Target="../tags/tag67.xml"/><Relationship Id="rId20" Type="http://schemas.openxmlformats.org/officeDocument/2006/relationships/tags" Target="../tags/tag66.xml"/><Relationship Id="rId2" Type="http://schemas.openxmlformats.org/officeDocument/2006/relationships/tags" Target="../tags/tag48.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7.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tags" Target="../tags/tag345.xml"/><Relationship Id="rId4" Type="http://schemas.openxmlformats.org/officeDocument/2006/relationships/tags" Target="../tags/tag344.xml"/><Relationship Id="rId3" Type="http://schemas.openxmlformats.org/officeDocument/2006/relationships/image" Target="../media/image28.png"/><Relationship Id="rId2" Type="http://schemas.openxmlformats.org/officeDocument/2006/relationships/tags" Target="../tags/tag343.xml"/><Relationship Id="rId1" Type="http://schemas.openxmlformats.org/officeDocument/2006/relationships/tags" Target="../tags/tag342.xml"/></Relationships>
</file>

<file path=ppt/slides/_rels/slide32.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9" Type="http://schemas.openxmlformats.org/officeDocument/2006/relationships/slideLayout" Target="../slideLayouts/slideLayout1.xml"/><Relationship Id="rId18" Type="http://schemas.openxmlformats.org/officeDocument/2006/relationships/image" Target="../media/image30.jpeg"/><Relationship Id="rId17" Type="http://schemas.openxmlformats.org/officeDocument/2006/relationships/tags" Target="../tags/tag361.xml"/><Relationship Id="rId16" Type="http://schemas.openxmlformats.org/officeDocument/2006/relationships/image" Target="../media/image29.jpeg"/><Relationship Id="rId15" Type="http://schemas.openxmlformats.org/officeDocument/2006/relationships/tags" Target="../tags/tag360.xml"/><Relationship Id="rId14" Type="http://schemas.openxmlformats.org/officeDocument/2006/relationships/tags" Target="../tags/tag359.xml"/><Relationship Id="rId13" Type="http://schemas.openxmlformats.org/officeDocument/2006/relationships/tags" Target="../tags/tag358.xml"/><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tags" Target="../tags/tag346.xm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s>
</file>

<file path=ppt/slides/_rels/slide34.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6" Type="http://schemas.openxmlformats.org/officeDocument/2006/relationships/slideLayout" Target="../slideLayouts/slideLayout1.xml"/><Relationship Id="rId25" Type="http://schemas.openxmlformats.org/officeDocument/2006/relationships/image" Target="../media/image34.png"/><Relationship Id="rId24" Type="http://schemas.openxmlformats.org/officeDocument/2006/relationships/tags" Target="../tags/tag390.xml"/><Relationship Id="rId23" Type="http://schemas.openxmlformats.org/officeDocument/2006/relationships/image" Target="../media/image33.png"/><Relationship Id="rId22" Type="http://schemas.openxmlformats.org/officeDocument/2006/relationships/tags" Target="../tags/tag389.xml"/><Relationship Id="rId21" Type="http://schemas.openxmlformats.org/officeDocument/2006/relationships/tags" Target="../tags/tag388.xml"/><Relationship Id="rId20" Type="http://schemas.openxmlformats.org/officeDocument/2006/relationships/tags" Target="../tags/tag387.xml"/><Relationship Id="rId2" Type="http://schemas.openxmlformats.org/officeDocument/2006/relationships/tags" Target="../tags/tag371.xml"/><Relationship Id="rId19" Type="http://schemas.openxmlformats.org/officeDocument/2006/relationships/tags" Target="../tags/tag386.xml"/><Relationship Id="rId18" Type="http://schemas.openxmlformats.org/officeDocument/2006/relationships/tags" Target="../tags/tag385.xml"/><Relationship Id="rId17" Type="http://schemas.openxmlformats.org/officeDocument/2006/relationships/tags" Target="../tags/tag384.xml"/><Relationship Id="rId16" Type="http://schemas.openxmlformats.org/officeDocument/2006/relationships/tags" Target="../tags/tag383.xml"/><Relationship Id="rId15" Type="http://schemas.openxmlformats.org/officeDocument/2006/relationships/image" Target="../media/image32.png"/><Relationship Id="rId14" Type="http://schemas.openxmlformats.org/officeDocument/2006/relationships/tags" Target="../tags/tag382.xml"/><Relationship Id="rId13" Type="http://schemas.openxmlformats.org/officeDocument/2006/relationships/tags" Target="../tags/tag381.xml"/><Relationship Id="rId12" Type="http://schemas.openxmlformats.org/officeDocument/2006/relationships/tags" Target="../tags/tag380.xml"/><Relationship Id="rId11" Type="http://schemas.openxmlformats.org/officeDocument/2006/relationships/image" Target="../media/image31.png"/><Relationship Id="rId10" Type="http://schemas.openxmlformats.org/officeDocument/2006/relationships/tags" Target="../tags/tag379.xml"/><Relationship Id="rId1" Type="http://schemas.openxmlformats.org/officeDocument/2006/relationships/tags" Target="../tags/tag370.xml"/></Relationships>
</file>

<file path=ppt/slides/_rels/slide35.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tags" Target="../tags/tag394.xml"/><Relationship Id="rId3" Type="http://schemas.openxmlformats.org/officeDocument/2006/relationships/tags" Target="../tags/tag393.xml"/><Relationship Id="rId26" Type="http://schemas.openxmlformats.org/officeDocument/2006/relationships/slideLayout" Target="../slideLayouts/slideLayout1.xml"/><Relationship Id="rId25" Type="http://schemas.openxmlformats.org/officeDocument/2006/relationships/tags" Target="../tags/tag415.xml"/><Relationship Id="rId24" Type="http://schemas.openxmlformats.org/officeDocument/2006/relationships/tags" Target="../tags/tag414.xml"/><Relationship Id="rId23" Type="http://schemas.openxmlformats.org/officeDocument/2006/relationships/tags" Target="../tags/tag413.xml"/><Relationship Id="rId22" Type="http://schemas.openxmlformats.org/officeDocument/2006/relationships/tags" Target="../tags/tag412.xml"/><Relationship Id="rId21" Type="http://schemas.openxmlformats.org/officeDocument/2006/relationships/tags" Target="../tags/tag411.xml"/><Relationship Id="rId20" Type="http://schemas.openxmlformats.org/officeDocument/2006/relationships/tags" Target="../tags/tag410.xml"/><Relationship Id="rId2" Type="http://schemas.openxmlformats.org/officeDocument/2006/relationships/tags" Target="../tags/tag392.xml"/><Relationship Id="rId19" Type="http://schemas.openxmlformats.org/officeDocument/2006/relationships/tags" Target="../tags/tag409.xml"/><Relationship Id="rId18" Type="http://schemas.openxmlformats.org/officeDocument/2006/relationships/tags" Target="../tags/tag408.xml"/><Relationship Id="rId17" Type="http://schemas.openxmlformats.org/officeDocument/2006/relationships/tags" Target="../tags/tag407.xml"/><Relationship Id="rId16" Type="http://schemas.openxmlformats.org/officeDocument/2006/relationships/tags" Target="../tags/tag406.xml"/><Relationship Id="rId15" Type="http://schemas.openxmlformats.org/officeDocument/2006/relationships/tags" Target="../tags/tag405.xml"/><Relationship Id="rId14" Type="http://schemas.openxmlformats.org/officeDocument/2006/relationships/tags" Target="../tags/tag404.xml"/><Relationship Id="rId13" Type="http://schemas.openxmlformats.org/officeDocument/2006/relationships/tags" Target="../tags/tag403.xml"/><Relationship Id="rId12" Type="http://schemas.openxmlformats.org/officeDocument/2006/relationships/tags" Target="../tags/tag402.xml"/><Relationship Id="rId11" Type="http://schemas.openxmlformats.org/officeDocument/2006/relationships/tags" Target="../tags/tag401.xml"/><Relationship Id="rId10" Type="http://schemas.openxmlformats.org/officeDocument/2006/relationships/tags" Target="../tags/tag400.xml"/><Relationship Id="rId1" Type="http://schemas.openxmlformats.org/officeDocument/2006/relationships/tags" Target="../tags/tag391.xml"/></Relationships>
</file>

<file path=ppt/slides/_rels/slide36.xml.rels><?xml version="1.0" encoding="UTF-8" standalone="yes"?>
<Relationships xmlns="http://schemas.openxmlformats.org/package/2006/relationships"><Relationship Id="rId9" Type="http://schemas.openxmlformats.org/officeDocument/2006/relationships/tags" Target="../tags/tag424.xml"/><Relationship Id="rId8" Type="http://schemas.openxmlformats.org/officeDocument/2006/relationships/tags" Target="../tags/tag423.xml"/><Relationship Id="rId7" Type="http://schemas.openxmlformats.org/officeDocument/2006/relationships/tags" Target="../tags/tag422.xml"/><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1" Type="http://schemas.openxmlformats.org/officeDocument/2006/relationships/slideLayout" Target="../slideLayouts/slideLayout1.xml"/><Relationship Id="rId10" Type="http://schemas.openxmlformats.org/officeDocument/2006/relationships/tags" Target="../tags/tag425.xml"/><Relationship Id="rId1" Type="http://schemas.openxmlformats.org/officeDocument/2006/relationships/tags" Target="../tags/tag416.xml"/></Relationships>
</file>

<file path=ppt/slides/_rels/slide37.xml.rels><?xml version="1.0" encoding="UTF-8" standalone="yes"?>
<Relationships xmlns="http://schemas.openxmlformats.org/package/2006/relationships"><Relationship Id="rId9" Type="http://schemas.openxmlformats.org/officeDocument/2006/relationships/tags" Target="../tags/tag433.xml"/><Relationship Id="rId8" Type="http://schemas.openxmlformats.org/officeDocument/2006/relationships/tags" Target="../tags/tag432.xml"/><Relationship Id="rId7" Type="http://schemas.openxmlformats.org/officeDocument/2006/relationships/tags" Target="../tags/tag431.xml"/><Relationship Id="rId6" Type="http://schemas.openxmlformats.org/officeDocument/2006/relationships/image" Target="../media/image35.png"/><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1" Type="http://schemas.openxmlformats.org/officeDocument/2006/relationships/notesSlide" Target="../notesSlides/notesSlide21.xml"/><Relationship Id="rId20" Type="http://schemas.openxmlformats.org/officeDocument/2006/relationships/slideLayout" Target="../slideLayouts/slideLayout1.xml"/><Relationship Id="rId2" Type="http://schemas.openxmlformats.org/officeDocument/2006/relationships/tags" Target="../tags/tag427.xml"/><Relationship Id="rId19" Type="http://schemas.openxmlformats.org/officeDocument/2006/relationships/tags" Target="../tags/tag443.xml"/><Relationship Id="rId18" Type="http://schemas.openxmlformats.org/officeDocument/2006/relationships/tags" Target="../tags/tag442.xml"/><Relationship Id="rId17" Type="http://schemas.openxmlformats.org/officeDocument/2006/relationships/tags" Target="../tags/tag441.xml"/><Relationship Id="rId16" Type="http://schemas.openxmlformats.org/officeDocument/2006/relationships/tags" Target="../tags/tag440.xml"/><Relationship Id="rId15" Type="http://schemas.openxmlformats.org/officeDocument/2006/relationships/tags" Target="../tags/tag439.xml"/><Relationship Id="rId14" Type="http://schemas.openxmlformats.org/officeDocument/2006/relationships/tags" Target="../tags/tag438.xml"/><Relationship Id="rId13" Type="http://schemas.openxmlformats.org/officeDocument/2006/relationships/tags" Target="../tags/tag437.xml"/><Relationship Id="rId12" Type="http://schemas.openxmlformats.org/officeDocument/2006/relationships/tags" Target="../tags/tag436.xml"/><Relationship Id="rId11" Type="http://schemas.openxmlformats.org/officeDocument/2006/relationships/tags" Target="../tags/tag435.xml"/><Relationship Id="rId10" Type="http://schemas.openxmlformats.org/officeDocument/2006/relationships/tags" Target="../tags/tag434.xml"/><Relationship Id="rId1" Type="http://schemas.openxmlformats.org/officeDocument/2006/relationships/tags" Target="../tags/tag426.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8.xml"/><Relationship Id="rId1" Type="http://schemas.openxmlformats.org/officeDocument/2006/relationships/tags" Target="../tags/tag447.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0" Type="http://schemas.openxmlformats.org/officeDocument/2006/relationships/notesSlide" Target="../notesSlides/notesSlide4.xml"/><Relationship Id="rId1" Type="http://schemas.openxmlformats.org/officeDocument/2006/relationships/tags" Target="../tags/tag87.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54.xml"/><Relationship Id="rId6" Type="http://schemas.openxmlformats.org/officeDocument/2006/relationships/image" Target="../media/image36.png"/><Relationship Id="rId5" Type="http://schemas.openxmlformats.org/officeDocument/2006/relationships/tags" Target="../tags/tag453.xml"/><Relationship Id="rId4" Type="http://schemas.openxmlformats.org/officeDocument/2006/relationships/tags" Target="../tags/tag452.xml"/><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s>
</file>

<file path=ppt/slides/_rels/slide41.xml.rels><?xml version="1.0" encoding="UTF-8" standalone="yes"?>
<Relationships xmlns="http://schemas.openxmlformats.org/package/2006/relationships"><Relationship Id="rId9" Type="http://schemas.openxmlformats.org/officeDocument/2006/relationships/tags" Target="../tags/tag461.xml"/><Relationship Id="rId8" Type="http://schemas.openxmlformats.org/officeDocument/2006/relationships/image" Target="../media/image38.jpeg"/><Relationship Id="rId7" Type="http://schemas.openxmlformats.org/officeDocument/2006/relationships/tags" Target="../tags/tag460.xml"/><Relationship Id="rId6" Type="http://schemas.openxmlformats.org/officeDocument/2006/relationships/image" Target="../media/image37.png"/><Relationship Id="rId5" Type="http://schemas.openxmlformats.org/officeDocument/2006/relationships/tags" Target="../tags/tag459.xml"/><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tags" Target="../tags/tag456.xml"/><Relationship Id="rId10" Type="http://schemas.openxmlformats.org/officeDocument/2006/relationships/slideLayout" Target="../slideLayouts/slideLayout1.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tags" Target="../tags/tag469.xml"/><Relationship Id="rId7" Type="http://schemas.openxmlformats.org/officeDocument/2006/relationships/tags" Target="../tags/tag468.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tags" Target="../tags/tag464.xml"/><Relationship Id="rId2" Type="http://schemas.openxmlformats.org/officeDocument/2006/relationships/tags" Target="../tags/tag463.xml"/><Relationship Id="rId10" Type="http://schemas.openxmlformats.org/officeDocument/2006/relationships/slideLayout" Target="../slideLayouts/slideLayout1.xml"/><Relationship Id="rId1" Type="http://schemas.openxmlformats.org/officeDocument/2006/relationships/tags" Target="../tags/tag462.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7.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tags" Target="../tags/tag473.xml"/><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tags" Target="../tags/tag470.xml"/></Relationships>
</file>

<file path=ppt/slides/_rels/slide4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7.xml"/><Relationship Id="rId7" Type="http://schemas.openxmlformats.org/officeDocument/2006/relationships/tags" Target="../tags/tag485.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tags" Target="../tags/tag479.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tags" Target="../tags/tag494.xml"/><Relationship Id="rId5" Type="http://schemas.openxmlformats.org/officeDocument/2006/relationships/tags" Target="../tags/tag493.xml"/><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502.xml"/><Relationship Id="rId4" Type="http://schemas.openxmlformats.org/officeDocument/2006/relationships/tags" Target="../tags/tag501.xml"/><Relationship Id="rId3" Type="http://schemas.openxmlformats.org/officeDocument/2006/relationships/tags" Target="../tags/tag500.xml"/><Relationship Id="rId2" Type="http://schemas.openxmlformats.org/officeDocument/2006/relationships/tags" Target="../tags/tag499.xml"/><Relationship Id="rId1" Type="http://schemas.openxmlformats.org/officeDocument/2006/relationships/tags" Target="../tags/tag498.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png"/><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tags" Target="../tags/tag503.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xml"/><Relationship Id="rId6" Type="http://schemas.openxmlformats.org/officeDocument/2006/relationships/tags" Target="../tags/tag511.xml"/><Relationship Id="rId5" Type="http://schemas.openxmlformats.org/officeDocument/2006/relationships/tags" Target="../tags/tag510.xml"/><Relationship Id="rId4" Type="http://schemas.openxmlformats.org/officeDocument/2006/relationships/tags" Target="../tags/tag509.xml"/><Relationship Id="rId3" Type="http://schemas.openxmlformats.org/officeDocument/2006/relationships/tags" Target="../tags/tag508.xml"/><Relationship Id="rId2" Type="http://schemas.openxmlformats.org/officeDocument/2006/relationships/tags" Target="../tags/tag507.xml"/><Relationship Id="rId1" Type="http://schemas.openxmlformats.org/officeDocument/2006/relationships/tags" Target="../tags/tag506.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tags" Target="../tags/tag513.xml"/><Relationship Id="rId1" Type="http://schemas.openxmlformats.org/officeDocument/2006/relationships/tags" Target="../tags/tag512.xml"/></Relationships>
</file>

<file path=ppt/slides/_rels/slide5.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media/image2.jpeg"/><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slideLayout" Target="../slideLayouts/slideLayout1.xml"/><Relationship Id="rId1" Type="http://schemas.openxmlformats.org/officeDocument/2006/relationships/tags" Target="../tags/tag95.xml"/></Relationships>
</file>

<file path=ppt/slides/_rels/slide6.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1" Type="http://schemas.openxmlformats.org/officeDocument/2006/relationships/slideLayout" Target="../slideLayouts/slideLayout1.xml"/><Relationship Id="rId10" Type="http://schemas.openxmlformats.org/officeDocument/2006/relationships/tags" Target="../tags/tag112.xml"/><Relationship Id="rId1" Type="http://schemas.openxmlformats.org/officeDocument/2006/relationships/tags" Target="../tags/tag103.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9.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5" Type="http://schemas.openxmlformats.org/officeDocument/2006/relationships/notesSlide" Target="../notesSlides/notesSlide7.xml"/><Relationship Id="rId14" Type="http://schemas.openxmlformats.org/officeDocument/2006/relationships/slideLayout" Target="../slideLayouts/slideLayout1.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tags" Target="../tags/tag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249555" y="218440"/>
            <a:ext cx="11693525" cy="6369685"/>
          </a:xfrm>
          <a:prstGeom prst="rect">
            <a:avLst/>
          </a:prstGeom>
          <a:noFill/>
          <a:ln w="76200">
            <a:noFill/>
          </a:ln>
        </p:spPr>
        <p:txBody>
          <a:bodyPr wrap="square">
            <a:spAutoFit/>
          </a:bodyPr>
          <a:p>
            <a:pPr indent="0" algn="ctr" fontAlgn="auto">
              <a:lnSpc>
                <a:spcPct val="150000"/>
              </a:lnSpc>
              <a:spcBef>
                <a:spcPts val="0"/>
              </a:spcBef>
              <a:spcAft>
                <a:spcPts val="0"/>
              </a:spcAft>
            </a:pPr>
            <a:r>
              <a:rPr lang="zh-CN" altLang="en-US" sz="4800" b="1">
                <a:solidFill>
                  <a:srgbClr val="FF0000"/>
                </a:solidFill>
                <a:effectLst/>
                <a:latin typeface="方正姚体" panose="02010601030101010101" pitchFamily="2" charset="-122"/>
                <a:ea typeface="方正姚体" panose="02010601030101010101" pitchFamily="2" charset="-122"/>
                <a:sym typeface="+mn-ea"/>
              </a:rPr>
              <a:t>预习检测</a:t>
            </a:r>
            <a:endParaRPr lang="zh-CN" altLang="en-US" sz="4800" b="1">
              <a:solidFill>
                <a:srgbClr val="FF0000"/>
              </a:solidFill>
              <a:effectLst/>
              <a:latin typeface="方正姚体" panose="02010601030101010101" pitchFamily="2" charset="-122"/>
              <a:ea typeface="方正姚体" panose="02010601030101010101" pitchFamily="2" charset="-122"/>
              <a:sym typeface="+mn-ea"/>
            </a:endParaRPr>
          </a:p>
          <a:p>
            <a:pPr indent="0" fontAlgn="auto">
              <a:lnSpc>
                <a:spcPct val="150000"/>
              </a:lnSpc>
              <a:spcBef>
                <a:spcPts val="0"/>
              </a:spcBef>
              <a:spcAft>
                <a:spcPts val="0"/>
              </a:spcAft>
            </a:pP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rPr>
              <a:t>1</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a:t>
            </a:r>
            <a:r>
              <a:rPr lang="en-US" sz="3200" b="1">
                <a:solidFill>
                  <a:schemeClr val="tx1"/>
                </a:solidFill>
                <a:effectLst/>
                <a:latin typeface="微软雅黑" panose="020B0503020204020204" charset="-122"/>
                <a:ea typeface="微软雅黑" panose="020B0503020204020204" charset="-122"/>
                <a:cs typeface="微软雅黑" panose="020B0503020204020204" charset="-122"/>
              </a:rPr>
              <a:t> </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sym typeface="+mn-ea"/>
              </a:rPr>
              <a:t>民国时期经历了</a:t>
            </a:r>
            <a:r>
              <a:rPr lang="zh-CN" altLang="en-US" sz="3200" b="1">
                <a:solidFill>
                  <a:srgbClr val="C00000"/>
                </a:solidFill>
                <a:effectLst/>
                <a:latin typeface="微软雅黑" panose="020B0503020204020204" charset="-122"/>
                <a:ea typeface="微软雅黑" panose="020B0503020204020204" charset="-122"/>
                <a:cs typeface="微软雅黑" panose="020B0503020204020204" charset="-122"/>
                <a:sym typeface="+mn-ea"/>
                <a:hlinkClick r:id="rId2" action="ppaction://hlinksldjump"/>
              </a:rPr>
              <a:t>哪些政府</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sym typeface="+mn-ea"/>
              </a:rPr>
              <a:t>的统治时期</a:t>
            </a:r>
            <a:r>
              <a:rPr lang="zh-CN" sz="3200" b="1">
                <a:solidFill>
                  <a:schemeClr val="tx1"/>
                </a:solidFill>
                <a:effectLst/>
                <a:latin typeface="微软雅黑" panose="020B0503020204020204" charset="-122"/>
                <a:ea typeface="微软雅黑" panose="020B0503020204020204" charset="-122"/>
                <a:cs typeface="微软雅黑" panose="020B0503020204020204" charset="-122"/>
              </a:rPr>
              <a:t>？分别进行了</a:t>
            </a:r>
            <a:r>
              <a:rPr lang="zh-CN" sz="3200" b="1">
                <a:solidFill>
                  <a:srgbClr val="C00000"/>
                </a:solidFill>
                <a:effectLst/>
                <a:latin typeface="微软雅黑" panose="020B0503020204020204" charset="-122"/>
                <a:ea typeface="微软雅黑" panose="020B0503020204020204" charset="-122"/>
                <a:cs typeface="微软雅黑" panose="020B0503020204020204" charset="-122"/>
              </a:rPr>
              <a:t>哪些政治制度建设</a:t>
            </a:r>
            <a:r>
              <a:rPr lang="zh-CN" sz="3200" b="1">
                <a:solidFill>
                  <a:schemeClr val="tx1"/>
                </a:solidFill>
                <a:effectLst/>
                <a:latin typeface="微软雅黑" panose="020B0503020204020204" charset="-122"/>
                <a:ea typeface="微软雅黑" panose="020B0503020204020204" charset="-122"/>
                <a:cs typeface="微软雅黑" panose="020B0503020204020204" charset="-122"/>
              </a:rPr>
              <a:t>？最终未能真正实现共和政体的</a:t>
            </a:r>
            <a:r>
              <a:rPr lang="zh-CN" sz="3200" b="1">
                <a:solidFill>
                  <a:srgbClr val="C00000"/>
                </a:solidFill>
                <a:effectLst/>
                <a:latin typeface="微软雅黑" panose="020B0503020204020204" charset="-122"/>
                <a:ea typeface="微软雅黑" panose="020B0503020204020204" charset="-122"/>
                <a:cs typeface="微软雅黑" panose="020B0503020204020204" charset="-122"/>
              </a:rPr>
              <a:t>根本原因</a:t>
            </a:r>
            <a:r>
              <a:rPr lang="zh-CN" sz="3200" b="1">
                <a:solidFill>
                  <a:schemeClr val="tx1"/>
                </a:solidFill>
                <a:effectLst/>
                <a:latin typeface="微软雅黑" panose="020B0503020204020204" charset="-122"/>
                <a:ea typeface="微软雅黑" panose="020B0503020204020204" charset="-122"/>
                <a:cs typeface="微软雅黑" panose="020B0503020204020204" charset="-122"/>
              </a:rPr>
              <a:t>是什么？</a:t>
            </a:r>
            <a:endParaRPr lang="zh-CN" sz="3200" b="1">
              <a:solidFill>
                <a:schemeClr val="tx1"/>
              </a:solidFill>
              <a:effectLst/>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rPr>
              <a:t>2</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、中国共产党领导的中国革命经历了</a:t>
            </a:r>
            <a:r>
              <a:rPr lang="zh-CN" altLang="en-US" sz="3200" b="1">
                <a:solidFill>
                  <a:srgbClr val="C00000"/>
                </a:solidFill>
                <a:effectLst/>
                <a:latin typeface="微软雅黑" panose="020B0503020204020204" charset="-122"/>
                <a:ea typeface="微软雅黑" panose="020B0503020204020204" charset="-122"/>
                <a:cs typeface="微软雅黑" panose="020B0503020204020204" charset="-122"/>
              </a:rPr>
              <a:t>哪几个阶段</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？期间进行了哪些代表性的</a:t>
            </a:r>
            <a:r>
              <a:rPr lang="zh-CN" altLang="en-US" sz="3200" b="1">
                <a:solidFill>
                  <a:srgbClr val="C00000"/>
                </a:solidFill>
                <a:effectLst/>
                <a:latin typeface="微软雅黑" panose="020B0503020204020204" charset="-122"/>
                <a:ea typeface="微软雅黑" panose="020B0503020204020204" charset="-122"/>
                <a:cs typeface="微软雅黑" panose="020B0503020204020204" charset="-122"/>
              </a:rPr>
              <a:t>制度探索</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a:t>
            </a:r>
            <a:endPar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rPr>
              <a:t>3</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、指出下列内容所</a:t>
            </a:r>
            <a:r>
              <a:rPr lang="zh-CN" altLang="en-US" sz="3200" b="1">
                <a:solidFill>
                  <a:srgbClr val="C00000"/>
                </a:solidFill>
                <a:effectLst/>
                <a:latin typeface="微软雅黑" panose="020B0503020204020204" charset="-122"/>
                <a:ea typeface="微软雅黑" panose="020B0503020204020204" charset="-122"/>
                <a:cs typeface="微软雅黑" panose="020B0503020204020204" charset="-122"/>
              </a:rPr>
              <a:t>对应的时间段（或时期）</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a:t>
            </a:r>
            <a:endPar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endParaRPr>
          </a:p>
          <a:p>
            <a:pPr indent="0" fontAlgn="auto">
              <a:lnSpc>
                <a:spcPct val="150000"/>
              </a:lnSpc>
              <a:spcBef>
                <a:spcPts val="0"/>
              </a:spcBef>
              <a:spcAft>
                <a:spcPts val="0"/>
              </a:spcAft>
            </a:pP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边区政府、</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三三制</a:t>
            </a:r>
            <a:r>
              <a:rPr lang="en-US" altLang="zh-CN" sz="3200" b="1">
                <a:solidFill>
                  <a:schemeClr val="tx1"/>
                </a:solidFill>
                <a:effectLst/>
                <a:latin typeface="微软雅黑" panose="020B0503020204020204" charset="-122"/>
                <a:ea typeface="微软雅黑" panose="020B0503020204020204" charset="-122"/>
                <a:cs typeface="微软雅黑" panose="020B0503020204020204" charset="-122"/>
              </a:rPr>
              <a:t>”</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rPr>
              <a:t>、革命根据地、敌后抗日根据地、行政区、《论人民民主专政》</a:t>
            </a:r>
            <a:endPar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9"/>
          <p:cNvGraphicFramePr>
            <a:graphicFrameLocks noGrp="1"/>
          </p:cNvGraphicFramePr>
          <p:nvPr>
            <p:custDataLst>
              <p:tags r:id="rId1"/>
            </p:custDataLst>
          </p:nvPr>
        </p:nvGraphicFramePr>
        <p:xfrm>
          <a:off x="85725" y="688340"/>
          <a:ext cx="4808220" cy="1546860"/>
        </p:xfrm>
        <a:graphic>
          <a:graphicData uri="http://schemas.openxmlformats.org/drawingml/2006/table">
            <a:tbl>
              <a:tblPr firstRow="1" bandRow="1">
                <a:tableStyleId>{5C22544A-7EE6-4342-B048-85BDC9FD1C3A}</a:tableStyleId>
              </a:tblPr>
              <a:tblGrid>
                <a:gridCol w="4808220"/>
              </a:tblGrid>
              <a:tr h="386715">
                <a:tc>
                  <a:txBody>
                    <a:bodyPr/>
                    <a:lstStyle/>
                    <a:p>
                      <a:pPr algn="ctr"/>
                      <a:r>
                        <a:rPr lang="zh-CN" altLang="en-US" sz="2000">
                          <a:solidFill>
                            <a:schemeClr val="tx1"/>
                          </a:solidFill>
                        </a:rPr>
                        <a:t>袁世凯统治时期（</a:t>
                      </a:r>
                      <a:r>
                        <a:rPr lang="en-US" altLang="zh-CN" sz="2000">
                          <a:solidFill>
                            <a:schemeClr val="tx1"/>
                          </a:solidFill>
                        </a:rPr>
                        <a:t>1912-1916</a:t>
                      </a:r>
                      <a:r>
                        <a:rPr lang="zh-CN" altLang="en-US" sz="2000">
                          <a:solidFill>
                            <a:schemeClr val="tx1"/>
                          </a:solidFill>
                        </a:rPr>
                        <a:t>）</a:t>
                      </a:r>
                      <a:endParaRPr lang="zh-CN" altLang="en-US" sz="200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6715">
                <a:tc>
                  <a:txBody>
                    <a:bodyPr/>
                    <a:lstStyle/>
                    <a:p>
                      <a:pPr algn="ctr"/>
                      <a:r>
                        <a:rPr lang="zh-CN" altLang="en-US" sz="2000" b="1"/>
                        <a:t>皖系军阀统治时期（</a:t>
                      </a:r>
                      <a:r>
                        <a:rPr lang="en-US" altLang="zh-CN" sz="2000" b="1"/>
                        <a:t>1916-1920</a:t>
                      </a:r>
                      <a:r>
                        <a:rPr lang="zh-CN" altLang="en-US" sz="2000" b="1"/>
                        <a:t>）</a:t>
                      </a:r>
                      <a:endParaRPr lang="zh-CN" altLang="en-US" sz="2000" b="1"/>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6715">
                <a:tc>
                  <a:txBody>
                    <a:bodyPr/>
                    <a:lstStyle/>
                    <a:p>
                      <a:pPr algn="ctr"/>
                      <a:r>
                        <a:rPr lang="zh-CN" altLang="en-US" sz="2000" b="1"/>
                        <a:t>直系军阀统治时期（</a:t>
                      </a:r>
                      <a:r>
                        <a:rPr lang="en-US" altLang="zh-CN" sz="2000" b="1"/>
                        <a:t>1920-1924</a:t>
                      </a:r>
                      <a:r>
                        <a:rPr lang="zh-CN" altLang="en-US" sz="2000" b="1"/>
                        <a:t>）</a:t>
                      </a:r>
                      <a:endParaRPr lang="zh-CN" altLang="en-US" sz="2000" b="1"/>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6715">
                <a:tc>
                  <a:txBody>
                    <a:bodyPr/>
                    <a:lstStyle/>
                    <a:p>
                      <a:pPr algn="ctr"/>
                      <a:r>
                        <a:rPr lang="zh-CN" altLang="en-US" sz="2000" b="1"/>
                        <a:t>奉系军阀统治时期（</a:t>
                      </a:r>
                      <a:r>
                        <a:rPr lang="en-US" altLang="zh-CN" sz="2000" b="1"/>
                        <a:t>1924-1928</a:t>
                      </a:r>
                      <a:r>
                        <a:rPr lang="zh-CN" altLang="en-US" sz="2000" b="1"/>
                        <a:t>）</a:t>
                      </a:r>
                      <a:endParaRPr lang="zh-CN" altLang="en-US" sz="2000" b="1"/>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7" name="组合 6"/>
          <p:cNvGrpSpPr/>
          <p:nvPr/>
        </p:nvGrpSpPr>
        <p:grpSpPr>
          <a:xfrm>
            <a:off x="4968875" y="-17145"/>
            <a:ext cx="7122795" cy="2212340"/>
            <a:chOff x="8028" y="773"/>
            <a:chExt cx="5996" cy="5199"/>
          </a:xfrm>
        </p:grpSpPr>
        <p:pic>
          <p:nvPicPr>
            <p:cNvPr id="30" name="图片 2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5550" y1="63617" x2="6166" y2="95425"/>
                          <a14:foregroundMark x1="14477" y1="58606" x2="6971" y2="72767"/>
                          <a14:foregroundMark x1="4290" y1="67538" x2="20107" y2="48366"/>
                          <a14:foregroundMark x1="28686" y1="73420" x2="28686" y2="99782"/>
                          <a14:foregroundMark x1="65684" y1="80610" x2="66756" y2="95861"/>
                          <a14:foregroundMark x1="83110" y1="60131" x2="89812" y2="88453"/>
                          <a14:foregroundMark x1="91153" y1="91068" x2="90080" y2="97821"/>
                          <a14:foregroundMark x1="38874" y1="4793" x2="63003" y2="6754"/>
                          <a14:foregroundMark x1="24933" y1="46623" x2="48257" y2="43355"/>
                          <a14:foregroundMark x1="63003" y1="46187" x2="72922" y2="47059"/>
                          <a14:foregroundMark x1="79625" y1="48802" x2="85791" y2="52941"/>
                          <a14:foregroundMark x1="95979" y1="88889" x2="95979" y2="93682"/>
                          <a14:backgroundMark x1="4021" y1="63181" x2="1340" y2="68845"/>
                          <a14:backgroundMark x1="16354" y1="94771" x2="16086" y2="97168"/>
                          <a14:backgroundMark x1="98391" y1="68845" x2="98391" y2="88017"/>
                          <a14:backgroundMark x1="98660" y1="89542" x2="98660" y2="96950"/>
                          <a14:backgroundMark x1="16354" y1="99129" x2="16354" y2="99782"/>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0219" y="983"/>
              <a:ext cx="2918" cy="3591"/>
            </a:xfrm>
            <a:prstGeom prst="rect">
              <a:avLst/>
            </a:prstGeom>
          </p:spPr>
        </p:pic>
        <p:pic>
          <p:nvPicPr>
            <p:cNvPr id="34" name="图片 33"/>
            <p:cNvPicPr>
              <a:picLocks noChangeAspect="1"/>
            </p:cNvPicPr>
            <p:nvPr/>
          </p:nvPicPr>
          <p:blipFill>
            <a:blip r:embed="rId4">
              <a:extLst>
                <a:ext uri="{BEBA8EAE-BF5A-486C-A8C5-ECC9F3942E4B}">
                  <a14:imgProps xmlns:a14="http://schemas.microsoft.com/office/drawing/2010/main">
                    <a14:imgLayer r:embed="rId5">
                      <a14:imgEffect>
                        <a14:backgroundRemoval t="10000" b="100000" l="0" r="98178">
                          <a14:foregroundMark x1="55581" y1="20167" x2="46697" y2="77833"/>
                          <a14:foregroundMark x1="62870" y1="26333" x2="55809" y2="51833"/>
                          <a14:foregroundMark x1="64920" y1="28167" x2="56264" y2="37667"/>
                          <a14:foregroundMark x1="64692" y1="29333" x2="65604" y2="26667"/>
                          <a14:foregroundMark x1="43280" y1="27000" x2="45558" y2="49333"/>
                          <a14:foregroundMark x1="6378" y1="97333" x2="59226" y2="99500"/>
                        </a14:backgroundRemoval>
                      </a14:imgEffect>
                    </a14:imgLayer>
                  </a14:imgProps>
                </a:ext>
                <a:ext uri="{28A0092B-C50C-407E-A947-70E740481C1C}">
                  <a14:useLocalDpi xmlns:a14="http://schemas.microsoft.com/office/drawing/2010/main" val="0"/>
                </a:ext>
              </a:extLst>
            </a:blip>
            <a:stretch>
              <a:fillRect/>
            </a:stretch>
          </p:blipFill>
          <p:spPr>
            <a:xfrm>
              <a:off x="8551" y="773"/>
              <a:ext cx="3271" cy="4471"/>
            </a:xfrm>
            <a:prstGeom prst="rect">
              <a:avLst/>
            </a:prstGeom>
          </p:spPr>
        </p:pic>
        <p:pic>
          <p:nvPicPr>
            <p:cNvPr id="26" name="图片 25"/>
            <p:cNvPicPr>
              <a:picLocks noChangeAspect="1"/>
            </p:cNvPicPr>
            <p:nvPr/>
          </p:nvPicPr>
          <p:blipFill>
            <a:blip r:embed="rId6">
              <a:extLst>
                <a:ext uri="{BEBA8EAE-BF5A-486C-A8C5-ECC9F3942E4B}">
                  <a14:imgProps xmlns:a14="http://schemas.microsoft.com/office/drawing/2010/main">
                    <a14:imgLayer r:embed="rId7">
                      <a14:imgEffect>
                        <a14:backgroundRemoval t="1188" b="100000" l="0" r="100000">
                          <a14:foregroundMark x1="7800" y1="84890" x2="97400" y2="96095"/>
                          <a14:foregroundMark x1="18800" y1="58065" x2="10200" y2="91681"/>
                          <a14:foregroundMark x1="28000" y1="54160" x2="70600" y2="57555"/>
                          <a14:foregroundMark x1="73000" y1="53650" x2="84400" y2="92190"/>
                          <a14:foregroundMark x1="73000" y1="54160" x2="54200" y2="40917"/>
                          <a14:foregroundMark x1="65200" y1="46350" x2="77200" y2="52971"/>
                          <a14:foregroundMark x1="44800" y1="37861" x2="44600" y2="44143"/>
                          <a14:foregroundMark x1="28200" y1="50085" x2="44200" y2="43973"/>
                          <a14:foregroundMark x1="70400" y1="25467" x2="71000" y2="26825"/>
                        </a14:backgroundRemoval>
                      </a14:imgEffect>
                    </a14:imgLayer>
                  </a14:imgProps>
                </a:ext>
                <a:ext uri="{28A0092B-C50C-407E-A947-70E740481C1C}">
                  <a14:useLocalDpi xmlns:a14="http://schemas.microsoft.com/office/drawing/2010/main" val="0"/>
                </a:ext>
              </a:extLst>
            </a:blip>
            <a:stretch>
              <a:fillRect/>
            </a:stretch>
          </p:blipFill>
          <p:spPr>
            <a:xfrm flipH="1">
              <a:off x="10938" y="2336"/>
              <a:ext cx="3087" cy="3636"/>
            </a:xfrm>
            <a:prstGeom prst="rect">
              <a:avLst/>
            </a:prstGeom>
          </p:spPr>
        </p:pic>
        <p:pic>
          <p:nvPicPr>
            <p:cNvPr id="32" name="图片 31"/>
            <p:cNvPicPr>
              <a:picLocks noChangeAspect="1"/>
            </p:cNvPicPr>
            <p:nvPr/>
          </p:nvPicPr>
          <p:blipFill>
            <a:blip r:embed="rId8">
              <a:extLst>
                <a:ext uri="{BEBA8EAE-BF5A-486C-A8C5-ECC9F3942E4B}">
                  <a14:imgProps xmlns:a14="http://schemas.microsoft.com/office/drawing/2010/main">
                    <a14:imgLayer r:embed="rId9">
                      <a14:imgEffect>
                        <a14:backgroundRemoval t="10758" b="100000" l="0" r="100000">
                          <a14:foregroundMark x1="22600" y1="68939" x2="7000" y2="96364"/>
                          <a14:foregroundMark x1="14600" y1="72273" x2="5600" y2="88939"/>
                          <a14:foregroundMark x1="90600" y1="89697" x2="88200" y2="94848"/>
                          <a14:foregroundMark x1="40200" y1="36667" x2="43000" y2="52424"/>
                          <a14:foregroundMark x1="57800" y1="44394" x2="54800" y2="48788"/>
                        </a14:backgroundRemoval>
                      </a14:imgEffect>
                    </a14:imgLayer>
                  </a14:imgProps>
                </a:ext>
                <a:ext uri="{28A0092B-C50C-407E-A947-70E740481C1C}">
                  <a14:useLocalDpi xmlns:a14="http://schemas.microsoft.com/office/drawing/2010/main" val="0"/>
                </a:ext>
              </a:extLst>
            </a:blip>
            <a:stretch>
              <a:fillRect/>
            </a:stretch>
          </p:blipFill>
          <p:spPr>
            <a:xfrm>
              <a:off x="8028" y="1344"/>
              <a:ext cx="3506" cy="4628"/>
            </a:xfrm>
            <a:prstGeom prst="rect">
              <a:avLst/>
            </a:prstGeom>
          </p:spPr>
        </p:pic>
        <p:pic>
          <p:nvPicPr>
            <p:cNvPr id="36" name="图片 35"/>
            <p:cNvPicPr>
              <a:picLocks noChangeAspect="1"/>
            </p:cNvPicPr>
            <p:nvPr/>
          </p:nvPicPr>
          <p:blipFill rotWithShape="1">
            <a:blip r:embed="rId10">
              <a:extLst>
                <a:ext uri="{BEBA8EAE-BF5A-486C-A8C5-ECC9F3942E4B}">
                  <a14:imgProps xmlns:a14="http://schemas.microsoft.com/office/drawing/2010/main">
                    <a14:imgLayer r:embed="rId11">
                      <a14:imgEffect>
                        <a14:backgroundRemoval t="5176" b="100000" l="0" r="100000">
                          <a14:foregroundMark x1="19241" y1="97723" x2="71646" y2="99172"/>
                        </a14:backgroundRemoval>
                      </a14:imgEffect>
                    </a14:imgLayer>
                  </a14:imgProps>
                </a:ext>
                <a:ext uri="{28A0092B-C50C-407E-A947-70E740481C1C}">
                  <a14:useLocalDpi xmlns:a14="http://schemas.microsoft.com/office/drawing/2010/main" val="0"/>
                </a:ext>
              </a:extLst>
            </a:blip>
            <a:srcRect l="3033"/>
            <a:stretch>
              <a:fillRect/>
            </a:stretch>
          </p:blipFill>
          <p:spPr>
            <a:xfrm>
              <a:off x="9621" y="2079"/>
              <a:ext cx="3087" cy="3893"/>
            </a:xfrm>
            <a:prstGeom prst="rect">
              <a:avLst/>
            </a:prstGeom>
          </p:spPr>
        </p:pic>
      </p:grpSp>
      <p:sp>
        <p:nvSpPr>
          <p:cNvPr id="38" name="文本框 37"/>
          <p:cNvSpPr txBox="1"/>
          <p:nvPr/>
        </p:nvSpPr>
        <p:spPr>
          <a:xfrm>
            <a:off x="4893310" y="2048510"/>
            <a:ext cx="7484110" cy="483870"/>
          </a:xfrm>
          <a:prstGeom prst="rect">
            <a:avLst/>
          </a:prstGeom>
          <a:solidFill>
            <a:srgbClr val="FF0000"/>
          </a:solidFill>
        </p:spPr>
        <p:txBody>
          <a:bodyPr wrap="square" rtlCol="0">
            <a:noAutofit/>
          </a:bodyPr>
          <a:lstStyle/>
          <a:p>
            <a:pPr indent="0">
              <a:buFont typeface="Wingdings" panose="05000000000000000000" pitchFamily="2" charset="2"/>
              <a:buNone/>
            </a:pPr>
            <a:r>
              <a:rPr lang="zh-CN" altLang="en-US" b="1">
                <a:solidFill>
                  <a:srgbClr val="FFFF00"/>
                </a:solidFill>
                <a:latin typeface="黑体" panose="02010609060101010101" charset="-122"/>
                <a:ea typeface="黑体" panose="02010609060101010101" charset="-122"/>
              </a:rPr>
              <a:t>从上到下，从左到右分别为段祺瑞、黎元洪、冯国璋、张作霖、徐世昌</a:t>
            </a:r>
            <a:endParaRPr lang="zh-CN" altLang="en-US" b="1">
              <a:solidFill>
                <a:srgbClr val="FFFF00"/>
              </a:solidFill>
              <a:latin typeface="黑体" panose="02010609060101010101" charset="-122"/>
              <a:ea typeface="黑体" panose="02010609060101010101" charset="-122"/>
            </a:endParaRPr>
          </a:p>
        </p:txBody>
      </p:sp>
      <p:sp>
        <p:nvSpPr>
          <p:cNvPr id="6" name="文本框 5"/>
          <p:cNvSpPr txBox="1"/>
          <p:nvPr/>
        </p:nvSpPr>
        <p:spPr>
          <a:xfrm>
            <a:off x="190500" y="0"/>
            <a:ext cx="3628390" cy="460375"/>
          </a:xfrm>
          <a:prstGeom prst="rect">
            <a:avLst/>
          </a:prstGeom>
          <a:solidFill>
            <a:srgbClr val="FFFF00"/>
          </a:solidFill>
          <a:ln>
            <a:solidFill>
              <a:srgbClr val="FF0000"/>
            </a:solidFill>
          </a:ln>
        </p:spPr>
        <p:txBody>
          <a:bodyPr wrap="square" rtlCol="0">
            <a:spAutoFit/>
          </a:bodyPr>
          <a:lstStyle/>
          <a:p>
            <a:r>
              <a:rPr lang="zh-CN" altLang="en-US" sz="2400" b="1" dirty="0">
                <a:latin typeface="黑体" panose="02010609060101010101" charset="-122"/>
                <a:ea typeface="黑体" panose="02010609060101010101" charset="-122"/>
                <a:cs typeface="黑体" panose="02010609060101010101" charset="-122"/>
              </a:rPr>
              <a:t>北洋军阀割据时期</a:t>
            </a:r>
            <a:endParaRPr lang="zh-CN" altLang="en-US" sz="2400" b="1" dirty="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custDataLst>
              <p:tags r:id="rId12"/>
            </p:custDataLst>
          </p:nvPr>
        </p:nvPicPr>
        <p:blipFill>
          <a:blip r:embed="rId13"/>
          <a:stretch>
            <a:fillRect/>
          </a:stretch>
        </p:blipFill>
        <p:spPr>
          <a:xfrm>
            <a:off x="85726" y="2463165"/>
            <a:ext cx="12006580" cy="3638550"/>
          </a:xfrm>
          <a:prstGeom prst="rect">
            <a:avLst/>
          </a:prstGeom>
        </p:spPr>
      </p:pic>
      <p:sp>
        <p:nvSpPr>
          <p:cNvPr id="25603" name="文本框 18"/>
          <p:cNvSpPr txBox="1"/>
          <p:nvPr>
            <p:custDataLst>
              <p:tags r:id="rId14"/>
            </p:custDataLst>
          </p:nvPr>
        </p:nvSpPr>
        <p:spPr>
          <a:xfrm>
            <a:off x="258445" y="6181725"/>
            <a:ext cx="11833860" cy="645160"/>
          </a:xfrm>
          <a:prstGeom prst="rect">
            <a:avLst/>
          </a:prstGeom>
          <a:solidFill>
            <a:schemeClr val="accent6">
              <a:lumMod val="20000"/>
              <a:lumOff val="80000"/>
            </a:schemeClr>
          </a:solidFill>
          <a:ln w="57150">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lvl1pPr marL="0" indent="0" algn="l" defTabSz="457200" rtl="0" eaLnBrk="1" fontAlgn="base" hangingPunct="1">
              <a:lnSpc>
                <a:spcPct val="100000"/>
              </a:lnSpc>
              <a:spcBef>
                <a:spcPct val="0"/>
              </a:spcBef>
              <a:spcAft>
                <a:spcPct val="0"/>
              </a:spcAft>
              <a:buClrTx/>
              <a:buSzTx/>
              <a:buFontTx/>
              <a:buNone/>
              <a:defRPr kumimoji="0" lang="en-US" altLang="en-US" sz="1800" b="0" i="0" u="none" baseline="0">
                <a:solidFill>
                  <a:schemeClr val="tx1"/>
                </a:solidFill>
                <a:latin typeface="Gill Sans MT" panose="020B0502020104020203" pitchFamily="34" charset="0"/>
              </a:defRPr>
            </a:lvl1pPr>
            <a:lvl2pPr marL="457200" indent="0" algn="l" defTabSz="457200" rtl="0" eaLnBrk="1" fontAlgn="base" hangingPunct="1">
              <a:lnSpc>
                <a:spcPct val="100000"/>
              </a:lnSpc>
              <a:spcBef>
                <a:spcPct val="0"/>
              </a:spcBef>
              <a:spcAft>
                <a:spcPct val="0"/>
              </a:spcAft>
              <a:buClrTx/>
              <a:buSzTx/>
              <a:buFontTx/>
              <a:buNone/>
              <a:defRPr kumimoji="0" lang="en-US" altLang="en-US" sz="1800" b="0" i="0" u="none" baseline="0">
                <a:solidFill>
                  <a:schemeClr val="tx1"/>
                </a:solidFill>
                <a:latin typeface="Gill Sans MT" panose="020B0502020104020203" pitchFamily="34" charset="0"/>
              </a:defRPr>
            </a:lvl2pPr>
            <a:lvl3pPr marL="914400" indent="0" algn="l" defTabSz="457200" rtl="0" eaLnBrk="1" fontAlgn="base" hangingPunct="1">
              <a:lnSpc>
                <a:spcPct val="100000"/>
              </a:lnSpc>
              <a:spcBef>
                <a:spcPct val="0"/>
              </a:spcBef>
              <a:spcAft>
                <a:spcPct val="0"/>
              </a:spcAft>
              <a:buClrTx/>
              <a:buSzTx/>
              <a:buFontTx/>
              <a:buNone/>
              <a:defRPr kumimoji="0" lang="en-US" altLang="en-US" sz="1800" b="0" i="0" u="none" baseline="0">
                <a:solidFill>
                  <a:schemeClr val="tx1"/>
                </a:solidFill>
                <a:latin typeface="Gill Sans MT" panose="020B0502020104020203" pitchFamily="34" charset="0"/>
              </a:defRPr>
            </a:lvl3pPr>
            <a:lvl4pPr marL="1371600" indent="0" algn="l" defTabSz="457200" rtl="0" eaLnBrk="1" fontAlgn="base" hangingPunct="1">
              <a:lnSpc>
                <a:spcPct val="100000"/>
              </a:lnSpc>
              <a:spcBef>
                <a:spcPct val="0"/>
              </a:spcBef>
              <a:spcAft>
                <a:spcPct val="0"/>
              </a:spcAft>
              <a:buClrTx/>
              <a:buSzTx/>
              <a:buFontTx/>
              <a:buNone/>
              <a:defRPr kumimoji="0" lang="en-US" altLang="en-US" sz="1800" b="0" i="0" u="none" baseline="0">
                <a:solidFill>
                  <a:schemeClr val="tx1"/>
                </a:solidFill>
                <a:latin typeface="Gill Sans MT" panose="020B0502020104020203" pitchFamily="34" charset="0"/>
              </a:defRPr>
            </a:lvl4pPr>
            <a:lvl5pPr marL="1828800" indent="0" algn="l" defTabSz="457200" rtl="0" eaLnBrk="1" fontAlgn="base" hangingPunct="1">
              <a:lnSpc>
                <a:spcPct val="100000"/>
              </a:lnSpc>
              <a:spcBef>
                <a:spcPct val="0"/>
              </a:spcBef>
              <a:spcAft>
                <a:spcPct val="0"/>
              </a:spcAft>
              <a:buClrTx/>
              <a:buSzTx/>
              <a:buFontTx/>
              <a:buNone/>
              <a:defRPr kumimoji="0" lang="en-US" altLang="en-US" sz="1800" b="0" i="0" u="none" baseline="0">
                <a:solidFill>
                  <a:schemeClr val="tx1"/>
                </a:solidFill>
                <a:latin typeface="Gill Sans MT" panose="020B0502020104020203" pitchFamily="34" charset="0"/>
              </a:defRPr>
            </a:lvl5pPr>
          </a:lstStyle>
          <a:p>
            <a:pPr marL="0" marR="0" lvl="0" indent="457200"/>
            <a:r>
              <a:rPr lang="en-US" altLang="zh-CN" b="1">
                <a:solidFill>
                  <a:srgbClr val="000000"/>
                </a:solidFill>
                <a:latin typeface="微软雅黑" panose="020B0503020204020204" charset="-122"/>
                <a:ea typeface="微软雅黑" panose="020B0503020204020204" charset="-122"/>
                <a:cs typeface="微软雅黑" panose="020B0503020204020204" charset="-122"/>
              </a:rPr>
              <a:t>1916年至1928年，共发生140余次战争，如将小规模武装冲突算在内，仅四川一省就发生了400余次</a:t>
            </a:r>
            <a:r>
              <a:rPr lang="en-US" altLang="zh-CN" sz="1600" b="1">
                <a:solidFill>
                  <a:srgbClr val="000000"/>
                </a:solidFill>
                <a:latin typeface="宋体" panose="02010600030101010101" pitchFamily="2" charset="-122"/>
                <a:ea typeface="等线" panose="02010600030101010101" charset="-122"/>
              </a:rPr>
              <a:t>。</a:t>
            </a:r>
            <a:endParaRPr lang="en-US" altLang="zh-CN" sz="1600" b="1">
              <a:solidFill>
                <a:srgbClr val="000000"/>
              </a:solidFill>
              <a:latin typeface="宋体" panose="02010600030101010101" pitchFamily="2" charset="-122"/>
              <a:ea typeface="等线" panose="02010600030101010101" charset="-122"/>
            </a:endParaRPr>
          </a:p>
          <a:p>
            <a:pPr marL="0" marR="0" lvl="0" indent="457200"/>
            <a:r>
              <a:rPr lang="en-US" altLang="zh-CN" sz="1600" b="1">
                <a:solidFill>
                  <a:srgbClr val="000000"/>
                </a:solidFill>
                <a:latin typeface="宋体" panose="02010600030101010101" pitchFamily="2" charset="-122"/>
                <a:ea typeface="等线" panose="02010600030101010101" charset="-122"/>
              </a:rPr>
              <a:t>                                                                                   </a:t>
            </a:r>
            <a:r>
              <a:rPr lang="en-US" altLang="zh-CN" b="1">
                <a:solidFill>
                  <a:srgbClr val="000000"/>
                </a:solidFill>
                <a:latin typeface="宋体" panose="02010600030101010101" pitchFamily="2" charset="-122"/>
                <a:ea typeface="等线" panose="02010600030101010101" charset="-122"/>
              </a:rPr>
              <a:t>  </a:t>
            </a:r>
            <a:r>
              <a:rPr lang="en-US" altLang="zh-CN" sz="1200" b="1">
                <a:solidFill>
                  <a:srgbClr val="000000"/>
                </a:solidFill>
                <a:latin typeface="宋体" panose="02010600030101010101" pitchFamily="2" charset="-122"/>
                <a:ea typeface="等线" panose="02010600030101010101" charset="-122"/>
              </a:rPr>
              <a:t>——黄克武《两岸新编中国近代史》</a:t>
            </a:r>
            <a:endParaRPr lang="en-US" altLang="zh-CN" sz="1200" b="1">
              <a:solidFill>
                <a:srgbClr val="000000"/>
              </a:solidFill>
              <a:latin typeface="宋体" panose="02010600030101010101" pitchFamily="2" charset="-122"/>
              <a:ea typeface="等线" panose="0201060003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2749821" y="1432778"/>
            <a:ext cx="397163" cy="3879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zh-CN" altLang="en-US">
              <a:latin typeface="Arial" panose="020B0604020202020204"/>
              <a:ea typeface="微软雅黑" panose="020B0503020204020204" charset="-122"/>
              <a:sym typeface="Arial" panose="020B0604020202020204"/>
            </a:endParaRPr>
          </a:p>
        </p:txBody>
      </p:sp>
      <p:cxnSp>
        <p:nvCxnSpPr>
          <p:cNvPr id="3" name="直接连接符 2"/>
          <p:cNvCxnSpPr/>
          <p:nvPr>
            <p:custDataLst>
              <p:tags r:id="rId2"/>
            </p:custDataLst>
          </p:nvPr>
        </p:nvCxnSpPr>
        <p:spPr>
          <a:xfrm flipH="1">
            <a:off x="2923005" y="1057042"/>
            <a:ext cx="47625" cy="57543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文本框 6"/>
          <p:cNvSpPr txBox="1"/>
          <p:nvPr>
            <p:custDataLst>
              <p:tags r:id="rId3"/>
            </p:custDataLst>
          </p:nvPr>
        </p:nvSpPr>
        <p:spPr>
          <a:xfrm>
            <a:off x="0" y="573405"/>
            <a:ext cx="2905760" cy="920750"/>
          </a:xfrm>
          <a:prstGeom prst="rect">
            <a:avLst/>
          </a:prstGeom>
          <a:solidFill>
            <a:schemeClr val="accent6">
              <a:lumMod val="40000"/>
              <a:lumOff val="60000"/>
            </a:schemeClr>
          </a:solidFill>
        </p:spPr>
        <p:txBody>
          <a:bodyPr wrap="square" lIns="91430" tIns="45718" rIns="91430" bIns="45718" rtlCol="0">
            <a:spAutoFit/>
          </a:bodyPr>
          <a:lstStyle/>
          <a:p>
            <a:r>
              <a:rPr lang="en-US" altLang="zh-CN" b="1" dirty="0">
                <a:latin typeface="Arial" panose="020B0604020202020204"/>
                <a:ea typeface="微软雅黑" panose="020B0503020204020204" charset="-122"/>
                <a:sym typeface="Arial" panose="020B0604020202020204"/>
              </a:rPr>
              <a:t>1916</a:t>
            </a:r>
            <a:r>
              <a:rPr lang="zh-CN" altLang="en-US" b="1" dirty="0">
                <a:latin typeface="Arial" panose="020B0604020202020204"/>
                <a:ea typeface="微软雅黑" panose="020B0503020204020204" charset="-122"/>
                <a:sym typeface="Arial" panose="020B0604020202020204"/>
              </a:rPr>
              <a:t>年</a:t>
            </a:r>
            <a:r>
              <a:rPr lang="en-US" altLang="zh-CN" b="1" dirty="0">
                <a:latin typeface="Arial" panose="020B0604020202020204"/>
                <a:ea typeface="微软雅黑" panose="020B0503020204020204" charset="-122"/>
                <a:sym typeface="Arial" panose="020B0604020202020204"/>
              </a:rPr>
              <a:t>6</a:t>
            </a:r>
            <a:r>
              <a:rPr lang="zh-CN" altLang="en-US" b="1" dirty="0">
                <a:latin typeface="Arial" panose="020B0604020202020204"/>
                <a:ea typeface="微软雅黑" panose="020B0503020204020204" charset="-122"/>
                <a:sym typeface="Arial" panose="020B0604020202020204"/>
              </a:rPr>
              <a:t>月</a:t>
            </a:r>
            <a:r>
              <a:rPr lang="en-US" altLang="zh-CN" b="1" dirty="0">
                <a:latin typeface="Arial" panose="020B0604020202020204"/>
                <a:ea typeface="微软雅黑" panose="020B0503020204020204" charset="-122"/>
                <a:sym typeface="Arial" panose="020B0604020202020204"/>
              </a:rPr>
              <a:t>6</a:t>
            </a:r>
            <a:r>
              <a:rPr lang="zh-CN" altLang="en-US" b="1" dirty="0">
                <a:latin typeface="Arial" panose="020B0604020202020204"/>
                <a:ea typeface="微软雅黑" panose="020B0503020204020204" charset="-122"/>
                <a:sym typeface="Arial" panose="020B0604020202020204"/>
              </a:rPr>
              <a:t>日，袁世凯在唾骂中死去，中国进入长达</a:t>
            </a:r>
            <a:r>
              <a:rPr lang="en-US" altLang="zh-CN" b="1" dirty="0">
                <a:latin typeface="Arial" panose="020B0604020202020204"/>
                <a:ea typeface="微软雅黑" panose="020B0503020204020204" charset="-122"/>
                <a:sym typeface="Arial" panose="020B0604020202020204"/>
              </a:rPr>
              <a:t>12</a:t>
            </a:r>
            <a:r>
              <a:rPr lang="zh-CN" altLang="en-US" b="1" dirty="0">
                <a:latin typeface="Arial" panose="020B0604020202020204"/>
                <a:ea typeface="微软雅黑" panose="020B0503020204020204" charset="-122"/>
                <a:sym typeface="Arial" panose="020B0604020202020204"/>
              </a:rPr>
              <a:t>年的军阀割据混战中</a:t>
            </a:r>
            <a:endParaRPr lang="zh-CN" altLang="en-US" b="1" dirty="0">
              <a:latin typeface="Arial" panose="020B0604020202020204"/>
              <a:ea typeface="微软雅黑" panose="020B0503020204020204" charset="-122"/>
              <a:sym typeface="Arial" panose="020B0604020202020204"/>
            </a:endParaRPr>
          </a:p>
        </p:txBody>
      </p:sp>
      <p:cxnSp>
        <p:nvCxnSpPr>
          <p:cNvPr id="13" name="直接连接符 12"/>
          <p:cNvCxnSpPr/>
          <p:nvPr>
            <p:custDataLst>
              <p:tags r:id="rId4"/>
            </p:custDataLst>
          </p:nvPr>
        </p:nvCxnSpPr>
        <p:spPr>
          <a:xfrm flipH="1">
            <a:off x="2666935" y="2367439"/>
            <a:ext cx="487680" cy="0"/>
          </a:xfrm>
          <a:prstGeom prst="line">
            <a:avLst/>
          </a:prstGeom>
          <a:ln w="31750" cap="rnd">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文本框 11"/>
          <p:cNvSpPr txBox="1"/>
          <p:nvPr>
            <p:custDataLst>
              <p:tags r:id="rId5"/>
            </p:custDataLst>
          </p:nvPr>
        </p:nvSpPr>
        <p:spPr>
          <a:xfrm>
            <a:off x="3198495" y="1807210"/>
            <a:ext cx="3460115" cy="1351280"/>
          </a:xfrm>
          <a:prstGeom prst="rect">
            <a:avLst/>
          </a:prstGeom>
          <a:noFill/>
        </p:spPr>
        <p:txBody>
          <a:bodyPr wrap="square" lIns="121906" tIns="60953" rIns="121906" bIns="60953" rtlCol="0">
            <a:spAutoFit/>
          </a:bodyPr>
          <a:lstStyle/>
          <a:p>
            <a:r>
              <a:rPr lang="zh-CN" altLang="en-US" sz="1600" b="1">
                <a:latin typeface="Arial" panose="020B0604020202020204"/>
                <a:ea typeface="微软雅黑" panose="020B0503020204020204" charset="-122"/>
                <a:sym typeface="Arial" panose="020B0604020202020204"/>
              </a:rPr>
              <a:t>广州国民政府成立</a:t>
            </a:r>
            <a:r>
              <a:rPr lang="zh-CN" altLang="en-US" sz="1600" b="1">
                <a:solidFill>
                  <a:schemeClr val="tx1">
                    <a:lumMod val="95000"/>
                    <a:lumOff val="5000"/>
                  </a:schemeClr>
                </a:solidFill>
                <a:latin typeface="微软雅黑" panose="020B0503020204020204" charset="-122"/>
                <a:ea typeface="微软雅黑" panose="020B0503020204020204" charset="-122"/>
                <a:sym typeface="+mn-ea"/>
              </a:rPr>
              <a:t>蒋介石接管国民党，成立</a:t>
            </a:r>
            <a:r>
              <a:rPr lang="zh-CN" altLang="en-US" sz="1600" b="1">
                <a:solidFill>
                  <a:srgbClr val="FF0000"/>
                </a:solidFill>
                <a:latin typeface="微软雅黑" panose="020B0503020204020204" charset="-122"/>
                <a:ea typeface="微软雅黑" panose="020B0503020204020204" charset="-122"/>
                <a:sym typeface="+mn-ea"/>
              </a:rPr>
              <a:t>国民革命军，</a:t>
            </a:r>
            <a:r>
              <a:rPr lang="zh-CN" altLang="en-US" sz="1600" b="1">
                <a:solidFill>
                  <a:schemeClr val="tx1">
                    <a:lumMod val="95000"/>
                    <a:lumOff val="5000"/>
                  </a:schemeClr>
                </a:solidFill>
                <a:latin typeface="微软雅黑" panose="020B0503020204020204" charset="-122"/>
                <a:ea typeface="微软雅黑" panose="020B0503020204020204" charset="-122"/>
                <a:sym typeface="+mn-ea"/>
              </a:rPr>
              <a:t>这支部队是</a:t>
            </a:r>
            <a:r>
              <a:rPr lang="zh-CN" altLang="en-US" sz="1600" b="1">
                <a:solidFill>
                  <a:srgbClr val="FF0000"/>
                </a:solidFill>
                <a:latin typeface="微软雅黑" panose="020B0503020204020204" charset="-122"/>
                <a:ea typeface="微软雅黑" panose="020B0503020204020204" charset="-122"/>
                <a:sym typeface="+mn-ea"/>
              </a:rPr>
              <a:t>国民党</a:t>
            </a:r>
            <a:r>
              <a:rPr lang="zh-CN" altLang="en-US" sz="1600" b="1">
                <a:solidFill>
                  <a:schemeClr val="tx1">
                    <a:lumMod val="95000"/>
                    <a:lumOff val="5000"/>
                  </a:schemeClr>
                </a:solidFill>
                <a:latin typeface="微软雅黑" panose="020B0503020204020204" charset="-122"/>
                <a:ea typeface="微软雅黑" panose="020B0503020204020204" charset="-122"/>
                <a:sym typeface="+mn-ea"/>
              </a:rPr>
              <a:t>和</a:t>
            </a:r>
            <a:r>
              <a:rPr lang="zh-CN" altLang="en-US" sz="1600" b="1">
                <a:solidFill>
                  <a:srgbClr val="FF0000"/>
                </a:solidFill>
                <a:latin typeface="微软雅黑" panose="020B0503020204020204" charset="-122"/>
                <a:ea typeface="微软雅黑" panose="020B0503020204020204" charset="-122"/>
                <a:sym typeface="+mn-ea"/>
              </a:rPr>
              <a:t>共产党</a:t>
            </a:r>
            <a:r>
              <a:rPr lang="zh-CN" altLang="en-US" sz="1600" b="1">
                <a:solidFill>
                  <a:schemeClr val="tx1">
                    <a:lumMod val="95000"/>
                    <a:lumOff val="5000"/>
                  </a:schemeClr>
                </a:solidFill>
                <a:latin typeface="微软雅黑" panose="020B0503020204020204" charset="-122"/>
                <a:ea typeface="微软雅黑" panose="020B0503020204020204" charset="-122"/>
                <a:sym typeface="+mn-ea"/>
              </a:rPr>
              <a:t>混合军队</a:t>
            </a:r>
            <a:endParaRPr lang="zh-CN" altLang="en-US" sz="1600" b="1">
              <a:solidFill>
                <a:schemeClr val="tx1">
                  <a:lumMod val="95000"/>
                  <a:lumOff val="5000"/>
                </a:schemeClr>
              </a:solidFill>
              <a:latin typeface="微软雅黑" panose="020B0503020204020204" charset="-122"/>
              <a:ea typeface="微软雅黑" panose="020B0503020204020204" charset="-122"/>
            </a:endParaRPr>
          </a:p>
          <a:p>
            <a:endParaRPr lang="zh-CN" altLang="en-US" sz="1600" b="1">
              <a:solidFill>
                <a:schemeClr val="tx1">
                  <a:lumMod val="95000"/>
                  <a:lumOff val="5000"/>
                </a:schemeClr>
              </a:solidFill>
              <a:latin typeface="微软雅黑" panose="020B0503020204020204" charset="-122"/>
              <a:ea typeface="微软雅黑" panose="020B0503020204020204" charset="-122"/>
              <a:sym typeface="Arial" panose="020B0604020202020204"/>
            </a:endParaRPr>
          </a:p>
          <a:p>
            <a:endParaRPr lang="zh-CN" altLang="en-US" sz="1600" b="1">
              <a:solidFill>
                <a:schemeClr val="tx1">
                  <a:lumMod val="95000"/>
                  <a:lumOff val="5000"/>
                </a:schemeClr>
              </a:solidFill>
              <a:latin typeface="微软雅黑" panose="020B0503020204020204" charset="-122"/>
              <a:ea typeface="微软雅黑" panose="020B0503020204020204" charset="-122"/>
              <a:sym typeface="Arial" panose="020B0604020202020204"/>
            </a:endParaRPr>
          </a:p>
        </p:txBody>
      </p:sp>
      <p:sp>
        <p:nvSpPr>
          <p:cNvPr id="15" name="文本框 11"/>
          <p:cNvSpPr txBox="1"/>
          <p:nvPr>
            <p:custDataLst>
              <p:tags r:id="rId6"/>
            </p:custDataLst>
          </p:nvPr>
        </p:nvSpPr>
        <p:spPr>
          <a:xfrm>
            <a:off x="3143179" y="1025471"/>
            <a:ext cx="2190765" cy="674370"/>
          </a:xfrm>
          <a:prstGeom prst="rect">
            <a:avLst/>
          </a:prstGeom>
          <a:solidFill>
            <a:schemeClr val="accent2">
              <a:lumMod val="20000"/>
              <a:lumOff val="80000"/>
            </a:schemeClr>
          </a:solidFill>
        </p:spPr>
        <p:txBody>
          <a:bodyPr wrap="square" lIns="121906" tIns="60953" rIns="121906" bIns="60953" rtlCol="0">
            <a:spAutoFit/>
          </a:bodyPr>
          <a:lstStyle/>
          <a:p>
            <a:pPr algn="ctr"/>
            <a:r>
              <a:rPr lang="en-US" altLang="zh-CN"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1925</a:t>
            </a:r>
            <a:r>
              <a:rPr lang="zh-CN" altLang="en-US"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年</a:t>
            </a:r>
            <a:r>
              <a:rPr lang="en-US" altLang="zh-CN"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3</a:t>
            </a:r>
            <a:r>
              <a:rPr lang="zh-CN" altLang="en-US"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月</a:t>
            </a:r>
            <a:r>
              <a:rPr lang="en-US" altLang="zh-CN"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12</a:t>
            </a:r>
            <a:r>
              <a:rPr lang="zh-CN" altLang="en-US"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日</a:t>
            </a:r>
            <a:endParaRPr lang="en-US" altLang="zh-CN" b="1">
              <a:solidFill>
                <a:schemeClr val="tx1">
                  <a:lumMod val="95000"/>
                  <a:lumOff val="5000"/>
                </a:schemeClr>
              </a:solidFill>
              <a:latin typeface="楷体" panose="02010609060101010101" charset="-122"/>
              <a:ea typeface="楷体" panose="02010609060101010101" charset="-122"/>
              <a:cs typeface="楷体" panose="02010609060101010101" charset="-122"/>
            </a:endParaRPr>
          </a:p>
          <a:p>
            <a:pPr algn="ctr"/>
            <a:r>
              <a:rPr lang="zh-CN" altLang="en-US"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孙中山憾然去世</a:t>
            </a:r>
            <a:endParaRPr lang="zh-CN" altLang="en-US" b="1">
              <a:latin typeface="Arial" panose="020B0604020202020204"/>
              <a:ea typeface="微软雅黑" panose="020B0503020204020204" charset="-122"/>
              <a:sym typeface="Arial" panose="020B0604020202020204"/>
            </a:endParaRPr>
          </a:p>
        </p:txBody>
      </p:sp>
      <p:cxnSp>
        <p:nvCxnSpPr>
          <p:cNvPr id="16" name="直接连接符 15"/>
          <p:cNvCxnSpPr/>
          <p:nvPr>
            <p:custDataLst>
              <p:tags r:id="rId7"/>
            </p:custDataLst>
          </p:nvPr>
        </p:nvCxnSpPr>
        <p:spPr>
          <a:xfrm flipH="1">
            <a:off x="2666935" y="2786547"/>
            <a:ext cx="487680" cy="0"/>
          </a:xfrm>
          <a:prstGeom prst="line">
            <a:avLst/>
          </a:prstGeom>
          <a:ln w="31750" cap="rnd">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文本框 11"/>
          <p:cNvSpPr txBox="1"/>
          <p:nvPr>
            <p:custDataLst>
              <p:tags r:id="rId8"/>
            </p:custDataLst>
          </p:nvPr>
        </p:nvSpPr>
        <p:spPr>
          <a:xfrm>
            <a:off x="3143224" y="2596825"/>
            <a:ext cx="3238523" cy="397510"/>
          </a:xfrm>
          <a:prstGeom prst="rect">
            <a:avLst/>
          </a:prstGeom>
          <a:noFill/>
        </p:spPr>
        <p:txBody>
          <a:bodyPr wrap="square" lIns="121906" tIns="60953" rIns="121906" bIns="60953" rtlCol="0">
            <a:spAutoFit/>
          </a:bodyPr>
          <a:lstStyle/>
          <a:p>
            <a:r>
              <a:rPr lang="zh-CN" altLang="en-US" b="1">
                <a:latin typeface="Arial" panose="020B0604020202020204"/>
                <a:ea typeface="微软雅黑" panose="020B0503020204020204" charset="-122"/>
                <a:sym typeface="Arial" panose="020B0604020202020204"/>
              </a:rPr>
              <a:t>国共合作，开始北伐</a:t>
            </a:r>
            <a:endParaRPr lang="zh-CN" altLang="en-US" b="1">
              <a:latin typeface="Arial" panose="020B0604020202020204"/>
              <a:ea typeface="微软雅黑" panose="020B0503020204020204" charset="-122"/>
              <a:sym typeface="Arial" panose="020B0604020202020204"/>
            </a:endParaRPr>
          </a:p>
        </p:txBody>
      </p:sp>
      <p:sp>
        <p:nvSpPr>
          <p:cNvPr id="18" name="文本框 11"/>
          <p:cNvSpPr txBox="1"/>
          <p:nvPr>
            <p:custDataLst>
              <p:tags r:id="rId9"/>
            </p:custDataLst>
          </p:nvPr>
        </p:nvSpPr>
        <p:spPr>
          <a:xfrm>
            <a:off x="1619179" y="2489150"/>
            <a:ext cx="2190765" cy="397510"/>
          </a:xfrm>
          <a:prstGeom prst="rect">
            <a:avLst/>
          </a:prstGeom>
          <a:noFill/>
        </p:spPr>
        <p:txBody>
          <a:bodyPr wrap="square" lIns="121906" tIns="60953" rIns="121906" bIns="60953" rtlCol="0">
            <a:spAutoFit/>
          </a:bodyPr>
          <a:lstStyle/>
          <a:p>
            <a:r>
              <a:rPr lang="en-US" altLang="zh-CN" b="1">
                <a:latin typeface="Arial" panose="020B0604020202020204"/>
                <a:ea typeface="微软雅黑" panose="020B0503020204020204" charset="-122"/>
                <a:sym typeface="Arial" panose="020B0604020202020204"/>
              </a:rPr>
              <a:t>1926</a:t>
            </a:r>
            <a:r>
              <a:rPr lang="zh-CN" altLang="en-US" b="1">
                <a:latin typeface="Arial" panose="020B0604020202020204"/>
                <a:ea typeface="微软雅黑" panose="020B0503020204020204" charset="-122"/>
                <a:sym typeface="Arial" panose="020B0604020202020204"/>
              </a:rPr>
              <a:t>年</a:t>
            </a:r>
            <a:endParaRPr lang="zh-CN" altLang="en-US" b="1">
              <a:latin typeface="Arial" panose="020B0604020202020204"/>
              <a:ea typeface="微软雅黑" panose="020B0503020204020204" charset="-122"/>
              <a:sym typeface="Arial" panose="020B0604020202020204"/>
            </a:endParaRPr>
          </a:p>
        </p:txBody>
      </p:sp>
      <p:cxnSp>
        <p:nvCxnSpPr>
          <p:cNvPr id="19" name="直接连接符 18"/>
          <p:cNvCxnSpPr/>
          <p:nvPr>
            <p:custDataLst>
              <p:tags r:id="rId10"/>
            </p:custDataLst>
          </p:nvPr>
        </p:nvCxnSpPr>
        <p:spPr>
          <a:xfrm flipH="1">
            <a:off x="2686683" y="3540417"/>
            <a:ext cx="487680" cy="0"/>
          </a:xfrm>
          <a:prstGeom prst="line">
            <a:avLst/>
          </a:prstGeom>
          <a:ln w="31750" cap="rnd">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文本框 11"/>
          <p:cNvSpPr txBox="1"/>
          <p:nvPr>
            <p:custDataLst>
              <p:tags r:id="rId11"/>
            </p:custDataLst>
          </p:nvPr>
        </p:nvSpPr>
        <p:spPr>
          <a:xfrm>
            <a:off x="1809681" y="3297170"/>
            <a:ext cx="1745644" cy="397510"/>
          </a:xfrm>
          <a:prstGeom prst="rect">
            <a:avLst/>
          </a:prstGeom>
          <a:noFill/>
        </p:spPr>
        <p:txBody>
          <a:bodyPr wrap="square" lIns="121906" tIns="60953" rIns="121906" bIns="60953" rtlCol="0">
            <a:spAutoFit/>
          </a:bodyPr>
          <a:lstStyle/>
          <a:p>
            <a:r>
              <a:rPr lang="en-US" altLang="zh-CN">
                <a:latin typeface="Arial" panose="020B0604020202020204"/>
                <a:ea typeface="微软雅黑" panose="020B0503020204020204" charset="-122"/>
                <a:sym typeface="Arial" panose="020B0604020202020204"/>
              </a:rPr>
              <a:t>4-7</a:t>
            </a:r>
            <a:r>
              <a:rPr lang="zh-CN" altLang="en-US">
                <a:latin typeface="Arial" panose="020B0604020202020204"/>
                <a:ea typeface="微软雅黑" panose="020B0503020204020204" charset="-122"/>
                <a:sym typeface="Arial" panose="020B0604020202020204"/>
              </a:rPr>
              <a:t>月</a:t>
            </a:r>
            <a:endParaRPr lang="zh-CN" altLang="en-US">
              <a:latin typeface="Arial" panose="020B0604020202020204"/>
              <a:ea typeface="微软雅黑" panose="020B0503020204020204" charset="-122"/>
              <a:sym typeface="Arial" panose="020B0604020202020204"/>
            </a:endParaRPr>
          </a:p>
        </p:txBody>
      </p:sp>
      <p:sp>
        <p:nvSpPr>
          <p:cNvPr id="21" name="文本框 11"/>
          <p:cNvSpPr txBox="1"/>
          <p:nvPr>
            <p:custDataLst>
              <p:tags r:id="rId12"/>
            </p:custDataLst>
          </p:nvPr>
        </p:nvSpPr>
        <p:spPr>
          <a:xfrm>
            <a:off x="3174361" y="3313361"/>
            <a:ext cx="2731096" cy="397510"/>
          </a:xfrm>
          <a:prstGeom prst="rect">
            <a:avLst/>
          </a:prstGeom>
          <a:noFill/>
        </p:spPr>
        <p:txBody>
          <a:bodyPr wrap="square" lIns="121906" tIns="60953" rIns="121906" bIns="60953" rtlCol="0">
            <a:spAutoFit/>
          </a:bodyPr>
          <a:lstStyle/>
          <a:p>
            <a:r>
              <a:rPr lang="zh-CN" altLang="en-US">
                <a:latin typeface="Arial" panose="020B0604020202020204"/>
                <a:ea typeface="微软雅黑" panose="020B0503020204020204" charset="-122"/>
                <a:sym typeface="Arial" panose="020B0604020202020204"/>
              </a:rPr>
              <a:t>国民党反革命政变</a:t>
            </a:r>
            <a:endParaRPr lang="zh-CN" altLang="en-US">
              <a:latin typeface="Arial" panose="020B0604020202020204"/>
              <a:ea typeface="微软雅黑" panose="020B0503020204020204" charset="-122"/>
              <a:sym typeface="Arial" panose="020B0604020202020204"/>
            </a:endParaRPr>
          </a:p>
        </p:txBody>
      </p:sp>
      <p:sp>
        <p:nvSpPr>
          <p:cNvPr id="22" name="文本框 11"/>
          <p:cNvSpPr txBox="1"/>
          <p:nvPr>
            <p:custDataLst>
              <p:tags r:id="rId13"/>
            </p:custDataLst>
          </p:nvPr>
        </p:nvSpPr>
        <p:spPr>
          <a:xfrm>
            <a:off x="1619179" y="2925190"/>
            <a:ext cx="2190765" cy="397510"/>
          </a:xfrm>
          <a:prstGeom prst="rect">
            <a:avLst/>
          </a:prstGeom>
          <a:noFill/>
        </p:spPr>
        <p:txBody>
          <a:bodyPr wrap="square" lIns="121906" tIns="60953" rIns="121906" bIns="60953" rtlCol="0">
            <a:spAutoFit/>
          </a:bodyPr>
          <a:lstStyle/>
          <a:p>
            <a:r>
              <a:rPr lang="en-US" altLang="zh-CN">
                <a:latin typeface="Arial" panose="020B0604020202020204"/>
                <a:ea typeface="微软雅黑" panose="020B0503020204020204" charset="-122"/>
                <a:sym typeface="Arial" panose="020B0604020202020204"/>
              </a:rPr>
              <a:t>1927</a:t>
            </a:r>
            <a:r>
              <a:rPr lang="zh-CN" altLang="en-US">
                <a:latin typeface="Arial" panose="020B0604020202020204"/>
                <a:ea typeface="微软雅黑" panose="020B0503020204020204" charset="-122"/>
                <a:sym typeface="Arial" panose="020B0604020202020204"/>
              </a:rPr>
              <a:t>年</a:t>
            </a:r>
            <a:endParaRPr lang="zh-CN" altLang="en-US">
              <a:latin typeface="Arial" panose="020B0604020202020204"/>
              <a:ea typeface="微软雅黑" panose="020B0503020204020204" charset="-122"/>
              <a:sym typeface="Arial" panose="020B0604020202020204"/>
            </a:endParaRPr>
          </a:p>
        </p:txBody>
      </p:sp>
      <p:cxnSp>
        <p:nvCxnSpPr>
          <p:cNvPr id="34" name="直接连接符 33"/>
          <p:cNvCxnSpPr/>
          <p:nvPr>
            <p:custDataLst>
              <p:tags r:id="rId14"/>
            </p:custDataLst>
          </p:nvPr>
        </p:nvCxnSpPr>
        <p:spPr>
          <a:xfrm flipH="1">
            <a:off x="2686683" y="3919231"/>
            <a:ext cx="487680" cy="0"/>
          </a:xfrm>
          <a:prstGeom prst="line">
            <a:avLst/>
          </a:prstGeom>
          <a:ln w="31750" cap="rnd">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文本框 11"/>
          <p:cNvSpPr txBox="1"/>
          <p:nvPr>
            <p:custDataLst>
              <p:tags r:id="rId15"/>
            </p:custDataLst>
          </p:nvPr>
        </p:nvSpPr>
        <p:spPr>
          <a:xfrm>
            <a:off x="2064302" y="3675986"/>
            <a:ext cx="1745644" cy="397510"/>
          </a:xfrm>
          <a:prstGeom prst="rect">
            <a:avLst/>
          </a:prstGeom>
          <a:noFill/>
        </p:spPr>
        <p:txBody>
          <a:bodyPr wrap="square" lIns="121906" tIns="60953" rIns="121906" bIns="60953" rtlCol="0">
            <a:spAutoFit/>
          </a:bodyPr>
          <a:lstStyle/>
          <a:p>
            <a:r>
              <a:rPr lang="en-US" altLang="zh-CN">
                <a:latin typeface="Arial" panose="020B0604020202020204"/>
                <a:ea typeface="微软雅黑" panose="020B0503020204020204" charset="-122"/>
                <a:sym typeface="Arial" panose="020B0604020202020204"/>
              </a:rPr>
              <a:t>9</a:t>
            </a:r>
            <a:r>
              <a:rPr lang="zh-CN" altLang="en-US">
                <a:latin typeface="Arial" panose="020B0604020202020204"/>
                <a:ea typeface="微软雅黑" panose="020B0503020204020204" charset="-122"/>
                <a:sym typeface="Arial" panose="020B0604020202020204"/>
              </a:rPr>
              <a:t>月</a:t>
            </a:r>
            <a:endParaRPr lang="zh-CN" altLang="en-US">
              <a:latin typeface="Arial" panose="020B0604020202020204"/>
              <a:ea typeface="微软雅黑" panose="020B0503020204020204" charset="-122"/>
              <a:sym typeface="Arial" panose="020B0604020202020204"/>
            </a:endParaRPr>
          </a:p>
        </p:txBody>
      </p:sp>
      <p:sp>
        <p:nvSpPr>
          <p:cNvPr id="36" name="文本框 11"/>
          <p:cNvSpPr txBox="1"/>
          <p:nvPr>
            <p:custDataLst>
              <p:tags r:id="rId16"/>
            </p:custDataLst>
          </p:nvPr>
        </p:nvSpPr>
        <p:spPr>
          <a:xfrm>
            <a:off x="3174361" y="3692173"/>
            <a:ext cx="2731096" cy="397510"/>
          </a:xfrm>
          <a:prstGeom prst="rect">
            <a:avLst/>
          </a:prstGeom>
          <a:noFill/>
        </p:spPr>
        <p:txBody>
          <a:bodyPr wrap="square" lIns="121906" tIns="60953" rIns="121906" bIns="60953" rtlCol="0">
            <a:spAutoFit/>
          </a:bodyPr>
          <a:lstStyle/>
          <a:p>
            <a:r>
              <a:rPr lang="zh-CN" altLang="en-US">
                <a:latin typeface="Arial" panose="020B0604020202020204"/>
                <a:ea typeface="微软雅黑" panose="020B0503020204020204" charset="-122"/>
                <a:sym typeface="Arial" panose="020B0604020202020204"/>
              </a:rPr>
              <a:t>“宁汉合流”</a:t>
            </a:r>
            <a:endParaRPr lang="zh-CN" altLang="en-US">
              <a:latin typeface="Arial" panose="020B0604020202020204"/>
              <a:ea typeface="微软雅黑" panose="020B0503020204020204" charset="-122"/>
              <a:sym typeface="Arial" panose="020B0604020202020204"/>
            </a:endParaRPr>
          </a:p>
        </p:txBody>
      </p:sp>
      <p:grpSp>
        <p:nvGrpSpPr>
          <p:cNvPr id="39" name="组合 33"/>
          <p:cNvGrpSpPr/>
          <p:nvPr>
            <p:custDataLst>
              <p:tags r:id="rId17"/>
            </p:custDataLst>
          </p:nvPr>
        </p:nvGrpSpPr>
        <p:grpSpPr>
          <a:xfrm>
            <a:off x="-52705" y="4645454"/>
            <a:ext cx="9715568" cy="2212546"/>
            <a:chOff x="-156544" y="2061258"/>
            <a:chExt cx="7443220" cy="3082242"/>
          </a:xfrm>
        </p:grpSpPr>
        <p:pic>
          <p:nvPicPr>
            <p:cNvPr id="40" name="Picture 2" descr="C:\Users\Lenovo\Desktop\1840-1949\4.jpg"/>
            <p:cNvPicPr>
              <a:picLocks noChangeAspect="1" noChangeArrowheads="1"/>
            </p:cNvPicPr>
            <p:nvPr>
              <p:custDataLst>
                <p:tags r:id="rId18"/>
              </p:custDataLst>
            </p:nvPr>
          </p:nvPicPr>
          <p:blipFill>
            <a:blip r:embed="rId19">
              <a:clrChange>
                <a:clrFrom>
                  <a:srgbClr val="FEFEFE"/>
                </a:clrFrom>
                <a:clrTo>
                  <a:srgbClr val="FEFEFE">
                    <a:alpha val="0"/>
                  </a:srgbClr>
                </a:clrTo>
              </a:clrChange>
            </a:blip>
            <a:srcRect l="30573" t="37676" b="47013"/>
            <a:stretch>
              <a:fillRect/>
            </a:stretch>
          </p:blipFill>
          <p:spPr bwMode="auto">
            <a:xfrm rot="16200000">
              <a:off x="2102217" y="-40959"/>
              <a:ext cx="3082242" cy="7286676"/>
            </a:xfrm>
            <a:prstGeom prst="rect">
              <a:avLst/>
            </a:prstGeom>
            <a:noFill/>
          </p:spPr>
        </p:pic>
        <p:sp useBgFill="1">
          <p:nvSpPr>
            <p:cNvPr id="41" name="矩形 40"/>
            <p:cNvSpPr/>
            <p:nvPr>
              <p:custDataLst>
                <p:tags r:id="rId20"/>
              </p:custDataLst>
            </p:nvPr>
          </p:nvSpPr>
          <p:spPr>
            <a:xfrm>
              <a:off x="-156544" y="2324100"/>
              <a:ext cx="1439244" cy="13906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grpSp>
      <p:pic>
        <p:nvPicPr>
          <p:cNvPr id="42" name="图片 41"/>
          <p:cNvPicPr>
            <a:picLocks noChangeAspect="1"/>
          </p:cNvPicPr>
          <p:nvPr>
            <p:custDataLst>
              <p:tags r:id="rId21"/>
            </p:custDataLst>
          </p:nvPr>
        </p:nvPicPr>
        <p:blipFill>
          <a:blip r:embed="rId22"/>
          <a:srcRect r="902"/>
          <a:stretch>
            <a:fillRect/>
          </a:stretch>
        </p:blipFill>
        <p:spPr>
          <a:xfrm>
            <a:off x="6450419" y="7"/>
            <a:ext cx="5741581" cy="6745575"/>
          </a:xfrm>
          <a:prstGeom prst="rect">
            <a:avLst/>
          </a:prstGeom>
          <a:ln>
            <a:noFill/>
          </a:ln>
          <a:effectLst>
            <a:softEdge rad="112500"/>
          </a:effectLst>
        </p:spPr>
      </p:pic>
      <p:sp>
        <p:nvSpPr>
          <p:cNvPr id="43" name="矩形 42"/>
          <p:cNvSpPr/>
          <p:nvPr>
            <p:custDataLst>
              <p:tags r:id="rId23"/>
            </p:custDataLst>
          </p:nvPr>
        </p:nvSpPr>
        <p:spPr>
          <a:xfrm>
            <a:off x="6667505" y="476231"/>
            <a:ext cx="3150459" cy="920750"/>
          </a:xfrm>
          <a:prstGeom prst="rect">
            <a:avLst/>
          </a:prstGeom>
          <a:solidFill>
            <a:schemeClr val="accent2">
              <a:lumMod val="50000"/>
            </a:schemeClr>
          </a:solidFill>
        </p:spPr>
        <p:txBody>
          <a:bodyPr wrap="square" lIns="91428" tIns="45718" rIns="91428" bIns="45718">
            <a:spAutoFit/>
          </a:bodyPr>
          <a:lstStyle/>
          <a:p>
            <a:r>
              <a:rPr lang="zh-CN" altLang="en-US">
                <a:latin typeface="Arial" panose="020B0604020202020204"/>
                <a:ea typeface="微软雅黑" panose="020B0503020204020204" charset="-122"/>
                <a:sym typeface="Arial" panose="020B0604020202020204"/>
              </a:rPr>
              <a:t>张作霖坐镇北京，任陆海军大元帅，代表中华民国行使统治权</a:t>
            </a:r>
            <a:endParaRPr lang="zh-CN" altLang="en-US">
              <a:latin typeface="Arial" panose="020B0604020202020204"/>
              <a:ea typeface="微软雅黑" panose="020B0503020204020204" charset="-122"/>
              <a:sym typeface="Arial" panose="020B0604020202020204"/>
            </a:endParaRPr>
          </a:p>
        </p:txBody>
      </p:sp>
      <p:sp>
        <p:nvSpPr>
          <p:cNvPr id="44" name="矩形 43"/>
          <p:cNvSpPr/>
          <p:nvPr>
            <p:custDataLst>
              <p:tags r:id="rId24"/>
            </p:custDataLst>
          </p:nvPr>
        </p:nvSpPr>
        <p:spPr>
          <a:xfrm>
            <a:off x="9810776" y="476229"/>
            <a:ext cx="480000" cy="120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28" tIns="45718" rIns="91428" bIns="45718" numCol="1" spcCol="0" rtlCol="0" fromWordArt="0" anchor="ctr" anchorCtr="0" forceAA="0" compatLnSpc="1">
            <a:noAutofit/>
          </a:bodyPr>
          <a:lstStyle/>
          <a:p>
            <a:pPr lvl="0" algn="ctr">
              <a:buClrTx/>
              <a:buSzTx/>
              <a:buFontTx/>
            </a:pPr>
            <a:r>
              <a:rPr lang="zh-CN" altLang="en-US" b="1">
                <a:effectLst>
                  <a:outerShdw blurRad="38100" dist="38100" dir="2700000" algn="tl">
                    <a:srgbClr val="000000">
                      <a:alpha val="43137"/>
                    </a:srgbClr>
                  </a:outerShdw>
                </a:effectLst>
                <a:latin typeface="Arial" panose="020B0604020202020204"/>
                <a:ea typeface="微软雅黑" panose="020B0503020204020204" charset="-122"/>
                <a:sym typeface="Arial" panose="020B0604020202020204"/>
              </a:rPr>
              <a:t>北京</a:t>
            </a:r>
            <a:endParaRPr lang="zh-CN" altLang="en-US" b="1">
              <a:effectLst>
                <a:outerShdw blurRad="38100" dist="38100" dir="2700000" algn="tl">
                  <a:srgbClr val="000000">
                    <a:alpha val="43137"/>
                  </a:srgbClr>
                </a:outerShdw>
              </a:effectLst>
              <a:latin typeface="Arial" panose="020B0604020202020204"/>
              <a:ea typeface="微软雅黑" panose="020B0503020204020204" charset="-122"/>
              <a:sym typeface="Arial" panose="020B0604020202020204"/>
            </a:endParaRPr>
          </a:p>
        </p:txBody>
      </p:sp>
      <p:pic>
        <p:nvPicPr>
          <p:cNvPr id="45" name="图片 44"/>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10953785" y="2000243"/>
            <a:ext cx="892387" cy="11929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6" name="Rectangle 3"/>
          <p:cNvSpPr txBox="1">
            <a:spLocks noRot="1" noChangeArrowheads="1"/>
          </p:cNvSpPr>
          <p:nvPr>
            <p:custDataLst>
              <p:tags r:id="rId27"/>
            </p:custDataLst>
          </p:nvPr>
        </p:nvSpPr>
        <p:spPr bwMode="auto">
          <a:xfrm>
            <a:off x="6762757" y="2285712"/>
            <a:ext cx="3238523" cy="768000"/>
          </a:xfrm>
          <a:prstGeom prst="rect">
            <a:avLst/>
          </a:prstGeom>
          <a:solidFill>
            <a:schemeClr val="accent2">
              <a:lumMod val="50000"/>
            </a:schemeClr>
          </a:solidFill>
          <a:ln>
            <a:noFill/>
          </a:ln>
        </p:spPr>
        <p:txBody>
          <a:bodyPr vert="horz" wrap="square" lIns="91428" tIns="45718" rIns="91428" bIns="45718" numCol="1" anchor="ctr" anchorCtr="0" compatLnSpc="1"/>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CN" sz="2400">
                <a:latin typeface="Arial" panose="020B0604020202020204"/>
                <a:ea typeface="微软雅黑" panose="020B0503020204020204" charset="-122"/>
                <a:sym typeface="Arial" panose="020B0604020202020204"/>
              </a:rPr>
              <a:t>1927</a:t>
            </a:r>
            <a:r>
              <a:rPr lang="zh-CN" altLang="en-US" sz="2400">
                <a:latin typeface="Arial" panose="020B0604020202020204"/>
                <a:ea typeface="微软雅黑" panose="020B0503020204020204" charset="-122"/>
                <a:sym typeface="Arial" panose="020B0604020202020204"/>
              </a:rPr>
              <a:t>年</a:t>
            </a:r>
            <a:r>
              <a:rPr lang="en-US" altLang="zh-CN" sz="2400">
                <a:latin typeface="Arial" panose="020B0604020202020204"/>
                <a:ea typeface="微软雅黑" panose="020B0503020204020204" charset="-122"/>
                <a:sym typeface="Arial" panose="020B0604020202020204"/>
              </a:rPr>
              <a:t>4</a:t>
            </a:r>
            <a:r>
              <a:rPr lang="zh-CN" altLang="en-US" sz="2400">
                <a:latin typeface="Arial" panose="020B0604020202020204"/>
                <a:ea typeface="微软雅黑" panose="020B0503020204020204" charset="-122"/>
                <a:sym typeface="Arial" panose="020B0604020202020204"/>
              </a:rPr>
              <a:t>月</a:t>
            </a:r>
            <a:r>
              <a:rPr lang="en-US" altLang="zh-CN" sz="2400">
                <a:latin typeface="Arial" panose="020B0604020202020204"/>
                <a:ea typeface="微软雅黑" panose="020B0503020204020204" charset="-122"/>
                <a:sym typeface="Arial" panose="020B0604020202020204"/>
              </a:rPr>
              <a:t>18</a:t>
            </a:r>
            <a:r>
              <a:rPr lang="zh-CN" altLang="en-US" sz="2400">
                <a:latin typeface="Arial" panose="020B0604020202020204"/>
                <a:ea typeface="微软雅黑" panose="020B0503020204020204" charset="-122"/>
                <a:sym typeface="Arial" panose="020B0604020202020204"/>
              </a:rPr>
              <a:t>日，蒋介石成立南京国民政府</a:t>
            </a:r>
            <a:endParaRPr lang="zh-CN" altLang="en-US" sz="2400">
              <a:latin typeface="Arial" panose="020B0604020202020204"/>
              <a:ea typeface="微软雅黑" panose="020B0503020204020204" charset="-122"/>
              <a:sym typeface="Arial" panose="020B0604020202020204"/>
            </a:endParaRPr>
          </a:p>
        </p:txBody>
      </p:sp>
      <p:sp>
        <p:nvSpPr>
          <p:cNvPr id="47" name="矩形 46"/>
          <p:cNvSpPr/>
          <p:nvPr>
            <p:custDataLst>
              <p:tags r:id="rId28"/>
            </p:custDataLst>
          </p:nvPr>
        </p:nvSpPr>
        <p:spPr>
          <a:xfrm>
            <a:off x="10382280" y="2279997"/>
            <a:ext cx="480000" cy="76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r>
              <a:rPr lang="zh-CN" altLang="en-US" b="1">
                <a:effectLst>
                  <a:outerShdw blurRad="38100" dist="38100" dir="2700000" algn="tl">
                    <a:srgbClr val="000000">
                      <a:alpha val="43137"/>
                    </a:srgbClr>
                  </a:outerShdw>
                </a:effectLst>
                <a:latin typeface="Arial" panose="020B0604020202020204"/>
                <a:ea typeface="微软雅黑" panose="020B0503020204020204" charset="-122"/>
                <a:sym typeface="Arial" panose="020B0604020202020204"/>
              </a:rPr>
              <a:t>南京</a:t>
            </a:r>
            <a:endParaRPr lang="zh-CN" altLang="en-US" b="1">
              <a:effectLst>
                <a:outerShdw blurRad="38100" dist="38100" dir="2700000" algn="tl">
                  <a:srgbClr val="000000">
                    <a:alpha val="43137"/>
                  </a:srgbClr>
                </a:outerShdw>
              </a:effectLst>
              <a:latin typeface="Arial" panose="020B0604020202020204"/>
              <a:ea typeface="微软雅黑" panose="020B0503020204020204" charset="-122"/>
              <a:sym typeface="Arial" panose="020B0604020202020204"/>
            </a:endParaRPr>
          </a:p>
        </p:txBody>
      </p:sp>
      <p:cxnSp>
        <p:nvCxnSpPr>
          <p:cNvPr id="48" name="直接连接符 47"/>
          <p:cNvCxnSpPr/>
          <p:nvPr>
            <p:custDataLst>
              <p:tags r:id="rId29"/>
            </p:custDataLst>
          </p:nvPr>
        </p:nvCxnSpPr>
        <p:spPr>
          <a:xfrm flipH="1">
            <a:off x="2732007" y="4375889"/>
            <a:ext cx="487680" cy="0"/>
          </a:xfrm>
          <a:prstGeom prst="line">
            <a:avLst/>
          </a:prstGeom>
          <a:ln w="31750" cap="rnd">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文本框 11"/>
          <p:cNvSpPr txBox="1"/>
          <p:nvPr>
            <p:custDataLst>
              <p:tags r:id="rId30"/>
            </p:custDataLst>
          </p:nvPr>
        </p:nvSpPr>
        <p:spPr>
          <a:xfrm>
            <a:off x="3208261" y="4185389"/>
            <a:ext cx="3397851" cy="397510"/>
          </a:xfrm>
          <a:prstGeom prst="rect">
            <a:avLst/>
          </a:prstGeom>
          <a:noFill/>
        </p:spPr>
        <p:txBody>
          <a:bodyPr wrap="square" lIns="121904" tIns="60952" rIns="121904" bIns="60952" rtlCol="0">
            <a:spAutoFit/>
          </a:bodyPr>
          <a:lstStyle/>
          <a:p>
            <a:r>
              <a:rPr lang="zh-CN" altLang="en-US" dirty="0">
                <a:latin typeface="Arial" panose="020B0604020202020204"/>
                <a:ea typeface="微软雅黑" panose="020B0503020204020204" charset="-122"/>
                <a:sym typeface="Arial" panose="020B0604020202020204"/>
              </a:rPr>
              <a:t>南京国民政府继续北伐</a:t>
            </a:r>
            <a:endParaRPr lang="zh-CN" altLang="en-US" dirty="0">
              <a:latin typeface="Arial" panose="020B0604020202020204"/>
              <a:ea typeface="微软雅黑" panose="020B0503020204020204" charset="-122"/>
              <a:sym typeface="Arial" panose="020B0604020202020204"/>
            </a:endParaRPr>
          </a:p>
        </p:txBody>
      </p:sp>
      <p:sp>
        <p:nvSpPr>
          <p:cNvPr id="50" name="文本框 11"/>
          <p:cNvSpPr txBox="1"/>
          <p:nvPr>
            <p:custDataLst>
              <p:tags r:id="rId31"/>
            </p:custDataLst>
          </p:nvPr>
        </p:nvSpPr>
        <p:spPr>
          <a:xfrm>
            <a:off x="1684252" y="4078494"/>
            <a:ext cx="2190765" cy="397510"/>
          </a:xfrm>
          <a:prstGeom prst="rect">
            <a:avLst/>
          </a:prstGeom>
          <a:noFill/>
        </p:spPr>
        <p:txBody>
          <a:bodyPr wrap="square" lIns="121904" tIns="60952" rIns="121904" bIns="60952" rtlCol="0">
            <a:spAutoFit/>
          </a:bodyPr>
          <a:lstStyle/>
          <a:p>
            <a:r>
              <a:rPr lang="en-US" altLang="zh-CN">
                <a:latin typeface="Arial" panose="020B0604020202020204"/>
                <a:ea typeface="微软雅黑" panose="020B0503020204020204" charset="-122"/>
                <a:sym typeface="Arial" panose="020B0604020202020204"/>
              </a:rPr>
              <a:t>1928</a:t>
            </a:r>
            <a:r>
              <a:rPr lang="zh-CN" altLang="en-US">
                <a:latin typeface="Arial" panose="020B0604020202020204"/>
                <a:ea typeface="微软雅黑" panose="020B0503020204020204" charset="-122"/>
                <a:sym typeface="Arial" panose="020B0604020202020204"/>
              </a:rPr>
              <a:t>年</a:t>
            </a:r>
            <a:endParaRPr lang="zh-CN" altLang="en-US">
              <a:latin typeface="Arial" panose="020B0604020202020204"/>
              <a:ea typeface="微软雅黑" panose="020B0503020204020204" charset="-122"/>
              <a:sym typeface="Arial" panose="020B0604020202020204"/>
            </a:endParaRPr>
          </a:p>
        </p:txBody>
      </p:sp>
      <p:sp>
        <p:nvSpPr>
          <p:cNvPr id="51" name="Rectangle 3"/>
          <p:cNvSpPr txBox="1">
            <a:spLocks noRot="1" noChangeArrowheads="1"/>
          </p:cNvSpPr>
          <p:nvPr>
            <p:custDataLst>
              <p:tags r:id="rId32"/>
            </p:custDataLst>
          </p:nvPr>
        </p:nvSpPr>
        <p:spPr bwMode="auto">
          <a:xfrm>
            <a:off x="6096000" y="476231"/>
            <a:ext cx="3714776" cy="1192996"/>
          </a:xfrm>
          <a:prstGeom prst="rect">
            <a:avLst/>
          </a:prstGeom>
          <a:solidFill>
            <a:srgbClr val="CC6600"/>
          </a:solidFill>
          <a:ln>
            <a:noFill/>
          </a:ln>
        </p:spPr>
        <p:txBody>
          <a:bodyPr vert="horz" wrap="square" lIns="91428" tIns="45718" rIns="91428" bIns="45718" numCol="1" anchor="ctr" anchorCtr="0" compatLnSpc="1"/>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zh-CN" altLang="en-US" sz="2400">
                <a:solidFill>
                  <a:schemeClr val="bg1"/>
                </a:solidFill>
                <a:latin typeface="Arial" panose="020B0604020202020204"/>
                <a:ea typeface="微软雅黑" panose="020B0503020204020204" charset="-122"/>
                <a:sym typeface="Arial" panose="020B0604020202020204"/>
              </a:rPr>
              <a:t>张作霖决定退回东北，途中惨遭日本炸死。同年底，张学良宣布东北易帜</a:t>
            </a:r>
            <a:endParaRPr lang="zh-CN" altLang="en-US" sz="2400">
              <a:solidFill>
                <a:schemeClr val="bg1"/>
              </a:solidFill>
              <a:latin typeface="Arial" panose="020B0604020202020204"/>
              <a:ea typeface="微软雅黑" panose="020B0503020204020204" charset="-122"/>
              <a:sym typeface="Arial" panose="020B0604020202020204"/>
            </a:endParaRPr>
          </a:p>
        </p:txBody>
      </p:sp>
      <p:sp>
        <p:nvSpPr>
          <p:cNvPr id="52" name="Rectangle 3"/>
          <p:cNvSpPr txBox="1">
            <a:spLocks noRot="1" noChangeArrowheads="1"/>
          </p:cNvSpPr>
          <p:nvPr>
            <p:custDataLst>
              <p:tags r:id="rId33"/>
            </p:custDataLst>
          </p:nvPr>
        </p:nvSpPr>
        <p:spPr bwMode="auto">
          <a:xfrm>
            <a:off x="6762756" y="2280277"/>
            <a:ext cx="3632224" cy="768000"/>
          </a:xfrm>
          <a:prstGeom prst="rect">
            <a:avLst/>
          </a:prstGeom>
          <a:solidFill>
            <a:schemeClr val="accent4">
              <a:lumMod val="50000"/>
            </a:schemeClr>
          </a:solidFill>
          <a:ln>
            <a:noFill/>
          </a:ln>
        </p:spPr>
        <p:txBody>
          <a:bodyPr vert="horz" wrap="square" lIns="91428" tIns="45718" rIns="91428" bIns="45718" numCol="1" anchor="ctr" anchorCtr="0" compatLnSpc="1"/>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CN" sz="2400">
                <a:solidFill>
                  <a:srgbClr val="FF0000"/>
                </a:solidFill>
                <a:latin typeface="Arial" panose="020B0604020202020204"/>
                <a:ea typeface="微软雅黑" panose="020B0503020204020204" charset="-122"/>
                <a:sym typeface="Arial" panose="020B0604020202020204"/>
              </a:rPr>
              <a:t>1927</a:t>
            </a:r>
            <a:r>
              <a:rPr lang="zh-CN" altLang="en-US" sz="2400">
                <a:solidFill>
                  <a:srgbClr val="FF0000"/>
                </a:solidFill>
                <a:latin typeface="Arial" panose="020B0604020202020204"/>
                <a:ea typeface="微软雅黑" panose="020B0503020204020204" charset="-122"/>
                <a:sym typeface="Arial" panose="020B0604020202020204"/>
              </a:rPr>
              <a:t>年</a:t>
            </a:r>
            <a:r>
              <a:rPr lang="en-US" altLang="zh-CN" sz="2400">
                <a:solidFill>
                  <a:srgbClr val="FF0000"/>
                </a:solidFill>
                <a:latin typeface="Arial" panose="020B0604020202020204"/>
                <a:ea typeface="微软雅黑" panose="020B0503020204020204" charset="-122"/>
                <a:sym typeface="Arial" panose="020B0604020202020204"/>
              </a:rPr>
              <a:t>9</a:t>
            </a:r>
            <a:r>
              <a:rPr lang="zh-CN" altLang="en-US" sz="2400">
                <a:solidFill>
                  <a:srgbClr val="FF0000"/>
                </a:solidFill>
                <a:latin typeface="Arial" panose="020B0604020202020204"/>
                <a:ea typeface="微软雅黑" panose="020B0503020204020204" charset="-122"/>
                <a:sym typeface="Arial" panose="020B0604020202020204"/>
              </a:rPr>
              <a:t>月，宁汉双方达成谅解，并进行合并重组</a:t>
            </a:r>
            <a:endParaRPr lang="zh-CN" altLang="en-US" sz="2400">
              <a:solidFill>
                <a:srgbClr val="FF0000"/>
              </a:solidFill>
              <a:latin typeface="Arial" panose="020B0604020202020204"/>
              <a:ea typeface="微软雅黑" panose="020B0503020204020204" charset="-122"/>
              <a:sym typeface="Arial" panose="020B0604020202020204"/>
            </a:endParaRPr>
          </a:p>
        </p:txBody>
      </p:sp>
      <p:sp>
        <p:nvSpPr>
          <p:cNvPr id="53" name="Rectangle 3"/>
          <p:cNvSpPr txBox="1">
            <a:spLocks noRot="1" noChangeArrowheads="1"/>
          </p:cNvSpPr>
          <p:nvPr>
            <p:custDataLst>
              <p:tags r:id="rId34"/>
            </p:custDataLst>
          </p:nvPr>
        </p:nvSpPr>
        <p:spPr bwMode="auto">
          <a:xfrm>
            <a:off x="6762755" y="2285992"/>
            <a:ext cx="3632224" cy="768000"/>
          </a:xfrm>
          <a:prstGeom prst="rect">
            <a:avLst/>
          </a:prstGeom>
          <a:solidFill>
            <a:srgbClr val="CC6600"/>
          </a:solidFill>
          <a:ln>
            <a:noFill/>
          </a:ln>
        </p:spPr>
        <p:txBody>
          <a:bodyPr vert="horz" wrap="square" lIns="91428" tIns="45718" rIns="91428" bIns="45718" numCol="1" anchor="ctr" anchorCtr="0" compatLnSpc="1"/>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None/>
            </a:pPr>
            <a:r>
              <a:rPr lang="en-US" altLang="zh-CN" sz="2400">
                <a:solidFill>
                  <a:schemeClr val="bg1"/>
                </a:solidFill>
                <a:latin typeface="Arial" panose="020B0604020202020204"/>
                <a:ea typeface="微软雅黑" panose="020B0503020204020204" charset="-122"/>
                <a:sym typeface="Arial" panose="020B0604020202020204"/>
              </a:rPr>
              <a:t>1928</a:t>
            </a:r>
            <a:r>
              <a:rPr lang="zh-CN" altLang="en-US" sz="2400">
                <a:solidFill>
                  <a:schemeClr val="bg1"/>
                </a:solidFill>
                <a:latin typeface="Arial" panose="020B0604020202020204"/>
                <a:ea typeface="微软雅黑" panose="020B0503020204020204" charset="-122"/>
                <a:sym typeface="Arial" panose="020B0604020202020204"/>
              </a:rPr>
              <a:t>年，南京国民政府继续北伐，讨伐张作霖</a:t>
            </a:r>
            <a:endParaRPr lang="zh-CN" altLang="en-US" sz="2400">
              <a:solidFill>
                <a:schemeClr val="bg1"/>
              </a:solidFill>
              <a:latin typeface="Arial" panose="020B0604020202020204"/>
              <a:ea typeface="微软雅黑" panose="020B0503020204020204" charset="-122"/>
              <a:sym typeface="Arial" panose="020B0604020202020204"/>
            </a:endParaRPr>
          </a:p>
        </p:txBody>
      </p:sp>
      <p:sp useBgFill="1">
        <p:nvSpPr>
          <p:cNvPr id="56" name="文本框 11"/>
          <p:cNvSpPr txBox="1"/>
          <p:nvPr>
            <p:custDataLst>
              <p:tags r:id="rId35"/>
            </p:custDataLst>
          </p:nvPr>
        </p:nvSpPr>
        <p:spPr>
          <a:xfrm>
            <a:off x="1699638" y="4645454"/>
            <a:ext cx="1403527" cy="397510"/>
          </a:xfrm>
          <a:prstGeom prst="rect">
            <a:avLst/>
          </a:prstGeom>
        </p:spPr>
        <p:txBody>
          <a:bodyPr wrap="square" lIns="121904" tIns="60952" rIns="121904" bIns="60952" rtlCol="0">
            <a:spAutoFit/>
          </a:bodyPr>
          <a:lstStyle/>
          <a:p>
            <a:r>
              <a:rPr lang="en-US" altLang="zh-CN">
                <a:latin typeface="Arial" panose="020B0604020202020204"/>
                <a:ea typeface="微软雅黑" panose="020B0503020204020204" charset="-122"/>
                <a:sym typeface="Arial" panose="020B0604020202020204"/>
              </a:rPr>
              <a:t>12</a:t>
            </a:r>
            <a:r>
              <a:rPr lang="zh-CN" altLang="en-US">
                <a:latin typeface="Arial" panose="020B0604020202020204"/>
                <a:ea typeface="微软雅黑" panose="020B0503020204020204" charset="-122"/>
                <a:sym typeface="Arial" panose="020B0604020202020204"/>
              </a:rPr>
              <a:t>月</a:t>
            </a:r>
            <a:r>
              <a:rPr lang="en-US" altLang="zh-CN">
                <a:latin typeface="Arial" panose="020B0604020202020204"/>
                <a:ea typeface="微软雅黑" panose="020B0503020204020204" charset="-122"/>
                <a:sym typeface="Arial" panose="020B0604020202020204"/>
              </a:rPr>
              <a:t>29</a:t>
            </a:r>
            <a:r>
              <a:rPr lang="zh-CN" altLang="en-US">
                <a:latin typeface="Arial" panose="020B0604020202020204"/>
                <a:ea typeface="微软雅黑" panose="020B0503020204020204" charset="-122"/>
                <a:sym typeface="Arial" panose="020B0604020202020204"/>
              </a:rPr>
              <a:t>日</a:t>
            </a:r>
            <a:endParaRPr lang="zh-CN" altLang="en-US">
              <a:latin typeface="Arial" panose="020B0604020202020204"/>
              <a:ea typeface="微软雅黑" panose="020B0503020204020204" charset="-122"/>
              <a:sym typeface="Arial" panose="020B0604020202020204"/>
            </a:endParaRPr>
          </a:p>
        </p:txBody>
      </p:sp>
      <p:sp useBgFill="1">
        <p:nvSpPr>
          <p:cNvPr id="57" name="文本框 11"/>
          <p:cNvSpPr txBox="1"/>
          <p:nvPr>
            <p:custDataLst>
              <p:tags r:id="rId36"/>
            </p:custDataLst>
          </p:nvPr>
        </p:nvSpPr>
        <p:spPr>
          <a:xfrm>
            <a:off x="3038928" y="4678578"/>
            <a:ext cx="5106005" cy="397510"/>
          </a:xfrm>
          <a:prstGeom prst="rect">
            <a:avLst/>
          </a:prstGeom>
        </p:spPr>
        <p:txBody>
          <a:bodyPr wrap="square" lIns="121904" tIns="60952" rIns="121904" bIns="60952" rtlCol="0">
            <a:spAutoFit/>
          </a:bodyPr>
          <a:lstStyle/>
          <a:p>
            <a:r>
              <a:rPr lang="zh-CN" altLang="en-US" b="1" dirty="0">
                <a:latin typeface="Arial" panose="020B0604020202020204"/>
                <a:ea typeface="微软雅黑" panose="020B0503020204020204" charset="-122"/>
                <a:sym typeface="Arial" panose="020B0604020202020204"/>
              </a:rPr>
              <a:t>“东北易帜”，国民政府形式上统一全国。</a:t>
            </a:r>
            <a:endParaRPr lang="zh-CN" altLang="en-US" b="1" dirty="0">
              <a:latin typeface="Arial" panose="020B0604020202020204"/>
              <a:ea typeface="微软雅黑" panose="020B0503020204020204" charset="-122"/>
              <a:sym typeface="Arial" panose="020B0604020202020204"/>
            </a:endParaRPr>
          </a:p>
        </p:txBody>
      </p:sp>
      <p:pic>
        <p:nvPicPr>
          <p:cNvPr id="58" name="图片 57"/>
          <p:cNvPicPr>
            <a:picLocks noChangeAspect="1"/>
          </p:cNvPicPr>
          <p:nvPr>
            <p:custDataLst>
              <p:tags r:id="rId37"/>
            </p:custDataLst>
          </p:nvPr>
        </p:nvPicPr>
        <p:blipFill>
          <a:blip r:embed="rId38"/>
          <a:stretch>
            <a:fillRect/>
          </a:stretch>
        </p:blipFill>
        <p:spPr>
          <a:xfrm flipV="1">
            <a:off x="10001250" y="0"/>
            <a:ext cx="2190750" cy="1714500"/>
          </a:xfrm>
          <a:prstGeom prst="rect">
            <a:avLst/>
          </a:prstGeom>
        </p:spPr>
      </p:pic>
      <p:pic>
        <p:nvPicPr>
          <p:cNvPr id="59" name="图片 58"/>
          <p:cNvPicPr/>
          <p:nvPr>
            <p:custDataLst>
              <p:tags r:id="rId39"/>
            </p:custDataLst>
          </p:nvPr>
        </p:nvPicPr>
        <p:blipFill>
          <a:blip r:embed="rId40">
            <a:extLst>
              <a:ext uri="{28A0092B-C50C-407E-A947-70E740481C1C}">
                <a14:useLocalDpi xmlns:a14="http://schemas.microsoft.com/office/drawing/2010/main" val="0"/>
              </a:ext>
            </a:extLst>
          </a:blip>
          <a:srcRect r="50000" b="13992"/>
          <a:stretch>
            <a:fillRect/>
          </a:stretch>
        </p:blipFill>
        <p:spPr>
          <a:xfrm>
            <a:off x="10382281" y="476231"/>
            <a:ext cx="892387" cy="11929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0" name="椭圆 59"/>
          <p:cNvSpPr/>
          <p:nvPr>
            <p:custDataLst>
              <p:tags r:id="rId41"/>
            </p:custDataLst>
          </p:nvPr>
        </p:nvSpPr>
        <p:spPr>
          <a:xfrm>
            <a:off x="2783689" y="4683978"/>
            <a:ext cx="397163" cy="3879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61" name="文本框 3"/>
          <p:cNvSpPr txBox="1"/>
          <p:nvPr>
            <p:custDataLst>
              <p:tags r:id="rId42"/>
            </p:custDataLst>
          </p:nvPr>
        </p:nvSpPr>
        <p:spPr>
          <a:xfrm>
            <a:off x="600255" y="97734"/>
            <a:ext cx="4674407" cy="520700"/>
          </a:xfrm>
          <a:prstGeom prst="rect">
            <a:avLst/>
          </a:prstGeom>
          <a:noFill/>
        </p:spPr>
        <p:txBody>
          <a:bodyPr wrap="square" lIns="91430" tIns="45718" rIns="91430" bIns="45718" rtlCol="0">
            <a:spAutoFit/>
          </a:bodyPr>
          <a:lstStyle/>
          <a:p>
            <a:r>
              <a:rPr lang="zh-CN" altLang="en-US" sz="2800" b="1">
                <a:solidFill>
                  <a:srgbClr val="FF0000"/>
                </a:solidFill>
                <a:latin typeface="Arial" panose="020B0604020202020204"/>
                <a:ea typeface="微软雅黑" panose="020B0503020204020204" charset="-122"/>
                <a:sym typeface="Arial" panose="020B0604020202020204"/>
              </a:rPr>
              <a:t>北洋政府统治时期</a:t>
            </a:r>
            <a:endParaRPr lang="zh-CN" altLang="en-US" sz="2800" b="1">
              <a:solidFill>
                <a:srgbClr val="FF0000"/>
              </a:solidFill>
              <a:latin typeface="Arial" panose="020B0604020202020204"/>
              <a:ea typeface="微软雅黑" panose="020B0503020204020204" charset="-122"/>
              <a:sym typeface="Arial" panose="020B0604020202020204"/>
            </a:endParaRPr>
          </a:p>
        </p:txBody>
      </p:sp>
      <p:sp>
        <p:nvSpPr>
          <p:cNvPr id="5" name="文本框 11"/>
          <p:cNvSpPr txBox="1"/>
          <p:nvPr>
            <p:custDataLst>
              <p:tags r:id="rId43"/>
            </p:custDataLst>
          </p:nvPr>
        </p:nvSpPr>
        <p:spPr>
          <a:xfrm>
            <a:off x="1619179" y="2070046"/>
            <a:ext cx="2190765" cy="397510"/>
          </a:xfrm>
          <a:prstGeom prst="rect">
            <a:avLst/>
          </a:prstGeom>
          <a:noFill/>
        </p:spPr>
        <p:txBody>
          <a:bodyPr wrap="square" lIns="121906" tIns="60953" rIns="121906" bIns="60953" rtlCol="0">
            <a:spAutoFit/>
          </a:bodyPr>
          <a:lstStyle/>
          <a:p>
            <a:r>
              <a:rPr lang="en-US" altLang="zh-CN" b="1">
                <a:latin typeface="Arial" panose="020B0604020202020204"/>
                <a:ea typeface="微软雅黑" panose="020B0503020204020204" charset="-122"/>
                <a:sym typeface="Arial" panose="020B0604020202020204"/>
              </a:rPr>
              <a:t>1925</a:t>
            </a:r>
            <a:r>
              <a:rPr lang="zh-CN" altLang="en-US" b="1">
                <a:latin typeface="Arial" panose="020B0604020202020204"/>
                <a:ea typeface="微软雅黑" panose="020B0503020204020204" charset="-122"/>
                <a:sym typeface="Arial" panose="020B0604020202020204"/>
              </a:rPr>
              <a:t>年</a:t>
            </a:r>
            <a:endParaRPr lang="zh-CN" altLang="en-US" b="1">
              <a:latin typeface="Arial" panose="020B0604020202020204"/>
              <a:ea typeface="微软雅黑" panose="020B0503020204020204" charset="-122"/>
              <a:sym typeface="Arial" panose="020B0604020202020204"/>
            </a:endParaRPr>
          </a:p>
        </p:txBody>
      </p:sp>
      <p:sp>
        <p:nvSpPr>
          <p:cNvPr id="6" name="文本框 5"/>
          <p:cNvSpPr txBox="1"/>
          <p:nvPr/>
        </p:nvSpPr>
        <p:spPr>
          <a:xfrm>
            <a:off x="151765" y="2070100"/>
            <a:ext cx="1468120" cy="1198880"/>
          </a:xfrm>
          <a:prstGeom prst="rect">
            <a:avLst/>
          </a:prstGeom>
          <a:solidFill>
            <a:schemeClr val="accent4">
              <a:lumMod val="40000"/>
              <a:lumOff val="60000"/>
            </a:schemeClr>
          </a:solidFill>
          <a:ln w="57150">
            <a:solidFill>
              <a:schemeClr val="tx1"/>
            </a:solidFill>
          </a:ln>
        </p:spPr>
        <p:txBody>
          <a:bodyPr wrap="square" rtlCol="0" anchor="t">
            <a:spAutoFit/>
          </a:bodyPr>
          <a:lstStyle/>
          <a:p>
            <a:r>
              <a:rPr lang="en-US" altLang="zh-CN"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1924</a:t>
            </a:r>
            <a:r>
              <a:rPr lang="zh-CN" altLang="en-US"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年</a:t>
            </a:r>
            <a:r>
              <a:rPr lang="en-US" altLang="zh-CN"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-1927</a:t>
            </a:r>
            <a:r>
              <a:rPr lang="zh-CN" altLang="en-US" b="1">
                <a:solidFill>
                  <a:schemeClr val="tx1">
                    <a:lumMod val="95000"/>
                    <a:lumOff val="5000"/>
                  </a:schemeClr>
                </a:solidFill>
                <a:latin typeface="楷体" panose="02010609060101010101" charset="-122"/>
                <a:ea typeface="楷体" panose="02010609060101010101" charset="-122"/>
                <a:cs typeface="楷体" panose="02010609060101010101" charset="-122"/>
                <a:sym typeface="+mn-ea"/>
              </a:rPr>
              <a:t>年国共合作，发起国民大革命</a:t>
            </a: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北洋政府（1912—1928）——政党政治</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5"/>
            </p:custDataLst>
          </p:nvPr>
        </p:nvSpPr>
        <p:spPr>
          <a:xfrm>
            <a:off x="6717665" y="1549400"/>
            <a:ext cx="4587240" cy="4045585"/>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 民国初年，这些政党进行着无穷无尽的党争，不会受到制度上的有效监督。每当召开国会期间，那些议员们前呼后拥地先住到甲党招待所，得到各种好处与红包，承诺投该党的票，然后再到乙党招待所住下，同样再得到好处费，并答应投该党的票。</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  ——萧功秦《第二次选择：辛亥革命后的多党议会民主》</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3575050" y="5721350"/>
            <a:ext cx="4257675"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问题探究：政党政治有何特点？</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 name="文本框 11"/>
          <p:cNvSpPr txBox="1"/>
          <p:nvPr/>
        </p:nvSpPr>
        <p:spPr>
          <a:xfrm>
            <a:off x="596265" y="6246495"/>
            <a:ext cx="10918825" cy="460375"/>
          </a:xfrm>
          <a:prstGeom prst="rect">
            <a:avLst/>
          </a:prstGeom>
          <a:noFill/>
        </p:spPr>
        <p:txBody>
          <a:bodyPr wrap="square" rtlCol="0" anchor="t">
            <a:spAutoFit/>
          </a:bodyPr>
          <a:lstStyle/>
          <a:p>
            <a:pPr indent="0">
              <a:buFont typeface="Arial" panose="020B0604020202020204" pitchFamily="34" charset="0"/>
              <a:buNone/>
            </a:pPr>
            <a:r>
              <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rPr>
              <a:t>政党数量多；参政意识强；党争激烈，不受监督；腐化严重；寿命短</a:t>
            </a:r>
            <a:endPar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endParaRPr>
          </a:p>
        </p:txBody>
      </p:sp>
      <p:pic>
        <p:nvPicPr>
          <p:cNvPr id="5" name="图片 4"/>
          <p:cNvPicPr>
            <a:picLocks noChangeAspect="1"/>
          </p:cNvPicPr>
          <p:nvPr>
            <p:custDataLst>
              <p:tags r:id="rId6"/>
            </p:custDataLst>
          </p:nvPr>
        </p:nvPicPr>
        <p:blipFill>
          <a:blip r:embed="rId7">
            <a:clrChange>
              <a:clrFrom>
                <a:srgbClr val="FDFDFC">
                  <a:alpha val="100000"/>
                </a:srgbClr>
              </a:clrFrom>
              <a:clrTo>
                <a:srgbClr val="FDFDFC">
                  <a:alpha val="100000"/>
                  <a:alpha val="0"/>
                </a:srgbClr>
              </a:clrTo>
            </a:clrChange>
          </a:blip>
          <a:stretch>
            <a:fillRect/>
          </a:stretch>
        </p:blipFill>
        <p:spPr>
          <a:xfrm>
            <a:off x="793750" y="3429635"/>
            <a:ext cx="5553075" cy="1918970"/>
          </a:xfrm>
          <a:prstGeom prst="rect">
            <a:avLst/>
          </a:prstGeom>
        </p:spPr>
      </p:pic>
      <p:sp>
        <p:nvSpPr>
          <p:cNvPr id="17" name="下箭头 16"/>
          <p:cNvSpPr/>
          <p:nvPr>
            <p:custDataLst>
              <p:tags r:id="rId8"/>
            </p:custDataLst>
          </p:nvPr>
        </p:nvSpPr>
        <p:spPr>
          <a:xfrm>
            <a:off x="2232025" y="5327015"/>
            <a:ext cx="175895" cy="3441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9"/>
            </p:custDataLst>
          </p:nvPr>
        </p:nvSpPr>
        <p:spPr>
          <a:xfrm>
            <a:off x="1844675" y="5721985"/>
            <a:ext cx="976630" cy="398780"/>
          </a:xfrm>
          <a:prstGeom prst="rect">
            <a:avLst/>
          </a:prstGeom>
          <a:noFill/>
        </p:spPr>
        <p:txBody>
          <a:bodyPr wrap="square" rtlCol="0">
            <a:spAutoFit/>
          </a:bodyPr>
          <a:lstStyle/>
          <a:p>
            <a:pPr algn="ctr"/>
            <a:r>
              <a:rPr lang="zh-CN" sz="2000" b="1">
                <a:latin typeface="微软雅黑" panose="020B0503020204020204" charset="-122"/>
                <a:ea typeface="微软雅黑" panose="020B0503020204020204" charset="-122"/>
                <a:cs typeface="华文中宋" panose="02010600040101010101" pitchFamily="2" charset="-122"/>
              </a:rPr>
              <a:t>拥孙</a:t>
            </a:r>
            <a:endParaRPr lang="zh-CN" sz="2000" b="1">
              <a:latin typeface="微软雅黑" panose="020B0503020204020204" charset="-122"/>
              <a:ea typeface="微软雅黑" panose="020B0503020204020204" charset="-122"/>
              <a:cs typeface="华文中宋" panose="02010600040101010101" pitchFamily="2" charset="-122"/>
            </a:endParaRPr>
          </a:p>
        </p:txBody>
      </p:sp>
      <p:sp>
        <p:nvSpPr>
          <p:cNvPr id="3" name="下箭头 2"/>
          <p:cNvSpPr/>
          <p:nvPr>
            <p:custDataLst>
              <p:tags r:id="rId10"/>
            </p:custDataLst>
          </p:nvPr>
        </p:nvSpPr>
        <p:spPr>
          <a:xfrm>
            <a:off x="5015230" y="4236720"/>
            <a:ext cx="175895" cy="3441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11"/>
            </p:custDataLst>
          </p:nvPr>
        </p:nvSpPr>
        <p:spPr>
          <a:xfrm>
            <a:off x="4583430" y="4631690"/>
            <a:ext cx="998220" cy="398780"/>
          </a:xfrm>
          <a:prstGeom prst="rect">
            <a:avLst/>
          </a:prstGeom>
          <a:noFill/>
        </p:spPr>
        <p:txBody>
          <a:bodyPr wrap="square" rtlCol="0">
            <a:spAutoFit/>
          </a:bodyPr>
          <a:lstStyle/>
          <a:p>
            <a:pPr algn="ctr"/>
            <a:r>
              <a:rPr lang="zh-CN" sz="2000" b="1">
                <a:latin typeface="微软雅黑" panose="020B0503020204020204" charset="-122"/>
                <a:ea typeface="微软雅黑" panose="020B0503020204020204" charset="-122"/>
                <a:cs typeface="华文中宋" panose="02010600040101010101" pitchFamily="2" charset="-122"/>
              </a:rPr>
              <a:t>拥袁</a:t>
            </a:r>
            <a:endParaRPr lang="zh-CN" sz="2000" b="1">
              <a:latin typeface="微软雅黑" panose="020B0503020204020204" charset="-122"/>
              <a:ea typeface="微软雅黑" panose="020B0503020204020204" charset="-122"/>
              <a:cs typeface="华文中宋" panose="02010600040101010101" pitchFamily="2" charset="-122"/>
            </a:endParaRPr>
          </a:p>
        </p:txBody>
      </p:sp>
      <p:sp>
        <p:nvSpPr>
          <p:cNvPr id="6" name="文本框 5"/>
          <p:cNvSpPr txBox="1"/>
          <p:nvPr>
            <p:custDataLst>
              <p:tags r:id="rId12"/>
            </p:custDataLst>
          </p:nvPr>
        </p:nvSpPr>
        <p:spPr>
          <a:xfrm>
            <a:off x="675640" y="1403985"/>
            <a:ext cx="5793740" cy="2112010"/>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0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 政党社团如雨后春笋蓬勃兴起，仅1912年间，大小各种政党团体就曾出现300多个。……各个政党纷纷采取公开发表演说的方式开展竞选活动，使得政治性的演讲、报告会一时蔚然成风。</a:t>
            </a:r>
            <a:endParaRPr lang="zh-CN" altLang="en-US" sz="20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l">
              <a:lnSpc>
                <a:spcPct val="110000"/>
              </a:lnSpc>
            </a:pPr>
            <a:r>
              <a:rPr lang="zh-CN" altLang="en-US" sz="20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 ——郑炳凯《辛亥革命与中国政治参与变化的实证研究》</a:t>
            </a:r>
            <a:endParaRPr lang="zh-CN" altLang="en-US" sz="20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767715"/>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北洋政府（1912—1928）——政党政治</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5"/>
            </p:custDataLst>
          </p:nvPr>
        </p:nvSpPr>
        <p:spPr>
          <a:xfrm>
            <a:off x="139065" y="1259205"/>
            <a:ext cx="11979275" cy="3730625"/>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材料一： 当年的革命党人满心以为只要实行了西方民主议会政治、政党内阁的政治制度，中国的问题就可以得到解决。可是，那些说起来很动听的东西，在西方国家确也取得过一些成效，如果不顾中国国情，硬搬到中国社会中来，却全然变样。一开始，普选徒具形式，而且弊端丛生；多党制成了拉帮结派，党同伐异；国民党在国会竞选中取得了多数席位，对国民的实际利益却一无所补。等到袁世凯代表的旧势力做好了准备，猛扑过来，就连那点形式上的东西也毫不费力地抛到九霄云外了。种瓜得豆，这是创业者始料所不及的。                       </a:t>
            </a:r>
            <a:endParaRPr lang="zh-CN" altLang="en-US"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10000"/>
              </a:lnSpc>
            </a:pPr>
            <a:r>
              <a:rPr lang="zh-CN" altLang="en-US"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 ——摘编自金冲及著：《二十世纪中国史纲》</a:t>
            </a:r>
            <a:endParaRPr lang="zh-CN" altLang="en-US"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marL="0" lvl="0" indent="0" algn="just" eaLnBrk="1" hangingPunct="1">
              <a:lnSpc>
                <a:spcPct val="130000"/>
              </a:lnSpc>
              <a:spcBef>
                <a:spcPct val="0"/>
              </a:spcBef>
              <a:spcAft>
                <a:spcPct val="0"/>
              </a:spcAft>
              <a:buNone/>
            </a:pPr>
            <a:r>
              <a:rPr lang="zh-CN" altLang="en-US" b="1">
                <a:latin typeface="宋体" panose="02010600030101010101" pitchFamily="2" charset="-122"/>
                <a:ea typeface="宋体" panose="02010600030101010101" pitchFamily="2" charset="-122"/>
                <a:cs typeface="宋体" panose="02010600030101010101" pitchFamily="2" charset="-122"/>
                <a:sym typeface="+mn-ea"/>
              </a:rPr>
              <a:t>材料二：民初的政党政治实践之所以会失败</a:t>
            </a:r>
            <a:r>
              <a:rPr lang="en-US" altLang="zh-CN" b="1">
                <a:latin typeface="宋体" panose="02010600030101010101" pitchFamily="2" charset="-122"/>
                <a:ea typeface="宋体" panose="02010600030101010101" pitchFamily="2" charset="-122"/>
                <a:cs typeface="宋体" panose="02010600030101010101" pitchFamily="2" charset="-122"/>
                <a:sym typeface="+mn-ea"/>
              </a:rPr>
              <a:t>……</a:t>
            </a:r>
            <a:r>
              <a:rPr lang="zh-CN" altLang="en-US" b="1">
                <a:latin typeface="宋体" panose="02010600030101010101" pitchFamily="2" charset="-122"/>
                <a:ea typeface="宋体" panose="02010600030101010101" pitchFamily="2" charset="-122"/>
                <a:cs typeface="宋体" panose="02010600030101010101" pitchFamily="2" charset="-122"/>
                <a:sym typeface="+mn-ea"/>
              </a:rPr>
              <a:t>政党自身的严重畸形化，各党派间无休止的激烈竞争，资本主义商品经济基础的薄弱，中国传统政治文化的根深蒂固以及由于国民民主意识的淡薄与参政能力的低下而造成的民众支持力的不足等。除此之外，资产阶级政治精英对政党理念的主观认识与实践，以及中国社会历史的发展为代议制民主建立所准备的条件的不足，也是不可忽视的两个因素。</a:t>
            </a:r>
            <a:endParaRPr lang="zh-CN" altLang="en-US" b="1">
              <a:latin typeface="宋体" panose="02010600030101010101" pitchFamily="2" charset="-122"/>
              <a:ea typeface="宋体" panose="02010600030101010101" pitchFamily="2" charset="-122"/>
              <a:cs typeface="宋体" panose="02010600030101010101" pitchFamily="2" charset="-122"/>
            </a:endParaRPr>
          </a:p>
          <a:p>
            <a:pPr marL="0" lvl="0" indent="0" algn="r" eaLnBrk="1" hangingPunct="1">
              <a:lnSpc>
                <a:spcPct val="130000"/>
              </a:lnSpc>
              <a:spcBef>
                <a:spcPct val="0"/>
              </a:spcBef>
              <a:spcAft>
                <a:spcPct val="0"/>
              </a:spcAft>
              <a:buNone/>
            </a:pPr>
            <a:r>
              <a:rPr lang="en-US" altLang="zh-CN" b="1">
                <a:latin typeface="宋体" panose="02010600030101010101" pitchFamily="2" charset="-122"/>
                <a:ea typeface="宋体" panose="02010600030101010101" pitchFamily="2" charset="-122"/>
                <a:cs typeface="宋体" panose="02010600030101010101" pitchFamily="2" charset="-122"/>
                <a:sym typeface="+mn-ea"/>
              </a:rPr>
              <a:t>                                       ——</a:t>
            </a:r>
            <a:r>
              <a:rPr lang="zh-CN" altLang="en-US" b="1">
                <a:latin typeface="宋体" panose="02010600030101010101" pitchFamily="2" charset="-122"/>
                <a:ea typeface="宋体" panose="02010600030101010101" pitchFamily="2" charset="-122"/>
                <a:cs typeface="宋体" panose="02010600030101010101" pitchFamily="2" charset="-122"/>
                <a:sym typeface="+mn-ea"/>
              </a:rPr>
              <a:t>摘编自</a:t>
            </a:r>
            <a:r>
              <a:rPr lang="en-US" altLang="zh-CN" b="1">
                <a:latin typeface="宋体" panose="02010600030101010101" pitchFamily="2" charset="-122"/>
                <a:ea typeface="宋体" panose="02010600030101010101" pitchFamily="2" charset="-122"/>
                <a:cs typeface="宋体" panose="02010600030101010101" pitchFamily="2" charset="-122"/>
                <a:sym typeface="+mn-ea"/>
              </a:rPr>
              <a:t>《</a:t>
            </a:r>
            <a:r>
              <a:rPr lang="zh-CN" altLang="en-US" b="1">
                <a:latin typeface="宋体" panose="02010600030101010101" pitchFamily="2" charset="-122"/>
                <a:ea typeface="宋体" panose="02010600030101010101" pitchFamily="2" charset="-122"/>
                <a:cs typeface="宋体" panose="02010600030101010101" pitchFamily="2" charset="-122"/>
                <a:sym typeface="+mn-ea"/>
              </a:rPr>
              <a:t>论民国初年的政党政治</a:t>
            </a:r>
            <a:r>
              <a:rPr lang="en-US" altLang="zh-CN"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b="1">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3115945" y="5051425"/>
            <a:ext cx="5173345"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问题探究：政党政治失败的原因有哪些？</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 name="文本框 11"/>
          <p:cNvSpPr txBox="1"/>
          <p:nvPr/>
        </p:nvSpPr>
        <p:spPr>
          <a:xfrm>
            <a:off x="212725" y="5488940"/>
            <a:ext cx="11905615" cy="1245235"/>
          </a:xfrm>
          <a:prstGeom prst="rect">
            <a:avLst/>
          </a:prstGeom>
          <a:noFill/>
        </p:spPr>
        <p:txBody>
          <a:bodyPr wrap="square" rtlCol="0" anchor="t">
            <a:spAutoFit/>
          </a:bodyPr>
          <a:lstStyle/>
          <a:p>
            <a:pPr lvl="0" indent="0" algn="l" fontAlgn="auto">
              <a:lnSpc>
                <a:spcPts val="3000"/>
              </a:lnSpc>
              <a:buClr>
                <a:srgbClr val="C00000"/>
              </a:buClr>
              <a:buSzTx/>
              <a:buFont typeface="Arial" panose="020B0604020202020204" pitchFamily="34" charset="0"/>
              <a:buNone/>
            </a:pPr>
            <a:r>
              <a:rPr lang="zh-CN" altLang="en-US" b="1" spc="-150" dirty="0" err="1">
                <a:solidFill>
                  <a:srgbClr val="FF0000"/>
                </a:solidFill>
                <a:latin typeface="微软雅黑" panose="020B0503020204020204" charset="-122"/>
                <a:ea typeface="微软雅黑" panose="020B0503020204020204" charset="-122"/>
                <a:sym typeface="+mn-ea"/>
              </a:rPr>
              <a:t>①</a:t>
            </a:r>
            <a:r>
              <a:rPr lang="en-US" altLang="zh-CN" b="1" spc="-150" dirty="0" err="1">
                <a:solidFill>
                  <a:srgbClr val="FF0000"/>
                </a:solidFill>
                <a:latin typeface="微软雅黑" panose="020B0503020204020204" charset="-122"/>
                <a:ea typeface="微软雅黑" panose="020B0503020204020204" charset="-122"/>
                <a:sym typeface="+mn-ea"/>
              </a:rPr>
              <a:t>政党成立的条件不够成熟以及党派间竞争激烈</a:t>
            </a:r>
            <a:r>
              <a:rPr lang="en-US" altLang="zh-CN" b="1" spc="-150" dirty="0">
                <a:solidFill>
                  <a:srgbClr val="FF0000"/>
                </a:solidFill>
                <a:latin typeface="微软雅黑" panose="020B0503020204020204" charset="-122"/>
                <a:ea typeface="微软雅黑" panose="020B0503020204020204" charset="-122"/>
                <a:sym typeface="+mn-ea"/>
              </a:rPr>
              <a:t>；</a:t>
            </a:r>
            <a:r>
              <a:rPr lang="zh-CN" altLang="en-US" b="1" spc="-150" dirty="0">
                <a:solidFill>
                  <a:srgbClr val="FF0000"/>
                </a:solidFill>
                <a:latin typeface="微软雅黑" panose="020B0503020204020204" charset="-122"/>
                <a:ea typeface="微软雅黑" panose="020B0503020204020204" charset="-122"/>
                <a:sym typeface="+mn-ea"/>
              </a:rPr>
              <a:t>②</a:t>
            </a:r>
            <a:r>
              <a:rPr lang="en-US" altLang="zh-CN" b="1" spc="-150" dirty="0" err="1">
                <a:solidFill>
                  <a:srgbClr val="FF0000"/>
                </a:solidFill>
                <a:latin typeface="微软雅黑" panose="020B0503020204020204" charset="-122"/>
                <a:ea typeface="微软雅黑" panose="020B0503020204020204" charset="-122"/>
                <a:sym typeface="+mn-ea"/>
              </a:rPr>
              <a:t>资本主义发展不充分，资产阶级力量弱小</a:t>
            </a:r>
            <a:r>
              <a:rPr lang="zh-CN" altLang="en-US" b="1" spc="-150" dirty="0" err="1">
                <a:solidFill>
                  <a:srgbClr val="FF0000"/>
                </a:solidFill>
                <a:latin typeface="微软雅黑" panose="020B0503020204020204" charset="-122"/>
                <a:ea typeface="微软雅黑" panose="020B0503020204020204" charset="-122"/>
                <a:sym typeface="+mn-ea"/>
              </a:rPr>
              <a:t>，北洋军阀凭借武力干涉政治</a:t>
            </a:r>
            <a:r>
              <a:rPr lang="en-US" altLang="zh-CN" b="1" spc="-150" dirty="0">
                <a:solidFill>
                  <a:srgbClr val="FF0000"/>
                </a:solidFill>
                <a:latin typeface="微软雅黑" panose="020B0503020204020204" charset="-122"/>
                <a:ea typeface="微软雅黑" panose="020B0503020204020204" charset="-122"/>
                <a:sym typeface="+mn-ea"/>
              </a:rPr>
              <a:t>；</a:t>
            </a:r>
            <a:r>
              <a:rPr lang="zh-CN" altLang="en-US" b="1" spc="-150" dirty="0">
                <a:solidFill>
                  <a:srgbClr val="FF0000"/>
                </a:solidFill>
                <a:latin typeface="微软雅黑" panose="020B0503020204020204" charset="-122"/>
                <a:ea typeface="微软雅黑" panose="020B0503020204020204" charset="-122"/>
                <a:sym typeface="+mn-ea"/>
              </a:rPr>
              <a:t>③</a:t>
            </a:r>
            <a:r>
              <a:rPr lang="en-US" altLang="zh-CN" b="1" spc="-150" dirty="0" err="1">
                <a:solidFill>
                  <a:srgbClr val="FF0000"/>
                </a:solidFill>
                <a:latin typeface="微软雅黑" panose="020B0503020204020204" charset="-122"/>
                <a:ea typeface="微软雅黑" panose="020B0503020204020204" charset="-122"/>
                <a:sym typeface="+mn-ea"/>
              </a:rPr>
              <a:t>国民民主意识淡薄</a:t>
            </a:r>
            <a:r>
              <a:rPr lang="en-US" altLang="zh-CN" b="1" spc="-150" dirty="0">
                <a:solidFill>
                  <a:srgbClr val="FF0000"/>
                </a:solidFill>
                <a:latin typeface="微软雅黑" panose="020B0503020204020204" charset="-122"/>
                <a:ea typeface="微软雅黑" panose="020B0503020204020204" charset="-122"/>
                <a:sym typeface="+mn-ea"/>
              </a:rPr>
              <a:t>；</a:t>
            </a:r>
            <a:r>
              <a:rPr lang="zh-CN" altLang="en-US" b="1" spc="-150" dirty="0">
                <a:solidFill>
                  <a:srgbClr val="FF0000"/>
                </a:solidFill>
                <a:latin typeface="微软雅黑" panose="020B0503020204020204" charset="-122"/>
                <a:ea typeface="微软雅黑" panose="020B0503020204020204" charset="-122"/>
                <a:sym typeface="+mn-ea"/>
              </a:rPr>
              <a:t>④</a:t>
            </a:r>
            <a:r>
              <a:rPr lang="en-US" altLang="zh-CN" b="1" spc="-150" dirty="0" err="1">
                <a:solidFill>
                  <a:srgbClr val="FF0000"/>
                </a:solidFill>
                <a:latin typeface="微软雅黑" panose="020B0503020204020204" charset="-122"/>
                <a:ea typeface="微软雅黑" panose="020B0503020204020204" charset="-122"/>
                <a:sym typeface="+mn-ea"/>
              </a:rPr>
              <a:t>中国没有形成适合代议制民主的政治环境，</a:t>
            </a:r>
            <a:r>
              <a:rPr lang="zh-CN" altLang="en-US" b="1" spc="-150" dirty="0" err="1">
                <a:solidFill>
                  <a:srgbClr val="FF0000"/>
                </a:solidFill>
                <a:latin typeface="微软雅黑" panose="020B0503020204020204" charset="-122"/>
                <a:ea typeface="微软雅黑" panose="020B0503020204020204" charset="-122"/>
                <a:sym typeface="+mn-ea"/>
              </a:rPr>
              <a:t>受传统政治文化影响较深；⑤</a:t>
            </a:r>
            <a:r>
              <a:rPr lang="en-US" altLang="zh-CN" b="1" spc="-150" dirty="0" err="1">
                <a:solidFill>
                  <a:srgbClr val="FF0000"/>
                </a:solidFill>
                <a:latin typeface="微软雅黑" panose="020B0503020204020204" charset="-122"/>
                <a:ea typeface="微软雅黑" panose="020B0503020204020204" charset="-122"/>
                <a:sym typeface="+mn-ea"/>
              </a:rPr>
              <a:t>缺乏群众基础</a:t>
            </a:r>
            <a:r>
              <a:rPr lang="zh-CN" altLang="en-US" b="1" spc="-150" dirty="0" err="1">
                <a:solidFill>
                  <a:srgbClr val="FF0000"/>
                </a:solidFill>
                <a:latin typeface="微软雅黑" panose="020B0503020204020204" charset="-122"/>
                <a:ea typeface="微软雅黑" panose="020B0503020204020204" charset="-122"/>
                <a:sym typeface="+mn-ea"/>
              </a:rPr>
              <a:t>；⑥革命党人过于理想，对袁世凯放松警惕</a:t>
            </a:r>
            <a:endParaRPr lang="en-US" altLang="zh-CN" b="1" spc="-150" dirty="0" err="1">
              <a:solidFill>
                <a:srgbClr val="FF0000"/>
              </a:solidFill>
              <a:latin typeface="微软雅黑" panose="020B0503020204020204" charset="-122"/>
              <a:ea typeface="微软雅黑" panose="020B0503020204020204"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北洋政府（1912—1928）——政党政治</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5"/>
            </p:custDataLst>
          </p:nvPr>
        </p:nvSpPr>
        <p:spPr>
          <a:xfrm>
            <a:off x="922020" y="1549400"/>
            <a:ext cx="10382885" cy="2331720"/>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 他们看重的只是自己的政治前途，搞政治的目的是入朝为官，因此他们并不代表什么阶级。以前入朝为官的快捷方式是参加科举；现在科举没有了，党就变成科举的代替品了。入党做官，或组党做官，就成了有志青年的正途。这是我们社会政治大转型还未转完的一条大尾巴。……一言以蔽之，万变不离其党，才是入朝为官的不二法门。</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——唐德刚《袁氏当国》</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3223895" y="4003040"/>
            <a:ext cx="546227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问题探究：如何认识这一时期的政党政治？</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 name="文本框 11"/>
          <p:cNvSpPr txBox="1"/>
          <p:nvPr/>
        </p:nvSpPr>
        <p:spPr>
          <a:xfrm>
            <a:off x="150495" y="4429125"/>
            <a:ext cx="11732260" cy="1938020"/>
          </a:xfrm>
          <a:prstGeom prst="rect">
            <a:avLst/>
          </a:prstGeom>
          <a:noFill/>
        </p:spPr>
        <p:txBody>
          <a:bodyPr wrap="square" rtlCol="0" anchor="t">
            <a:spAutoFit/>
          </a:bodyPr>
          <a:lstStyle/>
          <a:p>
            <a:pPr indent="0" fontAlgn="auto">
              <a:lnSpc>
                <a:spcPct val="150000"/>
              </a:lnSpc>
              <a:buFont typeface="Arial" panose="020B0604020202020204" pitchFamily="34" charset="0"/>
              <a:buNone/>
            </a:pPr>
            <a:r>
              <a:rPr lang="zh-CN" sz="2000" b="1">
                <a:solidFill>
                  <a:srgbClr val="FF0000"/>
                </a:solidFill>
                <a:latin typeface="微软雅黑" panose="020B0503020204020204" charset="-122"/>
                <a:ea typeface="微软雅黑" panose="020B0503020204020204" charset="-122"/>
                <a:cs typeface="微软雅黑" panose="020B0503020204020204" charset="-122"/>
                <a:sym typeface="+mn-ea"/>
              </a:rPr>
              <a:t>积极：顺应了历史发展的趋势，有利于民主思想的传播和政治民主化，促进了民初社会经济的发展，推动了近代中国社会转型。</a:t>
            </a:r>
            <a:endParaRPr lang="zh-CN" sz="20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Arial" panose="020B0604020202020204" pitchFamily="34" charset="0"/>
              <a:buNone/>
            </a:pPr>
            <a:r>
              <a:rPr lang="zh-CN" sz="2000" b="1">
                <a:solidFill>
                  <a:srgbClr val="1D41D5"/>
                </a:solidFill>
                <a:latin typeface="微软雅黑" panose="020B0503020204020204" charset="-122"/>
                <a:ea typeface="微软雅黑" panose="020B0503020204020204" charset="-122"/>
                <a:cs typeface="微软雅黑" panose="020B0503020204020204" charset="-122"/>
                <a:sym typeface="+mn-ea"/>
              </a:rPr>
              <a:t>局限：存在贿选和胁迫等现象；议员群体中资产阶级比例较小，旧官僚、士绅投机现象严重等限制了政治民主化的发展进程；造成党派纷争、政局动荡甚至国家分裂，政党政治最终名存实亡。</a:t>
            </a:r>
            <a:endParaRPr lang="zh-CN" sz="2000" b="1">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南京国民政府（1927—1949）——一党专政</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01" name="图片 100"/>
          <p:cNvPicPr/>
          <p:nvPr/>
        </p:nvPicPr>
        <p:blipFill>
          <a:blip r:embed="rId5"/>
          <a:stretch>
            <a:fillRect/>
          </a:stretch>
        </p:blipFill>
        <p:spPr>
          <a:xfrm>
            <a:off x="461645" y="1949450"/>
            <a:ext cx="3278505" cy="4164330"/>
          </a:xfrm>
          <a:prstGeom prst="rect">
            <a:avLst/>
          </a:prstGeom>
          <a:noFill/>
          <a:ln w="9525">
            <a:noFill/>
          </a:ln>
        </p:spPr>
      </p:pic>
      <p:sp>
        <p:nvSpPr>
          <p:cNvPr id="3" name="文本框 2"/>
          <p:cNvSpPr txBox="1"/>
          <p:nvPr/>
        </p:nvSpPr>
        <p:spPr>
          <a:xfrm>
            <a:off x="6607810" y="1427480"/>
            <a:ext cx="2834640" cy="521970"/>
          </a:xfrm>
          <a:prstGeom prst="rect">
            <a:avLst/>
          </a:prstGeom>
          <a:noFill/>
          <a:ln w="12700">
            <a:solidFill>
              <a:schemeClr val="tx1"/>
            </a:solidFill>
          </a:ln>
        </p:spPr>
        <p:txBody>
          <a:bodyPr wrap="square" rtlCol="0">
            <a:spAutoFit/>
          </a:bodyPr>
          <a:lstStyle/>
          <a:p>
            <a:r>
              <a:rPr lang="en-US" altLang="zh-CN" sz="2800" b="1">
                <a:solidFill>
                  <a:srgbClr val="1D41D5"/>
                </a:solidFill>
                <a:latin typeface="微软雅黑" panose="020B0503020204020204" charset="-122"/>
                <a:ea typeface="微软雅黑" panose="020B0503020204020204" charset="-122"/>
                <a:cs typeface="微软雅黑" panose="020B0503020204020204" charset="-122"/>
              </a:rPr>
              <a:t>“</a:t>
            </a:r>
            <a:r>
              <a:rPr lang="zh-CN" altLang="en-US" sz="2800" b="1">
                <a:solidFill>
                  <a:srgbClr val="1D41D5"/>
                </a:solidFill>
                <a:latin typeface="微软雅黑" panose="020B0503020204020204" charset="-122"/>
                <a:ea typeface="微软雅黑" panose="020B0503020204020204" charset="-122"/>
                <a:cs typeface="微软雅黑" panose="020B0503020204020204" charset="-122"/>
              </a:rPr>
              <a:t>革命程序</a:t>
            </a:r>
            <a:r>
              <a:rPr lang="en-US" altLang="zh-CN" sz="2800" b="1">
                <a:solidFill>
                  <a:srgbClr val="1D41D5"/>
                </a:solidFill>
                <a:latin typeface="微软雅黑" panose="020B0503020204020204" charset="-122"/>
                <a:ea typeface="微软雅黑" panose="020B0503020204020204" charset="-122"/>
                <a:cs typeface="微软雅黑" panose="020B0503020204020204" charset="-122"/>
              </a:rPr>
              <a:t>”</a:t>
            </a:r>
            <a:r>
              <a:rPr lang="zh-CN" altLang="en-US" sz="2800" b="1">
                <a:solidFill>
                  <a:srgbClr val="1D41D5"/>
                </a:solidFill>
                <a:latin typeface="微软雅黑" panose="020B0503020204020204" charset="-122"/>
                <a:ea typeface="微软雅黑" panose="020B0503020204020204" charset="-122"/>
                <a:cs typeface="微软雅黑" panose="020B0503020204020204" charset="-122"/>
              </a:rPr>
              <a:t>论</a:t>
            </a:r>
            <a:endParaRPr lang="zh-CN" altLang="en-US" sz="2800" b="1">
              <a:solidFill>
                <a:srgbClr val="1D41D5"/>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6"/>
            </p:custDataLst>
          </p:nvPr>
        </p:nvSpPr>
        <p:spPr>
          <a:xfrm>
            <a:off x="4091305" y="2098675"/>
            <a:ext cx="7617460" cy="1568450"/>
          </a:xfrm>
          <a:prstGeom prst="rect">
            <a:avLst/>
          </a:prstGeom>
          <a:noFill/>
          <a:ln>
            <a:noFill/>
          </a:ln>
          <a:extLst>
            <a:ext uri="{909E8E84-426E-40DD-AFC4-6F175D3DCCD1}">
              <a14:hiddenFill xmlns:a14="http://schemas.microsoft.com/office/drawing/2010/main">
                <a:solidFill>
                  <a:schemeClr val="bg1"/>
                </a:solidFill>
              </a14:hiddenFill>
            </a:ext>
          </a:extLst>
        </p:spPr>
        <p:style>
          <a:lnRef idx="3">
            <a:schemeClr val="accent1"/>
          </a:lnRef>
          <a:fillRef idx="0">
            <a:srgbClr val="FFFFFF"/>
          </a:fillRef>
          <a:effectRef idx="0">
            <a:srgbClr val="FFFFFF"/>
          </a:effectRef>
          <a:fontRef idx="minor">
            <a:schemeClr val="dk1"/>
          </a:fontRef>
        </p:style>
        <p:txBody>
          <a:bodyPr wrap="square" rtlCol="0" anchor="t">
            <a:spAutoFit/>
          </a:bodyPr>
          <a:lstStyle/>
          <a:p>
            <a:pPr>
              <a:lnSpc>
                <a:spcPct val="100000"/>
              </a:lnSpc>
            </a:pPr>
            <a:r>
              <a:rPr lang="zh-CN"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军政（19</a:t>
            </a:r>
            <a:r>
              <a:rPr lang="en-US"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12—</a:t>
            </a:r>
            <a:r>
              <a:rPr lang="zh-CN"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1928</a:t>
            </a:r>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早期是指在国民党的领导下，以革命的手段推翻清王朝的统治，建立资产阶级共和国，后来指通过武装革命彻底打倒军阀，实现国家的统一和独立。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custDataLst>
              <p:tags r:id="rId7"/>
            </p:custDataLst>
          </p:nvPr>
        </p:nvSpPr>
        <p:spPr>
          <a:xfrm>
            <a:off x="4091305" y="3602990"/>
            <a:ext cx="7697470" cy="1938020"/>
          </a:xfrm>
          <a:prstGeom prst="rect">
            <a:avLst/>
          </a:prstGeom>
          <a:noFill/>
          <a:ln>
            <a:noFill/>
          </a:ln>
          <a:extLst>
            <a:ext uri="{909E8E84-426E-40DD-AFC4-6F175D3DCCD1}">
              <a14:hiddenFill xmlns:a14="http://schemas.microsoft.com/office/drawing/2010/main">
                <a:solidFill>
                  <a:schemeClr val="bg1"/>
                </a:solidFill>
              </a14:hiddenFill>
            </a:ext>
          </a:extLst>
        </p:spPr>
        <p:style>
          <a:lnRef idx="3">
            <a:schemeClr val="accent1"/>
          </a:lnRef>
          <a:fillRef idx="0">
            <a:srgbClr val="FFFFFF"/>
          </a:fillRef>
          <a:effectRef idx="0">
            <a:srgbClr val="FFFFFF"/>
          </a:effectRef>
          <a:fontRef idx="minor">
            <a:schemeClr val="dk1"/>
          </a:fontRef>
        </p:style>
        <p:txBody>
          <a:bodyPr wrap="square" rtlCol="0" anchor="t">
            <a:spAutoFit/>
          </a:bodyPr>
          <a:lstStyle/>
          <a:p>
            <a:pPr>
              <a:lnSpc>
                <a:spcPct val="100000"/>
              </a:lnSpc>
            </a:pPr>
            <a:r>
              <a:rPr lang="zh-CN"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训政（1928—1948）:</a:t>
            </a:r>
            <a:r>
              <a:rPr lang="zh-CN" altLang="en-US" sz="2400" b="1">
                <a:latin typeface="华文中宋" panose="02010600040101010101" pitchFamily="2" charset="-122"/>
                <a:ea typeface="华文中宋" panose="02010600040101010101" pitchFamily="2" charset="-122"/>
                <a:cs typeface="华文中宋" panose="02010600040101010101" pitchFamily="2" charset="-122"/>
              </a:rPr>
              <a:t>是指“军政”统一全国后，需在国民党的领导下，以“训政”来开启民智，培养民众的民主意识。届时要实行约法，由政府派出经过训练、考试合格的人员，到各县筹备地方自治，并对人民进行使用民权和承担义务的训练。</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custDataLst>
              <p:tags r:id="rId8"/>
            </p:custDataLst>
          </p:nvPr>
        </p:nvSpPr>
        <p:spPr>
          <a:xfrm>
            <a:off x="4091305" y="5541010"/>
            <a:ext cx="7617460" cy="1198880"/>
          </a:xfrm>
          <a:prstGeom prst="rect">
            <a:avLst/>
          </a:prstGeom>
          <a:noFill/>
          <a:ln>
            <a:noFill/>
          </a:ln>
          <a:extLst>
            <a:ext uri="{909E8E84-426E-40DD-AFC4-6F175D3DCCD1}">
              <a14:hiddenFill xmlns:a14="http://schemas.microsoft.com/office/drawing/2010/main">
                <a:solidFill>
                  <a:schemeClr val="bg1"/>
                </a:solidFill>
              </a14:hiddenFill>
            </a:ext>
          </a:extLst>
        </p:spPr>
        <p:style>
          <a:lnRef idx="3">
            <a:schemeClr val="accent1"/>
          </a:lnRef>
          <a:fillRef idx="0">
            <a:srgbClr val="FFFFFF"/>
          </a:fillRef>
          <a:effectRef idx="0">
            <a:srgbClr val="FFFFFF"/>
          </a:effectRef>
          <a:fontRef idx="minor">
            <a:schemeClr val="dk1"/>
          </a:fontRef>
        </p:style>
        <p:txBody>
          <a:bodyPr wrap="square" rtlCol="0" anchor="t">
            <a:spAutoFit/>
          </a:bodyPr>
          <a:lstStyle/>
          <a:p>
            <a:pPr>
              <a:lnSpc>
                <a:spcPct val="100000"/>
              </a:lnSpc>
            </a:pPr>
            <a:r>
              <a:rPr lang="zh-CN"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宪政</a:t>
            </a:r>
            <a:r>
              <a:rPr lang="zh-CN" alt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（1948年改组为总统府后）:</a:t>
            </a:r>
            <a:r>
              <a:rPr lang="zh-CN" altLang="en-US" sz="2400" b="1">
                <a:latin typeface="华文中宋" panose="02010600040101010101" pitchFamily="2" charset="-122"/>
                <a:ea typeface="华文中宋" panose="02010600040101010101" pitchFamily="2" charset="-122"/>
                <a:cs typeface="华文中宋" panose="02010600040101010101" pitchFamily="2" charset="-122"/>
              </a:rPr>
              <a:t>凡一省之内全部的县已实行自治，就可结束训政，开始宪政阶段。“宪政”是制定宪法来统治“还政于民”的宪政民主时期。</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南京国民政府（1927—1949）——一党</a:t>
            </a:r>
            <a:r>
              <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专</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政</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5"/>
            </p:custDataLst>
          </p:nvPr>
        </p:nvSpPr>
        <p:spPr>
          <a:xfrm>
            <a:off x="895985" y="1442085"/>
            <a:ext cx="228854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）训政时期</a:t>
            </a:r>
            <a:endParaRPr lang="zh-CN" altLang="en-US"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文本框 8"/>
          <p:cNvSpPr txBox="1"/>
          <p:nvPr>
            <p:custDataLst>
              <p:tags r:id="rId6"/>
            </p:custDataLst>
          </p:nvPr>
        </p:nvSpPr>
        <p:spPr>
          <a:xfrm>
            <a:off x="793750" y="2129790"/>
            <a:ext cx="11168380" cy="768350"/>
          </a:xfrm>
          <a:prstGeom prst="rect">
            <a:avLst/>
          </a:prstGeom>
          <a:noFill/>
        </p:spPr>
        <p:txBody>
          <a:bodyPr wrap="square" rtlCol="0" anchor="t">
            <a:spAutoFit/>
          </a:bodyPr>
          <a:lstStyle/>
          <a:p>
            <a:pPr marL="342900" indent="-342900">
              <a:buFont typeface="Arial" panose="020B0604020202020204" pitchFamily="34" charset="0"/>
              <a:buChar char="•"/>
            </a:pPr>
            <a:r>
              <a:rPr lang="zh-CN" sz="2200" b="1">
                <a:latin typeface="汉仪润圆-65简" panose="00020600040101010101" charset="-122"/>
                <a:ea typeface="汉仪润圆-65简" panose="00020600040101010101" charset="-122"/>
                <a:cs typeface="汉仪润圆-65简" panose="00020600040101010101" charset="-122"/>
              </a:rPr>
              <a:t>1928年东北易帜，国民政府完成形式统一。 同年8月，宣布军政时期结束，颁布《训政纲领》，训政时期开始。</a:t>
            </a:r>
            <a:endParaRPr lang="zh-CN" sz="2200" b="1">
              <a:latin typeface="汉仪润圆-65简" panose="00020600040101010101" charset="-122"/>
              <a:ea typeface="汉仪润圆-65简" panose="00020600040101010101" charset="-122"/>
              <a:cs typeface="汉仪润圆-65简" panose="00020600040101010101" charset="-122"/>
            </a:endParaRPr>
          </a:p>
        </p:txBody>
      </p:sp>
      <p:pic>
        <p:nvPicPr>
          <p:cNvPr id="10" name="图片 9"/>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229235" y="2898140"/>
            <a:ext cx="5167630" cy="3091815"/>
          </a:xfrm>
          <a:prstGeom prst="rect">
            <a:avLst/>
          </a:prstGeom>
          <a:noFill/>
          <a:ln w="9525">
            <a:noFill/>
          </a:ln>
        </p:spPr>
      </p:pic>
      <p:sp>
        <p:nvSpPr>
          <p:cNvPr id="35" name="文本框 34"/>
          <p:cNvSpPr txBox="1"/>
          <p:nvPr>
            <p:custDataLst>
              <p:tags r:id="rId9"/>
            </p:custDataLst>
          </p:nvPr>
        </p:nvSpPr>
        <p:spPr>
          <a:xfrm>
            <a:off x="3184337" y="4846678"/>
            <a:ext cx="2015490" cy="460375"/>
          </a:xfrm>
          <a:prstGeom prst="rect">
            <a:avLst/>
          </a:prstGeom>
          <a:noFill/>
          <a:ln w="19050">
            <a:solidFill>
              <a:srgbClr val="C00000"/>
            </a:solidFill>
          </a:ln>
        </p:spPr>
        <p:txBody>
          <a:bodyPr wrap="none" rtlCol="0">
            <a:spAutoFit/>
          </a:bodyPr>
          <a:lstStyle/>
          <a:p>
            <a:r>
              <a:rPr lang="zh-CN" altLang="en-US" sz="2400" b="1">
                <a:solidFill>
                  <a:srgbClr val="C00000"/>
                </a:solidFill>
                <a:latin typeface="汉仪润圆-65简" panose="00020600040101010101" charset="-122"/>
                <a:ea typeface="汉仪润圆-65简" panose="00020600040101010101" charset="-122"/>
              </a:rPr>
              <a:t>总揽五项治权</a:t>
            </a:r>
            <a:endParaRPr lang="zh-CN" altLang="en-US" sz="2400" b="1">
              <a:solidFill>
                <a:srgbClr val="C00000"/>
              </a:solidFill>
              <a:latin typeface="汉仪润圆-65简" panose="00020600040101010101" charset="-122"/>
              <a:ea typeface="汉仪润圆-65简" panose="00020600040101010101" charset="-122"/>
            </a:endParaRPr>
          </a:p>
        </p:txBody>
      </p:sp>
      <p:sp>
        <p:nvSpPr>
          <p:cNvPr id="11" name="文本框 10"/>
          <p:cNvSpPr txBox="1"/>
          <p:nvPr>
            <p:custDataLst>
              <p:tags r:id="rId10"/>
            </p:custDataLst>
          </p:nvPr>
        </p:nvSpPr>
        <p:spPr>
          <a:xfrm>
            <a:off x="4072067" y="3948788"/>
            <a:ext cx="2626360" cy="460375"/>
          </a:xfrm>
          <a:prstGeom prst="rect">
            <a:avLst/>
          </a:prstGeom>
          <a:noFill/>
          <a:ln w="19050">
            <a:solidFill>
              <a:srgbClr val="C00000"/>
            </a:solidFill>
          </a:ln>
        </p:spPr>
        <p:txBody>
          <a:bodyPr wrap="none" rtlCol="0">
            <a:spAutoFit/>
          </a:bodyPr>
          <a:lstStyle/>
          <a:p>
            <a:r>
              <a:rPr lang="zh-CN" altLang="en-US" sz="2400" b="1">
                <a:solidFill>
                  <a:srgbClr val="C00000"/>
                </a:solidFill>
                <a:latin typeface="汉仪润圆-65简" panose="00020600040101010101" charset="-122"/>
                <a:ea typeface="汉仪润圆-65简" panose="00020600040101010101" charset="-122"/>
              </a:rPr>
              <a:t>党的最高权力机关</a:t>
            </a:r>
            <a:endParaRPr lang="zh-CN" altLang="en-US" sz="2400" b="1">
              <a:solidFill>
                <a:srgbClr val="C00000"/>
              </a:solidFill>
              <a:latin typeface="汉仪润圆-65简" panose="00020600040101010101" charset="-122"/>
              <a:ea typeface="汉仪润圆-65简" panose="00020600040101010101" charset="-122"/>
            </a:endParaRPr>
          </a:p>
        </p:txBody>
      </p:sp>
      <p:sp>
        <p:nvSpPr>
          <p:cNvPr id="13" name="文本框 12"/>
          <p:cNvSpPr txBox="1"/>
          <p:nvPr/>
        </p:nvSpPr>
        <p:spPr>
          <a:xfrm>
            <a:off x="137160" y="6193155"/>
            <a:ext cx="11824970" cy="460375"/>
          </a:xfrm>
          <a:prstGeom prst="rect">
            <a:avLst/>
          </a:prstGeom>
          <a:noFill/>
        </p:spPr>
        <p:txBody>
          <a:bodyPr wrap="square" rtlCol="0" anchor="t">
            <a:spAutoFit/>
          </a:bodyPr>
          <a:lstStyle/>
          <a:p>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实质：剥夺人民权利的一党专政（国民党专政），</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违背了孙中山“主权在民”的初衷</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椭圆 2"/>
          <p:cNvSpPr/>
          <p:nvPr>
            <p:custDataLst>
              <p:tags r:id="rId11"/>
            </p:custDataLst>
          </p:nvPr>
        </p:nvSpPr>
        <p:spPr>
          <a:xfrm>
            <a:off x="3532505" y="1339850"/>
            <a:ext cx="1541780" cy="685165"/>
          </a:xfrm>
          <a:prstGeom prst="ellipse">
            <a:avLst/>
          </a:prstGeom>
          <a:solidFill>
            <a:srgbClr val="C00000"/>
          </a:solidFill>
          <a:ln w="25400" cap="flat" cmpd="sng">
            <a:noFill/>
            <a:prstDash val="solid"/>
            <a:miter lim="1000000"/>
            <a:headEnd type="none" w="med" len="med"/>
            <a:tailEnd type="none" w="med" len="med"/>
          </a:ln>
        </p:spPr>
        <p:txBody>
          <a:bodyPr anchor="ctr"/>
          <a:lstStyle/>
          <a:p>
            <a:pPr algn="ctr"/>
            <a:r>
              <a:rPr lang="en-US" altLang="zh-CN" sz="2800">
                <a:solidFill>
                  <a:srgbClr val="FF0000"/>
                </a:solidFill>
                <a:latin typeface="方正粗黑宋简体" panose="02000000000000000000" charset="-122"/>
                <a:ea typeface="方正粗黑宋简体" panose="02000000000000000000" charset="-122"/>
              </a:rPr>
              <a:t> </a:t>
            </a:r>
            <a:endParaRPr lang="en-US" altLang="zh-CN" sz="2800">
              <a:solidFill>
                <a:srgbClr val="FF0000"/>
              </a:solidFill>
              <a:latin typeface="方正粗黑宋简体" panose="02000000000000000000" charset="-122"/>
              <a:ea typeface="方正粗黑宋简体" panose="02000000000000000000" charset="-122"/>
            </a:endParaRPr>
          </a:p>
        </p:txBody>
      </p:sp>
      <p:sp>
        <p:nvSpPr>
          <p:cNvPr id="15" name="文本框 14"/>
          <p:cNvSpPr txBox="1"/>
          <p:nvPr>
            <p:custDataLst>
              <p:tags r:id="rId12"/>
            </p:custDataLst>
          </p:nvPr>
        </p:nvSpPr>
        <p:spPr>
          <a:xfrm>
            <a:off x="3695700" y="1449705"/>
            <a:ext cx="1378585" cy="429895"/>
          </a:xfrm>
          <a:prstGeom prst="rect">
            <a:avLst/>
          </a:prstGeom>
          <a:noFill/>
        </p:spPr>
        <p:txBody>
          <a:bodyPr wrap="square" rtlCol="0">
            <a:spAutoFit/>
          </a:bodyPr>
          <a:lstStyle/>
          <a:p>
            <a:r>
              <a:rPr lang="zh-CN" altLang="en-US" sz="2200" b="1">
                <a:solidFill>
                  <a:schemeClr val="bg1"/>
                </a:solidFill>
                <a:latin typeface="华文中宋" panose="02010600040101010101" pitchFamily="2" charset="-122"/>
                <a:ea typeface="华文中宋" panose="02010600040101010101" pitchFamily="2" charset="-122"/>
              </a:rPr>
              <a:t>以党治国</a:t>
            </a:r>
            <a:endParaRPr lang="zh-CN" altLang="en-US" sz="2200" b="1">
              <a:solidFill>
                <a:schemeClr val="bg1"/>
              </a:solidFill>
              <a:latin typeface="华文中宋" panose="02010600040101010101" pitchFamily="2" charset="-122"/>
              <a:ea typeface="华文中宋" panose="02010600040101010101" pitchFamily="2" charset="-122"/>
            </a:endParaRPr>
          </a:p>
        </p:txBody>
      </p:sp>
      <p:sp>
        <p:nvSpPr>
          <p:cNvPr id="17" name="椭圆 2"/>
          <p:cNvSpPr/>
          <p:nvPr>
            <p:custDataLst>
              <p:tags r:id="rId13"/>
            </p:custDataLst>
          </p:nvPr>
        </p:nvSpPr>
        <p:spPr>
          <a:xfrm>
            <a:off x="5697220" y="1335405"/>
            <a:ext cx="1541780" cy="685165"/>
          </a:xfrm>
          <a:prstGeom prst="ellipse">
            <a:avLst/>
          </a:prstGeom>
          <a:solidFill>
            <a:srgbClr val="C00000"/>
          </a:solidFill>
          <a:ln w="25400" cap="flat" cmpd="sng">
            <a:noFill/>
            <a:prstDash val="solid"/>
            <a:miter lim="1000000"/>
            <a:headEnd type="none" w="med" len="med"/>
            <a:tailEnd type="none" w="med" len="med"/>
          </a:ln>
        </p:spPr>
        <p:txBody>
          <a:bodyPr anchor="ctr"/>
          <a:lstStyle/>
          <a:p>
            <a:pPr algn="ctr"/>
            <a:r>
              <a:rPr lang="en-US" altLang="zh-CN" sz="2800">
                <a:solidFill>
                  <a:srgbClr val="FF0000"/>
                </a:solidFill>
                <a:latin typeface="方正粗黑宋简体" panose="02000000000000000000" charset="-122"/>
                <a:ea typeface="方正粗黑宋简体" panose="02000000000000000000" charset="-122"/>
              </a:rPr>
              <a:t> </a:t>
            </a:r>
            <a:endParaRPr lang="en-US" altLang="zh-CN" sz="2800">
              <a:solidFill>
                <a:srgbClr val="FF0000"/>
              </a:solidFill>
              <a:latin typeface="方正粗黑宋简体" panose="02000000000000000000" charset="-122"/>
              <a:ea typeface="方正粗黑宋简体" panose="02000000000000000000" charset="-122"/>
            </a:endParaRPr>
          </a:p>
        </p:txBody>
      </p:sp>
      <p:sp>
        <p:nvSpPr>
          <p:cNvPr id="18" name="文本框 17"/>
          <p:cNvSpPr txBox="1"/>
          <p:nvPr>
            <p:custDataLst>
              <p:tags r:id="rId14"/>
            </p:custDataLst>
          </p:nvPr>
        </p:nvSpPr>
        <p:spPr>
          <a:xfrm>
            <a:off x="5828030" y="1445260"/>
            <a:ext cx="1411605" cy="429895"/>
          </a:xfrm>
          <a:prstGeom prst="rect">
            <a:avLst/>
          </a:prstGeom>
          <a:noFill/>
        </p:spPr>
        <p:txBody>
          <a:bodyPr wrap="square" rtlCol="0">
            <a:spAutoFit/>
          </a:bodyPr>
          <a:lstStyle/>
          <a:p>
            <a:r>
              <a:rPr lang="zh-CN" altLang="en-US" sz="2200" b="1">
                <a:solidFill>
                  <a:schemeClr val="bg1"/>
                </a:solidFill>
                <a:latin typeface="华文中宋" panose="02010600040101010101" pitchFamily="2" charset="-122"/>
                <a:ea typeface="华文中宋" panose="02010600040101010101" pitchFamily="2" charset="-122"/>
              </a:rPr>
              <a:t>军权统治</a:t>
            </a:r>
            <a:endParaRPr lang="zh-CN" altLang="en-US" sz="3200" b="1">
              <a:solidFill>
                <a:schemeClr val="bg1"/>
              </a:solidFill>
              <a:latin typeface="华文中宋" panose="02010600040101010101" pitchFamily="2" charset="-122"/>
              <a:ea typeface="华文中宋" panose="02010600040101010101" pitchFamily="2" charset="-122"/>
            </a:endParaRPr>
          </a:p>
        </p:txBody>
      </p:sp>
      <p:sp>
        <p:nvSpPr>
          <p:cNvPr id="16" name="十字形 15"/>
          <p:cNvSpPr/>
          <p:nvPr/>
        </p:nvSpPr>
        <p:spPr>
          <a:xfrm>
            <a:off x="5148580" y="1449070"/>
            <a:ext cx="467360" cy="457835"/>
          </a:xfrm>
          <a:prstGeom prst="plus">
            <a:avLst>
              <a:gd name="adj" fmla="val 402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 Box 7"/>
          <p:cNvSpPr>
            <a:spLocks noChangeArrowheads="1"/>
          </p:cNvSpPr>
          <p:nvPr>
            <p:custDataLst>
              <p:tags r:id="rId15"/>
            </p:custDataLst>
          </p:nvPr>
        </p:nvSpPr>
        <p:spPr bwMode="auto">
          <a:xfrm>
            <a:off x="6909435" y="2623185"/>
            <a:ext cx="5253990" cy="1014730"/>
          </a:xfrm>
          <a:prstGeom prst="rect">
            <a:avLst/>
          </a:prstGeom>
          <a:ln w="12700">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a:spcBef>
                <a:spcPts val="0"/>
              </a:spcBef>
              <a:buClrTx/>
              <a:buSzTx/>
              <a:buNone/>
            </a:pPr>
            <a:r>
              <a:rPr lang="zh-CN" altLang="en-US" sz="2000" b="1" spc="-150" dirty="0">
                <a:latin typeface="楷体" panose="02010609060101010101" charset="-122"/>
                <a:ea typeface="楷体" panose="02010609060101010101" charset="-122"/>
                <a:cs typeface="楷体" panose="02010609060101010101" charset="-122"/>
                <a:sym typeface="+mn-ea"/>
              </a:rPr>
              <a:t>一完全自治之县，其国民有</a:t>
            </a:r>
            <a:r>
              <a:rPr lang="zh-CN" altLang="en-US" sz="2000" b="1" spc="-150" dirty="0">
                <a:solidFill>
                  <a:srgbClr val="C00000"/>
                </a:solidFill>
                <a:latin typeface="楷体" panose="02010609060101010101" charset="-122"/>
                <a:ea typeface="楷体" panose="02010609060101010101" charset="-122"/>
                <a:cs typeface="楷体" panose="02010609060101010101" charset="-122"/>
                <a:sym typeface="+mn-ea"/>
              </a:rPr>
              <a:t>直接选举</a:t>
            </a:r>
            <a:r>
              <a:rPr lang="zh-CN" altLang="en-US" sz="2000" b="1" spc="-150" dirty="0">
                <a:latin typeface="楷体" panose="02010609060101010101" charset="-122"/>
                <a:ea typeface="楷体" panose="02010609060101010101" charset="-122"/>
                <a:cs typeface="楷体" panose="02010609060101010101" charset="-122"/>
                <a:sym typeface="+mn-ea"/>
              </a:rPr>
              <a:t>官员之权，有</a:t>
            </a:r>
            <a:r>
              <a:rPr lang="zh-CN" altLang="en-US" sz="2000" b="1" spc="-150" dirty="0">
                <a:solidFill>
                  <a:srgbClr val="C00000"/>
                </a:solidFill>
                <a:latin typeface="楷体" panose="02010609060101010101" charset="-122"/>
                <a:ea typeface="楷体" panose="02010609060101010101" charset="-122"/>
                <a:cs typeface="楷体" panose="02010609060101010101" charset="-122"/>
                <a:sym typeface="+mn-ea"/>
              </a:rPr>
              <a:t>直接罢免</a:t>
            </a:r>
            <a:r>
              <a:rPr lang="zh-CN" altLang="en-US" sz="2000" b="1" spc="-150" dirty="0">
                <a:latin typeface="楷体" panose="02010609060101010101" charset="-122"/>
                <a:ea typeface="楷体" panose="02010609060101010101" charset="-122"/>
                <a:cs typeface="楷体" panose="02010609060101010101" charset="-122"/>
                <a:sym typeface="+mn-ea"/>
              </a:rPr>
              <a:t>官员之权。</a:t>
            </a:r>
            <a:endParaRPr lang="zh-CN" altLang="en-US" sz="2000" b="1" spc="-150" dirty="0">
              <a:latin typeface="楷体" panose="02010609060101010101" charset="-122"/>
              <a:ea typeface="楷体" panose="02010609060101010101" charset="-122"/>
              <a:cs typeface="楷体" panose="02010609060101010101" charset="-122"/>
              <a:sym typeface="+mn-ea"/>
            </a:endParaRPr>
          </a:p>
          <a:p>
            <a:pPr marL="0" lvl="0" indent="0" algn="r">
              <a:spcBef>
                <a:spcPts val="0"/>
              </a:spcBef>
              <a:buClrTx/>
              <a:buSzTx/>
              <a:buNone/>
            </a:pPr>
            <a:r>
              <a:rPr lang="zh-CN" altLang="en-US" sz="2000" b="1" spc="-150" dirty="0">
                <a:latin typeface="楷体" panose="02010609060101010101" charset="-122"/>
                <a:ea typeface="楷体" panose="02010609060101010101" charset="-122"/>
                <a:cs typeface="楷体" panose="02010609060101010101" charset="-122"/>
                <a:sym typeface="+mn-ea"/>
              </a:rPr>
              <a:t>——孙中山《国民政府建国大纲</a:t>
            </a:r>
            <a:r>
              <a:rPr lang="en-US" altLang="zh-CN" sz="2000" b="1" spc="-150" dirty="0">
                <a:latin typeface="楷体" panose="02010609060101010101" charset="-122"/>
                <a:ea typeface="楷体" panose="02010609060101010101" charset="-122"/>
                <a:cs typeface="楷体" panose="02010609060101010101" charset="-122"/>
                <a:sym typeface="+mn-ea"/>
              </a:rPr>
              <a:t>》(1924)</a:t>
            </a:r>
            <a:endParaRPr lang="en-US" altLang="zh-CN" sz="2000" b="1" spc="-150" dirty="0">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custDataLst>
              <p:tags r:id="rId16"/>
            </p:custDataLst>
          </p:nvPr>
        </p:nvSpPr>
        <p:spPr>
          <a:xfrm>
            <a:off x="8822690" y="2835910"/>
            <a:ext cx="3139440" cy="398780"/>
          </a:xfrm>
          <a:prstGeom prst="rect">
            <a:avLst/>
          </a:prstGeom>
          <a:solidFill>
            <a:srgbClr val="FF0066"/>
          </a:solidFill>
          <a:ln w="19050">
            <a:solidFill>
              <a:schemeClr val="bg1"/>
            </a:solidFill>
          </a:ln>
          <a:effectLst>
            <a:outerShdw blurRad="50800" dist="38100" dir="2700000" algn="tl" rotWithShape="0">
              <a:prstClr val="black">
                <a:alpha val="40000"/>
              </a:prstClr>
            </a:outerShdw>
          </a:effectLst>
        </p:spPr>
        <p:txBody>
          <a:bodyPr wrap="square">
            <a:spAutoFit/>
          </a:bodyPr>
          <a:lstStyle>
            <a:defPPr>
              <a:defRPr lang="zh-CN"/>
            </a:defPPr>
            <a:lvl1pPr algn="ctr">
              <a:defRPr spc="-150">
                <a:solidFill>
                  <a:schemeClr val="bg1"/>
                </a:solidFill>
                <a:latin typeface="微软雅黑" panose="020B0503020204020204" charset="-122"/>
                <a:ea typeface="微软雅黑" panose="020B0503020204020204" charset="-122"/>
                <a:cs typeface="微软雅黑" panose="020B0503020204020204" charset="-122"/>
              </a:defRPr>
            </a:lvl1pPr>
          </a:lstStyle>
          <a:p>
            <a:pPr algn="l"/>
            <a:r>
              <a:rPr lang="en-US" altLang="zh-CN" sz="2000" b="1" spc="0" dirty="0">
                <a:sym typeface="+mn-ea"/>
              </a:rPr>
              <a:t> </a:t>
            </a:r>
            <a:r>
              <a:rPr lang="zh-CN" altLang="en-US" sz="2000" b="1" spc="0" dirty="0">
                <a:sym typeface="+mn-ea"/>
              </a:rPr>
              <a:t>体现了</a:t>
            </a:r>
            <a:r>
              <a:rPr lang="en-US" altLang="zh-CN" sz="2000" b="1" spc="0" dirty="0">
                <a:sym typeface="+mn-ea"/>
              </a:rPr>
              <a:t>主权在民原则</a:t>
            </a:r>
            <a:endParaRPr lang="en-US" altLang="zh-CN" sz="2000" b="1" spc="0" dirty="0">
              <a:sym typeface="+mn-ea"/>
            </a:endParaRPr>
          </a:p>
        </p:txBody>
      </p:sp>
      <p:sp>
        <p:nvSpPr>
          <p:cNvPr id="4" name="Text Box 6"/>
          <p:cNvSpPr>
            <a:spLocks noChangeArrowheads="1"/>
          </p:cNvSpPr>
          <p:nvPr>
            <p:custDataLst>
              <p:tags r:id="rId17"/>
            </p:custDataLst>
          </p:nvPr>
        </p:nvSpPr>
        <p:spPr bwMode="auto">
          <a:xfrm>
            <a:off x="6909435" y="3725228"/>
            <a:ext cx="5253990" cy="2245360"/>
          </a:xfrm>
          <a:prstGeom prst="rect">
            <a:avLst/>
          </a:prstGeom>
          <a:ln w="12700">
            <a:solidFill>
              <a:schemeClr val="accent6">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a:spcBef>
                <a:spcPts val="0"/>
              </a:spcBef>
              <a:buClrTx/>
              <a:buSzTx/>
              <a:buNone/>
            </a:pPr>
            <a:r>
              <a:rPr lang="zh-CN" altLang="en-US" sz="2000" b="1" spc="-150" dirty="0">
                <a:latin typeface="楷体" panose="02010609060101010101" charset="-122"/>
                <a:ea typeface="楷体" panose="02010609060101010101" charset="-122"/>
                <a:cs typeface="楷体" panose="02010609060101010101" charset="-122"/>
                <a:sym typeface="+mn-ea"/>
              </a:rPr>
              <a:t>“在训政时期，由</a:t>
            </a:r>
            <a:r>
              <a:rPr lang="zh-CN" altLang="en-US" sz="2000" b="1" spc="-150" dirty="0">
                <a:solidFill>
                  <a:srgbClr val="FF0000"/>
                </a:solidFill>
                <a:latin typeface="楷体" panose="02010609060101010101" charset="-122"/>
                <a:ea typeface="楷体" panose="02010609060101010101" charset="-122"/>
                <a:cs typeface="楷体" panose="02010609060101010101" charset="-122"/>
                <a:sym typeface="+mn-ea"/>
              </a:rPr>
              <a:t>国民党全国代表大会代表</a:t>
            </a:r>
            <a:r>
              <a:rPr lang="zh-CN" altLang="en-US" sz="2000" b="1" spc="-150" dirty="0">
                <a:latin typeface="楷体" panose="02010609060101010101" charset="-122"/>
                <a:ea typeface="楷体" panose="02010609060101010101" charset="-122"/>
                <a:cs typeface="楷体" panose="02010609060101010101" charset="-122"/>
                <a:sym typeface="+mn-ea"/>
              </a:rPr>
              <a:t>国民大会</a:t>
            </a:r>
            <a:r>
              <a:rPr lang="zh-CN" altLang="en-US" sz="2000" b="1" spc="-150" dirty="0">
                <a:solidFill>
                  <a:srgbClr val="C00000"/>
                </a:solidFill>
                <a:latin typeface="楷体" panose="02010609060101010101" charset="-122"/>
                <a:ea typeface="楷体" panose="02010609060101010101" charset="-122"/>
                <a:cs typeface="楷体" panose="02010609060101010101" charset="-122"/>
                <a:sym typeface="+mn-ea"/>
              </a:rPr>
              <a:t>领导国民行使政权</a:t>
            </a:r>
            <a:r>
              <a:rPr lang="zh-CN" altLang="en-US" sz="2000" b="1" spc="-150" dirty="0">
                <a:latin typeface="楷体" panose="02010609060101010101" charset="-122"/>
                <a:ea typeface="楷体" panose="02010609060101010101" charset="-122"/>
                <a:cs typeface="楷体" panose="02010609060101010101" charset="-122"/>
                <a:sym typeface="+mn-ea"/>
              </a:rPr>
              <a:t>；大会闭会期间，把</a:t>
            </a:r>
            <a:r>
              <a:rPr lang="zh-CN" altLang="en-US" sz="2000" b="1" spc="-150" dirty="0">
                <a:solidFill>
                  <a:srgbClr val="C00000"/>
                </a:solidFill>
                <a:latin typeface="楷体" panose="02010609060101010101" charset="-122"/>
                <a:ea typeface="楷体" panose="02010609060101010101" charset="-122"/>
                <a:cs typeface="楷体" panose="02010609060101010101" charset="-122"/>
                <a:sym typeface="+mn-ea"/>
              </a:rPr>
              <a:t>政权托付国民党</a:t>
            </a:r>
            <a:r>
              <a:rPr lang="zh-CN" altLang="en-US" sz="2000" b="1" spc="-150" dirty="0">
                <a:latin typeface="楷体" panose="02010609060101010101" charset="-122"/>
                <a:ea typeface="楷体" panose="02010609060101010101" charset="-122"/>
                <a:cs typeface="楷体" panose="02010609060101010101" charset="-122"/>
                <a:sym typeface="+mn-ea"/>
              </a:rPr>
              <a:t>中央执行委员会；行政、立法、司法、考试和监察五项治权，托付给</a:t>
            </a:r>
            <a:r>
              <a:rPr lang="zh-CN" altLang="en-US" sz="2000" b="1" spc="-150" dirty="0">
                <a:solidFill>
                  <a:srgbClr val="C00000"/>
                </a:solidFill>
                <a:latin typeface="楷体" panose="02010609060101010101" charset="-122"/>
                <a:ea typeface="楷体" panose="02010609060101010101" charset="-122"/>
                <a:cs typeface="楷体" panose="02010609060101010101" charset="-122"/>
                <a:sym typeface="+mn-ea"/>
              </a:rPr>
              <a:t>国民党政府总揽执行</a:t>
            </a:r>
            <a:r>
              <a:rPr lang="zh-CN" altLang="en-US" sz="2000" b="1" spc="-150" dirty="0">
                <a:latin typeface="楷体" panose="02010609060101010101" charset="-122"/>
                <a:ea typeface="楷体" panose="02010609060101010101" charset="-122"/>
                <a:cs typeface="楷体" panose="02010609060101010101" charset="-122"/>
                <a:sym typeface="+mn-ea"/>
              </a:rPr>
              <a:t>；国民党中央执行委员会政治会议负责指导监督国民政府的重大国务。          </a:t>
            </a:r>
            <a:endParaRPr lang="en-US" altLang="zh-CN" sz="2000" b="1" spc="-150" dirty="0">
              <a:latin typeface="楷体" panose="02010609060101010101" charset="-122"/>
              <a:ea typeface="楷体" panose="02010609060101010101" charset="-122"/>
              <a:cs typeface="楷体" panose="02010609060101010101" charset="-122"/>
              <a:sym typeface="+mn-ea"/>
            </a:endParaRPr>
          </a:p>
          <a:p>
            <a:pPr marL="0" lvl="0" indent="0" algn="r">
              <a:spcBef>
                <a:spcPts val="0"/>
              </a:spcBef>
              <a:buClrTx/>
              <a:buSzTx/>
              <a:buNone/>
            </a:pPr>
            <a:r>
              <a:rPr lang="en-US" altLang="zh-CN" sz="2000" b="1" spc="-150" dirty="0">
                <a:latin typeface="楷体" panose="02010609060101010101" charset="-122"/>
                <a:ea typeface="楷体" panose="02010609060101010101" charset="-122"/>
                <a:cs typeface="楷体" panose="02010609060101010101" charset="-122"/>
                <a:sym typeface="+mn-ea"/>
              </a:rPr>
              <a:t>                 ——</a:t>
            </a:r>
            <a:r>
              <a:rPr lang="zh-CN" altLang="en-US" sz="2000" b="1" spc="-150" dirty="0">
                <a:latin typeface="楷体" panose="02010609060101010101" charset="-122"/>
                <a:ea typeface="楷体" panose="02010609060101010101" charset="-122"/>
                <a:cs typeface="楷体" panose="02010609060101010101" charset="-122"/>
                <a:sym typeface="+mn-ea"/>
              </a:rPr>
              <a:t>《训政纲领》（1928）</a:t>
            </a:r>
            <a:endParaRPr lang="zh-CN" altLang="en-US" sz="2000" b="1" spc="-150" dirty="0">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custDataLst>
              <p:tags r:id="rId18"/>
            </p:custDataLst>
          </p:nvPr>
        </p:nvSpPr>
        <p:spPr>
          <a:xfrm>
            <a:off x="8210336" y="5189685"/>
            <a:ext cx="3563790" cy="398780"/>
          </a:xfrm>
          <a:prstGeom prst="rect">
            <a:avLst/>
          </a:prstGeom>
          <a:solidFill>
            <a:srgbClr val="FF0066"/>
          </a:solidFill>
          <a:ln w="19050">
            <a:solidFill>
              <a:schemeClr val="bg1"/>
            </a:solidFill>
          </a:ln>
          <a:effectLst>
            <a:outerShdw blurRad="50800" dist="38100" dir="2700000" algn="tl" rotWithShape="0">
              <a:prstClr val="black">
                <a:alpha val="40000"/>
              </a:prstClr>
            </a:outerShdw>
          </a:effectLst>
        </p:spPr>
        <p:txBody>
          <a:bodyPr wrap="square">
            <a:spAutoFit/>
          </a:bodyPr>
          <a:lstStyle>
            <a:defPPr>
              <a:defRPr lang="zh-CN"/>
            </a:defPPr>
            <a:lvl1pPr algn="ctr">
              <a:defRPr spc="-150">
                <a:solidFill>
                  <a:schemeClr val="bg1"/>
                </a:solidFill>
                <a:latin typeface="微软雅黑" panose="020B0503020204020204" charset="-122"/>
                <a:ea typeface="微软雅黑" panose="020B0503020204020204" charset="-122"/>
                <a:cs typeface="微软雅黑" panose="020B0503020204020204" charset="-122"/>
              </a:defRPr>
            </a:lvl1pPr>
          </a:lstStyle>
          <a:p>
            <a:r>
              <a:rPr lang="zh-CN" altLang="en-US" sz="2000" b="1" spc="0" dirty="0" err="1">
                <a:sym typeface="+mn-ea"/>
              </a:rPr>
              <a:t>体现了国民党</a:t>
            </a:r>
            <a:r>
              <a:rPr lang="en-US" altLang="zh-CN" sz="2000" b="1" spc="0" dirty="0" err="1">
                <a:sym typeface="+mn-ea"/>
              </a:rPr>
              <a:t>一党专政</a:t>
            </a:r>
            <a:r>
              <a:rPr lang="en-US" altLang="zh-CN" sz="2000" b="1" spc="0" dirty="0">
                <a:sym typeface="+mn-ea"/>
              </a:rPr>
              <a:t>。</a:t>
            </a:r>
            <a:endParaRPr lang="en-US" altLang="zh-CN" sz="2000" b="1" spc="0" dirty="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ldLvl="0" animBg="1"/>
      <p:bldP spid="15" grpId="0"/>
      <p:bldP spid="17" grpId="0" bldLvl="0" animBg="1"/>
      <p:bldP spid="18" grpId="0"/>
      <p:bldP spid="16" grpId="0" animBg="1"/>
      <p:bldP spid="3" grpId="1" animBg="1"/>
      <p:bldP spid="5" grpId="0" bldLvl="0" animBg="1"/>
      <p:bldP spid="5" grpId="1" animBg="1"/>
      <p:bldP spid="4" grpId="1" animBg="1"/>
      <p:bldP spid="6" grpId="0" bldLvl="0" animBg="1"/>
      <p:bldP spid="6" grpId="1" animBg="1"/>
      <p:bldP spid="3"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763905"/>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南京国民政府（1927—1949）——一党</a:t>
            </a:r>
            <a:r>
              <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专</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政</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5"/>
            </p:custDataLst>
          </p:nvPr>
        </p:nvSpPr>
        <p:spPr>
          <a:xfrm>
            <a:off x="895985" y="1247775"/>
            <a:ext cx="228854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）宪政时期</a:t>
            </a:r>
            <a:endParaRPr lang="zh-CN" altLang="en-US"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02" name="图片 101"/>
          <p:cNvPicPr/>
          <p:nvPr>
            <p:custDataLst>
              <p:tags r:id="rId6"/>
            </p:custDataLst>
          </p:nvPr>
        </p:nvPicPr>
        <p:blipFill>
          <a:blip r:embed="rId7"/>
          <a:stretch>
            <a:fillRect/>
          </a:stretch>
        </p:blipFill>
        <p:spPr>
          <a:xfrm>
            <a:off x="6614160" y="1278255"/>
            <a:ext cx="5170170" cy="4530090"/>
          </a:xfrm>
          <a:prstGeom prst="rect">
            <a:avLst/>
          </a:prstGeom>
          <a:noFill/>
          <a:ln w="9525">
            <a:noFill/>
          </a:ln>
        </p:spPr>
      </p:pic>
      <p:graphicFrame>
        <p:nvGraphicFramePr>
          <p:cNvPr id="3" name="表格 2"/>
          <p:cNvGraphicFramePr/>
          <p:nvPr>
            <p:custDataLst>
              <p:tags r:id="rId8"/>
            </p:custDataLst>
          </p:nvPr>
        </p:nvGraphicFramePr>
        <p:xfrm>
          <a:off x="557530" y="1818640"/>
          <a:ext cx="5538470" cy="3135630"/>
        </p:xfrm>
        <a:graphic>
          <a:graphicData uri="http://schemas.openxmlformats.org/drawingml/2006/table">
            <a:tbl>
              <a:tblPr firstRow="1" lastRow="1">
                <a:tableStyleId>{92035E39-A97B-4AD6-A3AF-86644779A598}</a:tableStyleId>
              </a:tblPr>
              <a:tblGrid>
                <a:gridCol w="629285"/>
                <a:gridCol w="4909185"/>
              </a:tblGrid>
              <a:tr h="1841500">
                <a:tc>
                  <a:txBody>
                    <a:bodyPr/>
                    <a:lstStyle/>
                    <a:p>
                      <a:pPr indent="0" algn="ctr">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rPr>
                        <a:t>内容</a:t>
                      </a:r>
                      <a:endParaRPr lang="zh-CN" altLang="en-US" sz="2000" b="1" spc="60">
                        <a:solidFill>
                          <a:schemeClr val="tx1">
                            <a:lumMod val="85000"/>
                            <a:lumOff val="15000"/>
                          </a:schemeClr>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l">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①1946年11月，在南京召开“国民大会”，制定国民党一党专政的</a:t>
                      </a:r>
                      <a:r>
                        <a:rPr lang="zh-CN" altLang="en-US" sz="2000" b="1" spc="60">
                          <a:solidFill>
                            <a:srgbClr val="C00000"/>
                          </a:solidFill>
                          <a:latin typeface="微软雅黑" panose="020B0503020204020204" charset="-122"/>
                          <a:ea typeface="微软雅黑" panose="020B0503020204020204" charset="-122"/>
                        </a:rPr>
                        <a:t>《中华民国宪法》</a:t>
                      </a:r>
                      <a:r>
                        <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endPar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②选举蒋介石、李宗仁为总统、副总统；③建立总统府，取代国民政府</a:t>
                      </a:r>
                      <a:endPar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549910">
                <a:tc>
                  <a:txBody>
                    <a:bodyPr/>
                    <a:lstStyle/>
                    <a:p>
                      <a:pPr indent="0" algn="ctr">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rPr>
                        <a:t>实质</a:t>
                      </a:r>
                      <a:endParaRPr lang="zh-CN" altLang="en-US" sz="2000" b="1" spc="60">
                        <a:solidFill>
                          <a:schemeClr val="tx1">
                            <a:lumMod val="85000"/>
                            <a:lumOff val="15000"/>
                          </a:schemeClr>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l">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rPr>
                        <a:t>用宪法形式确立</a:t>
                      </a:r>
                      <a:r>
                        <a:rPr lang="zh-CN" altLang="en-US" sz="2000" b="1" spc="60">
                          <a:solidFill>
                            <a:srgbClr val="C00000"/>
                          </a:solidFill>
                          <a:latin typeface="微软雅黑" panose="020B0503020204020204" charset="-122"/>
                          <a:ea typeface="微软雅黑" panose="020B0503020204020204" charset="-122"/>
                        </a:rPr>
                        <a:t>国民党独裁统治</a:t>
                      </a:r>
                      <a:endParaRPr lang="zh-CN" altLang="en-US" sz="2000" b="1" spc="60">
                        <a:solidFill>
                          <a:srgbClr val="C0000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549275">
                <a:tc>
                  <a:txBody>
                    <a:bodyPr/>
                    <a:lstStyle/>
                    <a:p>
                      <a:pPr indent="0" algn="ctr">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rPr>
                        <a:t>评价</a:t>
                      </a:r>
                      <a:endParaRPr lang="zh-CN" altLang="en-US" sz="2000" b="1" spc="60">
                        <a:solidFill>
                          <a:schemeClr val="tx1">
                            <a:lumMod val="85000"/>
                            <a:lumOff val="15000"/>
                          </a:schemeClr>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c>
                  <a:txBody>
                    <a:bodyPr/>
                    <a:lstStyle/>
                    <a:p>
                      <a:pPr indent="0" algn="l">
                        <a:lnSpc>
                          <a:spcPct val="120000"/>
                        </a:lnSpc>
                        <a:spcBef>
                          <a:spcPts val="0"/>
                        </a:spcBef>
                        <a:spcAft>
                          <a:spcPts val="0"/>
                        </a:spcAft>
                        <a:buNone/>
                      </a:pPr>
                      <a:r>
                        <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国民党政权作为大地主、大资产阶级的代表，企图以此为其独裁统治披上“宪政”的外衣，但最终逃脱不了崩溃的命运。</a:t>
                      </a:r>
                      <a:endParaRPr lang="zh-CN" altLang="en-US" sz="2000" b="1" spc="6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r>
            </a:tbl>
          </a:graphicData>
        </a:graphic>
      </p:graphicFrame>
      <p:sp>
        <p:nvSpPr>
          <p:cNvPr id="4" name="文本框 3"/>
          <p:cNvSpPr txBox="1"/>
          <p:nvPr/>
        </p:nvSpPr>
        <p:spPr>
          <a:xfrm>
            <a:off x="179705" y="5457190"/>
            <a:ext cx="11909425" cy="1476375"/>
          </a:xfrm>
          <a:prstGeom prst="rect">
            <a:avLst/>
          </a:prstGeom>
          <a:solidFill>
            <a:srgbClr val="FFFF00"/>
          </a:solidFill>
        </p:spPr>
        <p:txBody>
          <a:bodyPr wrap="square" rtlCol="0">
            <a:noAutofit/>
          </a:bodyPr>
          <a:p>
            <a:pPr indent="0" fontAlgn="auto">
              <a:lnSpc>
                <a:spcPct val="150000"/>
              </a:lnSpc>
            </a:pPr>
            <a:r>
              <a:rPr lang="zh-CN" altLang="en-US" sz="2000" b="1">
                <a:solidFill>
                  <a:srgbClr val="FF0000"/>
                </a:solidFill>
                <a:highlight>
                  <a:srgbClr val="FFFF00"/>
                </a:highlight>
                <a:latin typeface="+mn-ea"/>
                <a:cs typeface="华文中宋" panose="02010600040101010101" pitchFamily="2" charset="-122"/>
                <a:sym typeface="+mn-ea"/>
              </a:rPr>
              <a:t>国民政府在制宪和行宪过程中存在的问题：</a:t>
            </a:r>
            <a:r>
              <a:rPr lang="zh-CN" altLang="en-US" sz="2000" b="1">
                <a:solidFill>
                  <a:srgbClr val="000000"/>
                </a:solidFill>
                <a:latin typeface="+mn-ea"/>
                <a:cs typeface="楷体" panose="02010609060101010101" charset="-122"/>
                <a:sym typeface="+mn-ea"/>
              </a:rPr>
              <a:t>单方面宣布召开国民大会，违背政协精神；主要党派如中共和民盟没有参加，国民大会的代表性与制宪的合法性备受争议；国民大会代表选举过程中不公开透明，充满交易；国民党用行政手段改变选举结果，违背民主宪法精神；代表将会议视为儿戏。</a:t>
            </a:r>
            <a:endParaRPr lang="zh-CN" altLang="en-US" sz="2000" b="1">
              <a:solidFill>
                <a:srgbClr val="000000"/>
              </a:solidFill>
              <a:latin typeface="+mn-ea"/>
              <a:cs typeface="楷体" panose="02010609060101010101" charset="-122"/>
              <a:sym typeface="+mn-ea"/>
            </a:endParaRPr>
          </a:p>
        </p:txBody>
      </p:sp>
      <p:sp>
        <p:nvSpPr>
          <p:cNvPr id="5" name="文本框 4"/>
          <p:cNvSpPr txBox="1"/>
          <p:nvPr/>
        </p:nvSpPr>
        <p:spPr>
          <a:xfrm>
            <a:off x="6454140" y="1276985"/>
            <a:ext cx="5345430" cy="706755"/>
          </a:xfrm>
          <a:prstGeom prst="rect">
            <a:avLst/>
          </a:prstGeom>
          <a:solidFill>
            <a:srgbClr val="FFC000"/>
          </a:solidFill>
        </p:spPr>
        <p:txBody>
          <a:bodyPr wrap="square" rtlCol="0">
            <a:spAutoFit/>
          </a:bodyPr>
          <a:p>
            <a:r>
              <a:rPr lang="zh-CN" altLang="en-US" sz="4000" b="1"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中国宪政为何如此艰难？</a:t>
            </a:r>
            <a:endParaRPr lang="zh-CN" altLang="en-US" sz="4000" b="1" dirty="0">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6236970" y="1999615"/>
            <a:ext cx="5945505" cy="3046095"/>
          </a:xfrm>
          <a:prstGeom prst="rect">
            <a:avLst/>
          </a:prstGeom>
          <a:solidFill>
            <a:srgbClr val="FFFF00"/>
          </a:solidFill>
        </p:spPr>
        <p:txBody>
          <a:bodyPr wrap="square" rtlCol="0">
            <a:spAutoFit/>
          </a:bodyPr>
          <a:p>
            <a:pPr>
              <a:lnSpc>
                <a:spcPct val="100000"/>
              </a:lnSpc>
            </a:pP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a:t>
            </a:r>
            <a:r>
              <a:rPr lang="en-US" altLang="zh-CN" sz="3200" b="1" dirty="0">
                <a:solidFill>
                  <a:srgbClr val="002060"/>
                </a:solidFill>
                <a:latin typeface="楷体" panose="02010609060101010101" charset="-122"/>
                <a:ea typeface="楷体" panose="02010609060101010101" charset="-122"/>
                <a:cs typeface="楷体" panose="02010609060101010101" charset="-122"/>
                <a:sym typeface="+mn-ea"/>
              </a:rPr>
              <a:t>1</a:t>
            </a: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）半殖民地半封建社会决定；</a:t>
            </a:r>
            <a:endParaRPr lang="en-US" altLang="zh-CN" sz="3200" b="1" dirty="0">
              <a:solidFill>
                <a:srgbClr val="002060"/>
              </a:solidFill>
              <a:latin typeface="楷体" panose="02010609060101010101" charset="-122"/>
              <a:ea typeface="楷体" panose="02010609060101010101" charset="-122"/>
              <a:cs typeface="楷体" panose="02010609060101010101" charset="-122"/>
            </a:endParaRPr>
          </a:p>
          <a:p>
            <a:pPr>
              <a:lnSpc>
                <a:spcPct val="100000"/>
              </a:lnSpc>
            </a:pP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a:t>
            </a:r>
            <a:r>
              <a:rPr lang="en-US" altLang="zh-CN" sz="3200" b="1" dirty="0">
                <a:solidFill>
                  <a:srgbClr val="002060"/>
                </a:solidFill>
                <a:latin typeface="楷体" panose="02010609060101010101" charset="-122"/>
                <a:ea typeface="楷体" panose="02010609060101010101" charset="-122"/>
                <a:cs typeface="楷体" panose="02010609060101010101" charset="-122"/>
                <a:sym typeface="+mn-ea"/>
              </a:rPr>
              <a:t>2</a:t>
            </a: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）列强侵略，民族危机深重；</a:t>
            </a:r>
            <a:endParaRPr lang="en-US" altLang="zh-CN" sz="3200" b="1" dirty="0">
              <a:solidFill>
                <a:srgbClr val="002060"/>
              </a:solidFill>
              <a:latin typeface="楷体" panose="02010609060101010101" charset="-122"/>
              <a:ea typeface="楷体" panose="02010609060101010101" charset="-122"/>
              <a:cs typeface="楷体" panose="02010609060101010101" charset="-122"/>
            </a:endParaRPr>
          </a:p>
          <a:p>
            <a:pPr>
              <a:lnSpc>
                <a:spcPct val="100000"/>
              </a:lnSpc>
            </a:pP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a:t>
            </a:r>
            <a:r>
              <a:rPr lang="en-US" altLang="zh-CN" sz="3200" b="1" dirty="0">
                <a:solidFill>
                  <a:srgbClr val="002060"/>
                </a:solidFill>
                <a:latin typeface="楷体" panose="02010609060101010101" charset="-122"/>
                <a:ea typeface="楷体" panose="02010609060101010101" charset="-122"/>
                <a:cs typeface="楷体" panose="02010609060101010101" charset="-122"/>
                <a:sym typeface="+mn-ea"/>
              </a:rPr>
              <a:t>3</a:t>
            </a: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）军阀混战，政局动荡；</a:t>
            </a:r>
            <a:endParaRPr lang="en-US" altLang="zh-CN" sz="3200" b="1" dirty="0">
              <a:solidFill>
                <a:srgbClr val="002060"/>
              </a:solidFill>
              <a:latin typeface="楷体" panose="02010609060101010101" charset="-122"/>
              <a:ea typeface="楷体" panose="02010609060101010101" charset="-122"/>
              <a:cs typeface="楷体" panose="02010609060101010101" charset="-122"/>
            </a:endParaRPr>
          </a:p>
          <a:p>
            <a:pPr>
              <a:lnSpc>
                <a:spcPct val="100000"/>
              </a:lnSpc>
            </a:pP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a:t>
            </a:r>
            <a:r>
              <a:rPr lang="en-US" altLang="zh-CN" sz="3200" b="1" dirty="0">
                <a:solidFill>
                  <a:srgbClr val="002060"/>
                </a:solidFill>
                <a:latin typeface="楷体" panose="02010609060101010101" charset="-122"/>
                <a:ea typeface="楷体" panose="02010609060101010101" charset="-122"/>
                <a:cs typeface="楷体" panose="02010609060101010101" charset="-122"/>
                <a:sym typeface="+mn-ea"/>
              </a:rPr>
              <a:t>4</a:t>
            </a: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）资本主义发展不充分，资产阶级力量弱小；</a:t>
            </a:r>
            <a:endParaRPr lang="en-US" altLang="zh-CN" sz="3200" b="1" dirty="0">
              <a:solidFill>
                <a:srgbClr val="002060"/>
              </a:solidFill>
              <a:latin typeface="楷体" panose="02010609060101010101" charset="-122"/>
              <a:ea typeface="楷体" panose="02010609060101010101" charset="-122"/>
              <a:cs typeface="楷体" panose="02010609060101010101" charset="-122"/>
            </a:endParaRPr>
          </a:p>
          <a:p>
            <a:pPr>
              <a:lnSpc>
                <a:spcPct val="100000"/>
              </a:lnSpc>
            </a:pP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a:t>
            </a:r>
            <a:r>
              <a:rPr lang="en-US" altLang="zh-CN" sz="3200" b="1" dirty="0">
                <a:solidFill>
                  <a:srgbClr val="002060"/>
                </a:solidFill>
                <a:latin typeface="楷体" panose="02010609060101010101" charset="-122"/>
                <a:ea typeface="楷体" panose="02010609060101010101" charset="-122"/>
                <a:cs typeface="楷体" panose="02010609060101010101" charset="-122"/>
                <a:sym typeface="+mn-ea"/>
              </a:rPr>
              <a:t>5</a:t>
            </a:r>
            <a:r>
              <a:rPr lang="zh-CN" altLang="en-US" sz="3200" b="1" dirty="0">
                <a:solidFill>
                  <a:srgbClr val="002060"/>
                </a:solidFill>
                <a:latin typeface="楷体" panose="02010609060101010101" charset="-122"/>
                <a:ea typeface="楷体" panose="02010609060101010101" charset="-122"/>
                <a:cs typeface="楷体" panose="02010609060101010101" charset="-122"/>
                <a:sym typeface="+mn-ea"/>
              </a:rPr>
              <a:t>）传统守旧思想根深蒂固。</a:t>
            </a:r>
            <a:endParaRPr lang="zh-CN" altLang="en-US" sz="3200" b="1" dirty="0">
              <a:solidFill>
                <a:srgbClr val="00206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flipV="1">
            <a:off x="-41275" y="2070100"/>
            <a:ext cx="12042775" cy="79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2"/>
            </p:custDataLst>
          </p:nvPr>
        </p:nvCxnSpPr>
        <p:spPr>
          <a:xfrm>
            <a:off x="11858625" y="2005013"/>
            <a:ext cx="142875" cy="73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flipH="1">
            <a:off x="11928475" y="2063750"/>
            <a:ext cx="73025" cy="127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4"/>
            </p:custDataLst>
          </p:nvPr>
        </p:nvCxnSpPr>
        <p:spPr>
          <a:xfrm flipH="1">
            <a:off x="955675" y="1927225"/>
            <a:ext cx="0" cy="1428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75" name="文本框 7"/>
          <p:cNvSpPr txBox="1">
            <a:spLocks noChangeArrowheads="1"/>
          </p:cNvSpPr>
          <p:nvPr>
            <p:custDataLst>
              <p:tags r:id="rId5"/>
            </p:custDataLst>
          </p:nvPr>
        </p:nvSpPr>
        <p:spPr bwMode="auto">
          <a:xfrm>
            <a:off x="0" y="1216660"/>
            <a:ext cx="2227580" cy="460375"/>
          </a:xfrm>
          <a:prstGeom prst="rect">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1912</a:t>
            </a:r>
            <a:r>
              <a:rPr lang="zh-CN" altLang="en-US" sz="2400" b="1"/>
              <a:t>年</a:t>
            </a:r>
            <a:r>
              <a:rPr lang="en-US" altLang="zh-CN" sz="2400" b="1"/>
              <a:t>1</a:t>
            </a:r>
            <a:r>
              <a:rPr lang="zh-CN" altLang="en-US" sz="2400" b="1"/>
              <a:t>月</a:t>
            </a:r>
            <a:r>
              <a:rPr lang="en-US" altLang="zh-CN" sz="2400" b="1"/>
              <a:t>1</a:t>
            </a:r>
            <a:r>
              <a:rPr lang="zh-CN" altLang="en-US" sz="2400" b="1"/>
              <a:t>日</a:t>
            </a:r>
            <a:endParaRPr lang="zh-CN" altLang="en-US" sz="2400" b="1"/>
          </a:p>
        </p:txBody>
      </p:sp>
      <p:sp>
        <p:nvSpPr>
          <p:cNvPr id="8200" name="文本框 8"/>
          <p:cNvSpPr txBox="1">
            <a:spLocks noChangeArrowheads="1"/>
          </p:cNvSpPr>
          <p:nvPr>
            <p:custDataLst>
              <p:tags r:id="rId6"/>
            </p:custDataLst>
          </p:nvPr>
        </p:nvSpPr>
        <p:spPr bwMode="auto">
          <a:xfrm>
            <a:off x="222250" y="2578100"/>
            <a:ext cx="142240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zh-CN" sz="2000" b="1" dirty="0">
                <a:latin typeface="楷体" panose="02010609060101010101" charset="-122"/>
                <a:ea typeface="楷体" panose="02010609060101010101" charset="-122"/>
              </a:rPr>
              <a:t>南京临时政府</a:t>
            </a:r>
            <a:endParaRPr lang="zh-CN" altLang="zh-CN" sz="2000" b="1" dirty="0">
              <a:latin typeface="楷体" panose="02010609060101010101" charset="-122"/>
              <a:ea typeface="楷体" panose="02010609060101010101" charset="-122"/>
            </a:endParaRPr>
          </a:p>
          <a:p>
            <a:pPr eaLnBrk="1" hangingPunct="1"/>
            <a:r>
              <a:rPr lang="zh-CN" altLang="zh-CN" sz="2000" b="1" dirty="0">
                <a:latin typeface="楷体" panose="02010609060101010101" charset="-122"/>
                <a:ea typeface="楷体" panose="02010609060101010101" charset="-122"/>
              </a:rPr>
              <a:t>正式成立，资产阶级共和制度</a:t>
            </a:r>
            <a:r>
              <a:rPr lang="zh-CN" altLang="en-US" sz="2000" b="1" dirty="0">
                <a:latin typeface="楷体" panose="02010609060101010101" charset="-122"/>
                <a:ea typeface="楷体" panose="02010609060101010101" charset="-122"/>
              </a:rPr>
              <a:t>诞生</a:t>
            </a:r>
            <a:endParaRPr lang="zh-CN" altLang="en-US" sz="2000" b="1" dirty="0">
              <a:latin typeface="楷体" panose="02010609060101010101" charset="-122"/>
              <a:ea typeface="楷体" panose="02010609060101010101" charset="-122"/>
            </a:endParaRPr>
          </a:p>
        </p:txBody>
      </p:sp>
      <p:sp>
        <p:nvSpPr>
          <p:cNvPr id="10" name="矩形 9"/>
          <p:cNvSpPr/>
          <p:nvPr>
            <p:custDataLst>
              <p:tags r:id="rId7"/>
            </p:custDataLst>
          </p:nvPr>
        </p:nvSpPr>
        <p:spPr>
          <a:xfrm>
            <a:off x="115888" y="2209800"/>
            <a:ext cx="1635125"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cxnSp>
        <p:nvCxnSpPr>
          <p:cNvPr id="11" name="直接连接符 10"/>
          <p:cNvCxnSpPr/>
          <p:nvPr>
            <p:custDataLst>
              <p:tags r:id="rId8"/>
            </p:custDataLst>
          </p:nvPr>
        </p:nvCxnSpPr>
        <p:spPr>
          <a:xfrm flipH="1">
            <a:off x="2950210" y="1910398"/>
            <a:ext cx="0" cy="1444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flipH="1">
            <a:off x="5156200" y="1927225"/>
            <a:ext cx="0" cy="142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flipH="1">
            <a:off x="7280275" y="1882775"/>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flipH="1">
            <a:off x="9136063" y="1882775"/>
            <a:ext cx="0" cy="144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flipH="1">
            <a:off x="11396663" y="1919288"/>
            <a:ext cx="0" cy="1444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83" name="文本框 15"/>
          <p:cNvSpPr txBox="1">
            <a:spLocks noChangeArrowheads="1"/>
          </p:cNvSpPr>
          <p:nvPr>
            <p:custDataLst>
              <p:tags r:id="rId13"/>
            </p:custDataLst>
          </p:nvPr>
        </p:nvSpPr>
        <p:spPr bwMode="auto">
          <a:xfrm>
            <a:off x="2227580" y="1227138"/>
            <a:ext cx="1855788" cy="460375"/>
          </a:xfrm>
          <a:prstGeom prst="rect">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1912</a:t>
            </a:r>
            <a:r>
              <a:rPr lang="zh-CN" altLang="en-US" sz="2400" b="1"/>
              <a:t>年</a:t>
            </a:r>
            <a:r>
              <a:rPr lang="en-US" altLang="zh-CN" sz="2400" b="1"/>
              <a:t>3</a:t>
            </a:r>
            <a:r>
              <a:rPr lang="zh-CN" altLang="en-US" sz="2400" b="1"/>
              <a:t>月</a:t>
            </a:r>
            <a:endParaRPr lang="zh-CN" altLang="en-US" sz="2400" b="1"/>
          </a:p>
        </p:txBody>
      </p:sp>
      <p:sp>
        <p:nvSpPr>
          <p:cNvPr id="17" name="矩形 16"/>
          <p:cNvSpPr/>
          <p:nvPr>
            <p:custDataLst>
              <p:tags r:id="rId14"/>
            </p:custDataLst>
          </p:nvPr>
        </p:nvSpPr>
        <p:spPr>
          <a:xfrm>
            <a:off x="1911350" y="2209800"/>
            <a:ext cx="2078038"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209" name="文本框 17"/>
          <p:cNvSpPr txBox="1">
            <a:spLocks noChangeArrowheads="1"/>
          </p:cNvSpPr>
          <p:nvPr>
            <p:custDataLst>
              <p:tags r:id="rId15"/>
            </p:custDataLst>
          </p:nvPr>
        </p:nvSpPr>
        <p:spPr bwMode="auto">
          <a:xfrm>
            <a:off x="1974850" y="2425700"/>
            <a:ext cx="2078038"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latin typeface="楷体" panose="02010609060101010101" charset="-122"/>
                <a:ea typeface="楷体" panose="02010609060101010101" charset="-122"/>
              </a:rPr>
              <a:t>《中华民国临时约法》颁布，第一部具有资产阶级共和国宪法性质的重要文件</a:t>
            </a:r>
            <a:endParaRPr lang="zh-CN" altLang="en-US" sz="2000" b="1">
              <a:latin typeface="楷体" panose="02010609060101010101" charset="-122"/>
              <a:ea typeface="楷体" panose="02010609060101010101" charset="-122"/>
            </a:endParaRPr>
          </a:p>
        </p:txBody>
      </p:sp>
      <p:sp>
        <p:nvSpPr>
          <p:cNvPr id="7186" name="文本框 18"/>
          <p:cNvSpPr txBox="1">
            <a:spLocks noChangeArrowheads="1"/>
          </p:cNvSpPr>
          <p:nvPr>
            <p:custDataLst>
              <p:tags r:id="rId16"/>
            </p:custDataLst>
          </p:nvPr>
        </p:nvSpPr>
        <p:spPr bwMode="auto">
          <a:xfrm>
            <a:off x="4353242" y="1286669"/>
            <a:ext cx="1854200" cy="460375"/>
          </a:xfrm>
          <a:prstGeom prst="rect">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1913</a:t>
            </a:r>
            <a:r>
              <a:rPr lang="zh-CN" altLang="en-US" sz="2400" b="1"/>
              <a:t>年</a:t>
            </a:r>
            <a:r>
              <a:rPr lang="zh-CN" altLang="zh-CN" sz="2400" b="1"/>
              <a:t>春</a:t>
            </a:r>
            <a:endParaRPr lang="zh-CN" altLang="zh-CN" sz="2400" b="1"/>
          </a:p>
        </p:txBody>
      </p:sp>
      <p:sp>
        <p:nvSpPr>
          <p:cNvPr id="20" name="矩形 19"/>
          <p:cNvSpPr/>
          <p:nvPr>
            <p:custDataLst>
              <p:tags r:id="rId17"/>
            </p:custDataLst>
          </p:nvPr>
        </p:nvSpPr>
        <p:spPr>
          <a:xfrm>
            <a:off x="4276725" y="2209800"/>
            <a:ext cx="1981200"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212" name="文本框 20"/>
          <p:cNvSpPr txBox="1">
            <a:spLocks noChangeArrowheads="1"/>
          </p:cNvSpPr>
          <p:nvPr>
            <p:custDataLst>
              <p:tags r:id="rId18"/>
            </p:custDataLst>
          </p:nvPr>
        </p:nvSpPr>
        <p:spPr bwMode="auto">
          <a:xfrm>
            <a:off x="4252913" y="2344738"/>
            <a:ext cx="2028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宋教仁</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惨案（</a:t>
            </a:r>
            <a:r>
              <a:rPr lang="en-US" altLang="zh-CN" sz="2000" b="1" dirty="0">
                <a:latin typeface="楷体" panose="02010609060101010101" charset="-122"/>
                <a:ea typeface="楷体" panose="02010609060101010101" charset="-122"/>
              </a:rPr>
              <a:t>3</a:t>
            </a:r>
            <a:r>
              <a:rPr lang="zh-CN" altLang="en-US" sz="2000" b="1" dirty="0">
                <a:latin typeface="楷体" panose="02010609060101010101" charset="-122"/>
                <a:ea typeface="楷体" panose="02010609060101010101" charset="-122"/>
              </a:rPr>
              <a:t>月）</a:t>
            </a:r>
            <a:endParaRPr lang="zh-CN" altLang="en-US" sz="2000" b="1" dirty="0">
              <a:latin typeface="楷体" panose="02010609060101010101" charset="-122"/>
              <a:ea typeface="楷体" panose="02010609060101010101" charset="-122"/>
            </a:endParaRPr>
          </a:p>
          <a:p>
            <a:pPr eaLnBrk="1" hangingPunct="1"/>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二次革命</a:t>
            </a:r>
            <a:r>
              <a:rPr lang="en-US" altLang="zh-CN" sz="2000" b="1" dirty="0">
                <a:latin typeface="楷体" panose="02010609060101010101" charset="-122"/>
                <a:ea typeface="楷体" panose="02010609060101010101" charset="-122"/>
              </a:rPr>
              <a:t>”</a:t>
            </a:r>
            <a:endParaRPr lang="en-US" altLang="zh-CN" sz="2000" b="1" dirty="0">
              <a:latin typeface="楷体" panose="02010609060101010101" charset="-122"/>
              <a:ea typeface="楷体" panose="02010609060101010101" charset="-122"/>
            </a:endParaRPr>
          </a:p>
          <a:p>
            <a:pPr eaLnBrk="1" hangingPunct="1"/>
            <a:r>
              <a:rPr lang="zh-CN" altLang="en-US" sz="2000" b="1" dirty="0">
                <a:latin typeface="楷体" panose="02010609060101010101" charset="-122"/>
                <a:ea typeface="楷体" panose="02010609060101010101" charset="-122"/>
              </a:rPr>
              <a:t>（</a:t>
            </a:r>
            <a:r>
              <a:rPr lang="en-US" altLang="zh-CN" sz="2000" b="1" dirty="0">
                <a:latin typeface="楷体" panose="02010609060101010101" charset="-122"/>
                <a:ea typeface="楷体" panose="02010609060101010101" charset="-122"/>
              </a:rPr>
              <a:t>7—9</a:t>
            </a:r>
            <a:r>
              <a:rPr lang="zh-CN" altLang="en-US" sz="2000" b="1" dirty="0">
                <a:latin typeface="楷体" panose="02010609060101010101" charset="-122"/>
                <a:ea typeface="楷体" panose="02010609060101010101" charset="-122"/>
              </a:rPr>
              <a:t>月）</a:t>
            </a:r>
            <a:endParaRPr lang="zh-CN" altLang="en-US" sz="2000" b="1" dirty="0">
              <a:latin typeface="楷体" panose="02010609060101010101" charset="-122"/>
              <a:ea typeface="楷体" panose="02010609060101010101" charset="-122"/>
            </a:endParaRPr>
          </a:p>
          <a:p>
            <a:pPr eaLnBrk="1" hangingPunct="1"/>
            <a:r>
              <a:rPr lang="zh-CN" altLang="en-US" sz="2000" b="1" dirty="0">
                <a:latin typeface="楷体" panose="02010609060101010101" charset="-122"/>
                <a:ea typeface="楷体" panose="02010609060101010101" charset="-122"/>
              </a:rPr>
              <a:t>袁世凯就任正式大总统（</a:t>
            </a:r>
            <a:r>
              <a:rPr lang="en-US" altLang="zh-CN" sz="2000" b="1" dirty="0">
                <a:latin typeface="楷体" panose="02010609060101010101" charset="-122"/>
                <a:ea typeface="楷体" panose="02010609060101010101" charset="-122"/>
              </a:rPr>
              <a:t>10</a:t>
            </a:r>
            <a:r>
              <a:rPr lang="zh-CN" altLang="en-US" sz="2000" b="1" dirty="0">
                <a:latin typeface="楷体" panose="02010609060101010101" charset="-122"/>
                <a:ea typeface="楷体" panose="02010609060101010101" charset="-122"/>
              </a:rPr>
              <a:t>月）</a:t>
            </a:r>
            <a:endParaRPr lang="zh-CN" altLang="en-US" sz="2000" b="1" dirty="0">
              <a:latin typeface="楷体" panose="02010609060101010101" charset="-122"/>
              <a:ea typeface="楷体" panose="02010609060101010101" charset="-122"/>
            </a:endParaRPr>
          </a:p>
        </p:txBody>
      </p:sp>
      <p:sp>
        <p:nvSpPr>
          <p:cNvPr id="7189" name="文本框 21"/>
          <p:cNvSpPr txBox="1">
            <a:spLocks noChangeArrowheads="1"/>
          </p:cNvSpPr>
          <p:nvPr>
            <p:custDataLst>
              <p:tags r:id="rId19"/>
            </p:custDataLst>
          </p:nvPr>
        </p:nvSpPr>
        <p:spPr bwMode="auto">
          <a:xfrm>
            <a:off x="6719888" y="1286668"/>
            <a:ext cx="1403350" cy="460375"/>
          </a:xfrm>
          <a:prstGeom prst="rect">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a:t>1915</a:t>
            </a:r>
            <a:r>
              <a:rPr lang="zh-CN" altLang="en-US" sz="2400" b="1" dirty="0"/>
              <a:t>年</a:t>
            </a:r>
            <a:endParaRPr lang="zh-CN" altLang="zh-CN" sz="2400" b="1" dirty="0"/>
          </a:p>
        </p:txBody>
      </p:sp>
      <p:sp>
        <p:nvSpPr>
          <p:cNvPr id="23" name="矩形 22"/>
          <p:cNvSpPr/>
          <p:nvPr>
            <p:custDataLst>
              <p:tags r:id="rId20"/>
            </p:custDataLst>
          </p:nvPr>
        </p:nvSpPr>
        <p:spPr>
          <a:xfrm>
            <a:off x="6548438" y="2209800"/>
            <a:ext cx="1403350"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215" name="文本框 23"/>
          <p:cNvSpPr txBox="1">
            <a:spLocks noChangeArrowheads="1"/>
          </p:cNvSpPr>
          <p:nvPr>
            <p:custDataLst>
              <p:tags r:id="rId21"/>
            </p:custDataLst>
          </p:nvPr>
        </p:nvSpPr>
        <p:spPr bwMode="auto">
          <a:xfrm>
            <a:off x="6662738" y="2420938"/>
            <a:ext cx="1235075"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latin typeface="楷体" panose="02010609060101010101" charset="-122"/>
                <a:ea typeface="楷体" panose="02010609060101010101" charset="-122"/>
              </a:rPr>
              <a:t>袁世凯复辟帝制，后取消，军阀陷入混战</a:t>
            </a:r>
            <a:endParaRPr lang="zh-CN" altLang="en-US" sz="2000" b="1" dirty="0">
              <a:latin typeface="楷体" panose="02010609060101010101" charset="-122"/>
              <a:ea typeface="楷体" panose="02010609060101010101" charset="-122"/>
            </a:endParaRPr>
          </a:p>
        </p:txBody>
      </p:sp>
      <p:sp>
        <p:nvSpPr>
          <p:cNvPr id="7192" name="文本框 24"/>
          <p:cNvSpPr txBox="1">
            <a:spLocks noChangeArrowheads="1"/>
          </p:cNvSpPr>
          <p:nvPr>
            <p:custDataLst>
              <p:tags r:id="rId22"/>
            </p:custDataLst>
          </p:nvPr>
        </p:nvSpPr>
        <p:spPr bwMode="auto">
          <a:xfrm>
            <a:off x="8513763" y="1385888"/>
            <a:ext cx="1404937" cy="460375"/>
          </a:xfrm>
          <a:prstGeom prst="rect">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1928</a:t>
            </a:r>
            <a:r>
              <a:rPr lang="zh-CN" altLang="en-US" sz="2400" b="1"/>
              <a:t>年</a:t>
            </a:r>
            <a:endParaRPr lang="zh-CN" altLang="zh-CN" sz="2400" b="1"/>
          </a:p>
        </p:txBody>
      </p:sp>
      <p:sp>
        <p:nvSpPr>
          <p:cNvPr id="26" name="矩形 25"/>
          <p:cNvSpPr/>
          <p:nvPr>
            <p:custDataLst>
              <p:tags r:id="rId23"/>
            </p:custDataLst>
          </p:nvPr>
        </p:nvSpPr>
        <p:spPr>
          <a:xfrm>
            <a:off x="8285480" y="2192188"/>
            <a:ext cx="1403350"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218" name="文本框 26"/>
          <p:cNvSpPr txBox="1">
            <a:spLocks noChangeArrowheads="1"/>
          </p:cNvSpPr>
          <p:nvPr>
            <p:custDataLst>
              <p:tags r:id="rId24"/>
            </p:custDataLst>
          </p:nvPr>
        </p:nvSpPr>
        <p:spPr bwMode="auto">
          <a:xfrm>
            <a:off x="8163085" y="2261641"/>
            <a:ext cx="22358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latin typeface="楷体" panose="02010609060101010101" charset="-122"/>
                <a:ea typeface="楷体" panose="02010609060101010101" charset="-122"/>
              </a:rPr>
              <a:t>国民党通过《训政纲领》，进入训政时期</a:t>
            </a:r>
            <a:endParaRPr lang="zh-CN" altLang="en-US" sz="2000" b="1" dirty="0">
              <a:latin typeface="楷体" panose="02010609060101010101" charset="-122"/>
              <a:ea typeface="楷体" panose="02010609060101010101" charset="-122"/>
            </a:endParaRPr>
          </a:p>
        </p:txBody>
      </p:sp>
      <p:sp>
        <p:nvSpPr>
          <p:cNvPr id="7195" name="文本框 27"/>
          <p:cNvSpPr txBox="1">
            <a:spLocks noChangeArrowheads="1"/>
          </p:cNvSpPr>
          <p:nvPr>
            <p:custDataLst>
              <p:tags r:id="rId25"/>
            </p:custDataLst>
          </p:nvPr>
        </p:nvSpPr>
        <p:spPr bwMode="auto">
          <a:xfrm>
            <a:off x="10694988" y="1385888"/>
            <a:ext cx="1403350" cy="460375"/>
          </a:xfrm>
          <a:prstGeom prst="rect">
            <a:avLst/>
          </a:prstGeom>
          <a:noFill/>
          <a:ln w="19050">
            <a:solidFill>
              <a:schemeClr val="bg1"/>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1948</a:t>
            </a:r>
            <a:r>
              <a:rPr lang="zh-CN" altLang="en-US" sz="2400" b="1"/>
              <a:t>年</a:t>
            </a:r>
            <a:endParaRPr lang="zh-CN" altLang="zh-CN" sz="2400" b="1"/>
          </a:p>
        </p:txBody>
      </p:sp>
      <p:sp>
        <p:nvSpPr>
          <p:cNvPr id="29" name="矩形 28"/>
          <p:cNvSpPr/>
          <p:nvPr>
            <p:custDataLst>
              <p:tags r:id="rId26"/>
            </p:custDataLst>
          </p:nvPr>
        </p:nvSpPr>
        <p:spPr>
          <a:xfrm>
            <a:off x="10658475" y="2178050"/>
            <a:ext cx="1439863" cy="2736850"/>
          </a:xfrm>
          <a:prstGeom prst="rect">
            <a:avLst/>
          </a:prstGeom>
          <a:noFill/>
          <a:ln w="285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221" name="文本框 29"/>
          <p:cNvSpPr txBox="1">
            <a:spLocks noChangeArrowheads="1"/>
          </p:cNvSpPr>
          <p:nvPr>
            <p:custDataLst>
              <p:tags r:id="rId27"/>
            </p:custDataLst>
          </p:nvPr>
        </p:nvSpPr>
        <p:spPr bwMode="auto">
          <a:xfrm>
            <a:off x="10626093" y="2220278"/>
            <a:ext cx="1541463"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latin typeface="楷体" panose="02010609060101010101" charset="-122"/>
                <a:ea typeface="楷体" panose="02010609060101010101" charset="-122"/>
              </a:rPr>
              <a:t>召开国民大会，建立</a:t>
            </a:r>
            <a:endParaRPr lang="zh-CN" altLang="en-US" sz="2000" b="1" dirty="0">
              <a:latin typeface="楷体" panose="02010609060101010101" charset="-122"/>
              <a:ea typeface="楷体" panose="02010609060101010101" charset="-122"/>
            </a:endParaRPr>
          </a:p>
          <a:p>
            <a:pPr eaLnBrk="1" hangingPunct="1"/>
            <a:r>
              <a:rPr lang="zh-CN" altLang="en-US" sz="2000" b="1" dirty="0">
                <a:latin typeface="楷体" panose="02010609060101010101" charset="-122"/>
                <a:ea typeface="楷体" panose="02010609060101010101" charset="-122"/>
              </a:rPr>
              <a:t>总统府，推行</a:t>
            </a:r>
            <a:r>
              <a:rPr lang="en-US" altLang="zh-CN" sz="2000" b="1" dirty="0">
                <a:latin typeface="楷体" panose="02010609060101010101" charset="-122"/>
                <a:ea typeface="楷体" panose="02010609060101010101" charset="-122"/>
              </a:rPr>
              <a:t>“</a:t>
            </a:r>
            <a:r>
              <a:rPr lang="zh-CN" altLang="en-US" sz="2000" b="1" dirty="0">
                <a:latin typeface="楷体" panose="02010609060101010101" charset="-122"/>
                <a:ea typeface="楷体" panose="02010609060101010101" charset="-122"/>
              </a:rPr>
              <a:t>宪政</a:t>
            </a:r>
            <a:r>
              <a:rPr lang="en-US" altLang="zh-CN" sz="2000" b="1" dirty="0">
                <a:latin typeface="楷体" panose="02010609060101010101" charset="-122"/>
                <a:ea typeface="楷体" panose="02010609060101010101" charset="-122"/>
              </a:rPr>
              <a:t>”</a:t>
            </a:r>
            <a:endParaRPr lang="en-US" altLang="zh-CN" sz="2000" b="1" dirty="0">
              <a:latin typeface="楷体" panose="02010609060101010101" charset="-122"/>
              <a:ea typeface="楷体" panose="02010609060101010101" charset="-122"/>
            </a:endParaRPr>
          </a:p>
        </p:txBody>
      </p:sp>
      <p:sp>
        <p:nvSpPr>
          <p:cNvPr id="8224" name="文本框 34"/>
          <p:cNvSpPr txBox="1">
            <a:spLocks noChangeArrowheads="1"/>
          </p:cNvSpPr>
          <p:nvPr>
            <p:custDataLst>
              <p:tags r:id="rId28"/>
            </p:custDataLst>
          </p:nvPr>
        </p:nvSpPr>
        <p:spPr bwMode="auto">
          <a:xfrm>
            <a:off x="143193" y="100648"/>
            <a:ext cx="9775190" cy="5835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3200" b="1">
                <a:solidFill>
                  <a:srgbClr val="FFFF00"/>
                </a:solidFill>
                <a:latin typeface="黑体" panose="02010609060101010101" charset="-122"/>
                <a:ea typeface="黑体" panose="02010609060101010101" charset="-122"/>
              </a:rPr>
              <a:t>小结</a:t>
            </a:r>
            <a:r>
              <a:rPr lang="en-US" altLang="zh-CN" sz="3200" b="1">
                <a:solidFill>
                  <a:srgbClr val="FFFF00"/>
                </a:solidFill>
                <a:latin typeface="黑体" panose="02010609060101010101" charset="-122"/>
                <a:ea typeface="黑体" panose="02010609060101010101" charset="-122"/>
              </a:rPr>
              <a:t>1</a:t>
            </a:r>
            <a:r>
              <a:rPr lang="zh-CN" altLang="en-US" sz="3200" b="1">
                <a:solidFill>
                  <a:srgbClr val="FFFF00"/>
                </a:solidFill>
                <a:latin typeface="黑体" panose="02010609060101010101" charset="-122"/>
                <a:ea typeface="黑体" panose="02010609060101010101" charset="-122"/>
              </a:rPr>
              <a:t>：</a:t>
            </a:r>
            <a:r>
              <a:rPr lang="zh-CN" altLang="en-US" sz="3200" b="1">
                <a:solidFill>
                  <a:srgbClr val="FFFF00"/>
                </a:solidFill>
                <a:latin typeface="黑体" panose="02010609060101010101" charset="-122"/>
                <a:ea typeface="黑体" panose="02010609060101010101" charset="-122"/>
                <a:sym typeface="+mn-ea"/>
              </a:rPr>
              <a:t>民国时期的政治制度</a:t>
            </a:r>
            <a:r>
              <a:rPr lang="en-US" altLang="zh-CN" sz="3200">
                <a:solidFill>
                  <a:srgbClr val="FFFF00"/>
                </a:solidFill>
                <a:sym typeface="+mn-ea"/>
              </a:rPr>
              <a:t>——</a:t>
            </a:r>
            <a:r>
              <a:rPr lang="zh-CN" altLang="en-US" sz="3200" b="1">
                <a:solidFill>
                  <a:srgbClr val="FFFF00"/>
                </a:solidFill>
                <a:latin typeface="黑体" panose="02010609060101010101" charset="-122"/>
                <a:ea typeface="黑体" panose="02010609060101010101" charset="-122"/>
              </a:rPr>
              <a:t>曲折反复的民主斗争</a:t>
            </a:r>
            <a:endParaRPr lang="zh-CN" altLang="en-US" sz="3200" b="1">
              <a:solidFill>
                <a:srgbClr val="FFFF00"/>
              </a:solidFill>
              <a:latin typeface="黑体" panose="02010609060101010101" charset="-122"/>
              <a:ea typeface="黑体" panose="02010609060101010101" charset="-122"/>
            </a:endParaRPr>
          </a:p>
        </p:txBody>
      </p:sp>
      <p:sp>
        <p:nvSpPr>
          <p:cNvPr id="41" name="矩形 40"/>
          <p:cNvSpPr/>
          <p:nvPr>
            <p:custDataLst>
              <p:tags r:id="rId29"/>
            </p:custDataLst>
          </p:nvPr>
        </p:nvSpPr>
        <p:spPr>
          <a:xfrm>
            <a:off x="263525" y="2492374"/>
            <a:ext cx="1299373" cy="188404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42" name="矩形 41"/>
          <p:cNvSpPr/>
          <p:nvPr>
            <p:custDataLst>
              <p:tags r:id="rId30"/>
            </p:custDataLst>
          </p:nvPr>
        </p:nvSpPr>
        <p:spPr>
          <a:xfrm>
            <a:off x="6663055" y="2289176"/>
            <a:ext cx="1207770" cy="165988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43" name="矩形 42"/>
          <p:cNvSpPr/>
          <p:nvPr>
            <p:custDataLst>
              <p:tags r:id="rId31"/>
            </p:custDataLst>
          </p:nvPr>
        </p:nvSpPr>
        <p:spPr>
          <a:xfrm>
            <a:off x="7994496" y="2189792"/>
            <a:ext cx="2315527" cy="1153161"/>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cxnSp>
        <p:nvCxnSpPr>
          <p:cNvPr id="44" name="直接连接符 43"/>
          <p:cNvCxnSpPr>
            <a:stCxn id="6" idx="2"/>
          </p:cNvCxnSpPr>
          <p:nvPr>
            <p:custDataLst>
              <p:tags r:id="rId32"/>
            </p:custDataLst>
          </p:nvPr>
        </p:nvCxnSpPr>
        <p:spPr>
          <a:xfrm flipH="1">
            <a:off x="9136063" y="1277382"/>
            <a:ext cx="53631" cy="277360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206" name="文本框 1"/>
          <p:cNvSpPr txBox="1">
            <a:spLocks noChangeArrowheads="1"/>
          </p:cNvSpPr>
          <p:nvPr>
            <p:custDataLst>
              <p:tags r:id="rId33"/>
            </p:custDataLst>
          </p:nvPr>
        </p:nvSpPr>
        <p:spPr bwMode="auto">
          <a:xfrm>
            <a:off x="5438775" y="5637213"/>
            <a:ext cx="2025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235" name="文本框 7"/>
          <p:cNvSpPr txBox="1">
            <a:spLocks noChangeArrowheads="1"/>
          </p:cNvSpPr>
          <p:nvPr>
            <p:custDataLst>
              <p:tags r:id="rId34"/>
            </p:custDataLst>
          </p:nvPr>
        </p:nvSpPr>
        <p:spPr bwMode="auto">
          <a:xfrm>
            <a:off x="9897110" y="4473575"/>
            <a:ext cx="2298700" cy="2245360"/>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latin typeface="楷体" panose="02010609060101010101" charset="-122"/>
                <a:ea typeface="楷体" panose="02010609060101010101" charset="-122"/>
              </a:rPr>
              <a:t>获得</a:t>
            </a:r>
            <a:r>
              <a:rPr lang="en-US" altLang="zh-CN" sz="2800" b="1">
                <a:latin typeface="楷体" panose="02010609060101010101" charset="-122"/>
                <a:ea typeface="楷体" panose="02010609060101010101" charset="-122"/>
              </a:rPr>
              <a:t>“</a:t>
            </a:r>
            <a:r>
              <a:rPr lang="zh-CN" altLang="en-US" sz="2800" b="1">
                <a:latin typeface="楷体" panose="02010609060101010101" charset="-122"/>
                <a:ea typeface="楷体" panose="02010609060101010101" charset="-122"/>
              </a:rPr>
              <a:t>民主</a:t>
            </a:r>
            <a:r>
              <a:rPr lang="en-US" altLang="zh-CN" sz="2800" b="1">
                <a:latin typeface="楷体" panose="02010609060101010101" charset="-122"/>
                <a:ea typeface="楷体" panose="02010609060101010101" charset="-122"/>
              </a:rPr>
              <a:t>”</a:t>
            </a:r>
            <a:endParaRPr lang="en-US" altLang="zh-CN" sz="2800" b="1">
              <a:latin typeface="楷体" panose="02010609060101010101" charset="-122"/>
              <a:ea typeface="楷体" panose="02010609060101010101" charset="-122"/>
            </a:endParaRPr>
          </a:p>
          <a:p>
            <a:pPr eaLnBrk="1" hangingPunct="1"/>
            <a:endParaRPr lang="zh-CN" altLang="en-US" sz="2800" b="1">
              <a:latin typeface="楷体" panose="02010609060101010101" charset="-122"/>
              <a:ea typeface="楷体" panose="02010609060101010101" charset="-122"/>
            </a:endParaRPr>
          </a:p>
          <a:p>
            <a:pPr eaLnBrk="1" hangingPunct="1"/>
            <a:r>
              <a:rPr lang="zh-CN" altLang="en-US" sz="2800" b="1">
                <a:latin typeface="楷体" panose="02010609060101010101" charset="-122"/>
                <a:ea typeface="楷体" panose="02010609060101010101" charset="-122"/>
              </a:rPr>
              <a:t>破坏</a:t>
            </a:r>
            <a:r>
              <a:rPr lang="en-US" altLang="zh-CN" sz="2800" b="1">
                <a:latin typeface="楷体" panose="02010609060101010101" charset="-122"/>
                <a:ea typeface="楷体" panose="02010609060101010101" charset="-122"/>
              </a:rPr>
              <a:t>“</a:t>
            </a:r>
            <a:r>
              <a:rPr lang="zh-CN" altLang="en-US" sz="2800" b="1">
                <a:latin typeface="楷体" panose="02010609060101010101" charset="-122"/>
                <a:ea typeface="楷体" panose="02010609060101010101" charset="-122"/>
              </a:rPr>
              <a:t>民主</a:t>
            </a:r>
            <a:r>
              <a:rPr lang="en-US" altLang="zh-CN" sz="2800" b="1">
                <a:latin typeface="楷体" panose="02010609060101010101" charset="-122"/>
                <a:ea typeface="楷体" panose="02010609060101010101" charset="-122"/>
              </a:rPr>
              <a:t>”</a:t>
            </a:r>
            <a:endParaRPr lang="en-US" altLang="zh-CN" sz="2800" b="1">
              <a:latin typeface="楷体" panose="02010609060101010101" charset="-122"/>
              <a:ea typeface="楷体" panose="02010609060101010101" charset="-122"/>
            </a:endParaRPr>
          </a:p>
          <a:p>
            <a:pPr eaLnBrk="1" hangingPunct="1"/>
            <a:endParaRPr lang="zh-CN" altLang="en-US" sz="2800" b="1">
              <a:latin typeface="楷体" panose="02010609060101010101" charset="-122"/>
              <a:ea typeface="楷体" panose="02010609060101010101" charset="-122"/>
            </a:endParaRPr>
          </a:p>
          <a:p>
            <a:pPr eaLnBrk="1" hangingPunct="1"/>
            <a:r>
              <a:rPr lang="zh-CN" altLang="en-US" sz="2800" b="1">
                <a:latin typeface="楷体" panose="02010609060101010101" charset="-122"/>
                <a:ea typeface="楷体" panose="02010609060101010101" charset="-122"/>
              </a:rPr>
              <a:t>失去</a:t>
            </a:r>
            <a:r>
              <a:rPr lang="en-US" altLang="zh-CN" sz="2800" b="1">
                <a:latin typeface="楷体" panose="02010609060101010101" charset="-122"/>
                <a:ea typeface="楷体" panose="02010609060101010101" charset="-122"/>
              </a:rPr>
              <a:t>“</a:t>
            </a:r>
            <a:r>
              <a:rPr lang="zh-CN" altLang="en-US" sz="2800" b="1">
                <a:latin typeface="楷体" panose="02010609060101010101" charset="-122"/>
                <a:ea typeface="楷体" panose="02010609060101010101" charset="-122"/>
              </a:rPr>
              <a:t>民主</a:t>
            </a:r>
            <a:r>
              <a:rPr lang="en-US" altLang="zh-CN" sz="2800" b="1">
                <a:solidFill>
                  <a:schemeClr val="bg1"/>
                </a:solidFill>
                <a:latin typeface="楷体" panose="02010609060101010101" charset="-122"/>
                <a:ea typeface="楷体" panose="02010609060101010101" charset="-122"/>
              </a:rPr>
              <a:t>”</a:t>
            </a:r>
            <a:endParaRPr lang="en-US" altLang="zh-CN" sz="2800" b="1">
              <a:solidFill>
                <a:schemeClr val="bg1"/>
              </a:solidFill>
              <a:latin typeface="楷体" panose="02010609060101010101" charset="-122"/>
              <a:ea typeface="楷体" panose="02010609060101010101" charset="-122"/>
            </a:endParaRPr>
          </a:p>
        </p:txBody>
      </p:sp>
      <p:cxnSp>
        <p:nvCxnSpPr>
          <p:cNvPr id="9" name="直接连接符 8"/>
          <p:cNvCxnSpPr>
            <a:stCxn id="8" idx="2"/>
          </p:cNvCxnSpPr>
          <p:nvPr>
            <p:custDataLst>
              <p:tags r:id="rId35"/>
            </p:custDataLst>
          </p:nvPr>
        </p:nvCxnSpPr>
        <p:spPr>
          <a:xfrm flipH="1">
            <a:off x="11350625" y="1261428"/>
            <a:ext cx="23495" cy="25527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36"/>
            </p:custDataLst>
          </p:nvPr>
        </p:nvSpPr>
        <p:spPr>
          <a:xfrm>
            <a:off x="10509250" y="2245679"/>
            <a:ext cx="1682750" cy="1249361"/>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2" name="TextBox 1"/>
          <p:cNvSpPr txBox="1"/>
          <p:nvPr>
            <p:custDataLst>
              <p:tags r:id="rId37"/>
            </p:custDataLst>
          </p:nvPr>
        </p:nvSpPr>
        <p:spPr>
          <a:xfrm>
            <a:off x="2665282" y="816927"/>
            <a:ext cx="697627" cy="400110"/>
          </a:xfrm>
          <a:prstGeom prst="rect">
            <a:avLst/>
          </a:prstGeom>
          <a:noFill/>
        </p:spPr>
        <p:txBody>
          <a:bodyPr wrap="none" rtlCol="0">
            <a:spAutoFit/>
          </a:bodyPr>
          <a:lstStyle/>
          <a:p>
            <a:r>
              <a:rPr lang="zh-CN" altLang="en-US" sz="2000" b="1">
                <a:solidFill>
                  <a:srgbClr val="FF0000"/>
                </a:solidFill>
              </a:rPr>
              <a:t>军政</a:t>
            </a:r>
            <a:endParaRPr lang="zh-CN" altLang="en-US" sz="2000" b="1">
              <a:solidFill>
                <a:srgbClr val="FF0000"/>
              </a:solidFill>
            </a:endParaRPr>
          </a:p>
        </p:txBody>
      </p:sp>
      <p:sp>
        <p:nvSpPr>
          <p:cNvPr id="6" name="TextBox 5"/>
          <p:cNvSpPr txBox="1"/>
          <p:nvPr>
            <p:custDataLst>
              <p:tags r:id="rId38"/>
            </p:custDataLst>
          </p:nvPr>
        </p:nvSpPr>
        <p:spPr>
          <a:xfrm>
            <a:off x="8822055" y="908050"/>
            <a:ext cx="735277" cy="369332"/>
          </a:xfrm>
          <a:prstGeom prst="rect">
            <a:avLst/>
          </a:prstGeom>
          <a:noFill/>
        </p:spPr>
        <p:txBody>
          <a:bodyPr wrap="square" rtlCol="0">
            <a:spAutoFit/>
          </a:bodyPr>
          <a:lstStyle/>
          <a:p>
            <a:r>
              <a:rPr lang="zh-CN" altLang="en-US" b="1" dirty="0">
                <a:solidFill>
                  <a:srgbClr val="FF0000"/>
                </a:solidFill>
              </a:rPr>
              <a:t>训政</a:t>
            </a:r>
            <a:endParaRPr lang="zh-CN" altLang="en-US" b="1" dirty="0">
              <a:solidFill>
                <a:srgbClr val="FF0000"/>
              </a:solidFill>
            </a:endParaRPr>
          </a:p>
        </p:txBody>
      </p:sp>
      <p:sp>
        <p:nvSpPr>
          <p:cNvPr id="8" name="TextBox 7"/>
          <p:cNvSpPr txBox="1"/>
          <p:nvPr>
            <p:custDataLst>
              <p:tags r:id="rId39"/>
            </p:custDataLst>
          </p:nvPr>
        </p:nvSpPr>
        <p:spPr>
          <a:xfrm>
            <a:off x="11024945" y="862012"/>
            <a:ext cx="697627" cy="400110"/>
          </a:xfrm>
          <a:prstGeom prst="rect">
            <a:avLst/>
          </a:prstGeom>
          <a:noFill/>
        </p:spPr>
        <p:txBody>
          <a:bodyPr wrap="none" rtlCol="0">
            <a:spAutoFit/>
          </a:bodyPr>
          <a:lstStyle/>
          <a:p>
            <a:r>
              <a:rPr lang="zh-CN" altLang="en-US" sz="2000" b="1">
                <a:solidFill>
                  <a:srgbClr val="FF0000"/>
                </a:solidFill>
              </a:rPr>
              <a:t>宪政</a:t>
            </a:r>
            <a:endParaRPr lang="zh-CN" altLang="en-US" sz="2000" b="1">
              <a:solidFill>
                <a:srgbClr val="FF0000"/>
              </a:solidFill>
            </a:endParaRPr>
          </a:p>
        </p:txBody>
      </p:sp>
      <p:sp>
        <p:nvSpPr>
          <p:cNvPr id="21" name="文本框 20"/>
          <p:cNvSpPr txBox="1"/>
          <p:nvPr/>
        </p:nvSpPr>
        <p:spPr>
          <a:xfrm>
            <a:off x="351155" y="4477385"/>
            <a:ext cx="8580755" cy="521970"/>
          </a:xfrm>
          <a:prstGeom prst="rect">
            <a:avLst/>
          </a:prstGeom>
          <a:noFill/>
        </p:spPr>
        <p:txBody>
          <a:bodyPr wrap="square" rtlCol="0">
            <a:spAutoFit/>
          </a:bodyPr>
          <a:p>
            <a:r>
              <a:rPr lang="zh-CN" altLang="en-US" sz="2800" b="1">
                <a:solidFill>
                  <a:srgbClr val="1D41D5"/>
                </a:solidFill>
              </a:rPr>
              <a:t>思考：民国时期的政治制度有哪些显著特点？</a:t>
            </a:r>
            <a:endParaRPr lang="zh-CN" altLang="en-US" sz="2800" b="1">
              <a:solidFill>
                <a:srgbClr val="1D41D5"/>
              </a:solidFill>
            </a:endParaRPr>
          </a:p>
        </p:txBody>
      </p:sp>
      <p:sp>
        <p:nvSpPr>
          <p:cNvPr id="22" name="文本框 21"/>
          <p:cNvSpPr txBox="1"/>
          <p:nvPr/>
        </p:nvSpPr>
        <p:spPr>
          <a:xfrm>
            <a:off x="116205" y="4919345"/>
            <a:ext cx="9978390" cy="1938020"/>
          </a:xfrm>
          <a:prstGeom prst="rect">
            <a:avLst/>
          </a:prstGeom>
          <a:noFill/>
        </p:spPr>
        <p:txBody>
          <a:bodyPr wrap="square" rtlCol="0">
            <a:spAutoFit/>
          </a:bodyPr>
          <a:p>
            <a:pPr indent="0" fontAlgn="auto">
              <a:lnSpc>
                <a:spcPct val="150000"/>
              </a:lnSpc>
            </a:pPr>
            <a:r>
              <a:rPr lang="zh-CN" altLang="en-US" sz="2000" b="1">
                <a:solidFill>
                  <a:srgbClr val="FF0000"/>
                </a:solidFill>
              </a:rPr>
              <a:t>①政权更迭频繁，具有不稳定性。</a:t>
            </a:r>
            <a:r>
              <a:rPr lang="zh-CN" altLang="en-US" sz="2000" b="1"/>
              <a:t>在短短的38年车间，先后经历了南京临时政府、北京国民政府、南京国民政府统治三个阶段。</a:t>
            </a:r>
            <a:endParaRPr lang="zh-CN" altLang="en-US" sz="2000" b="1"/>
          </a:p>
          <a:p>
            <a:pPr indent="0" fontAlgn="auto">
              <a:lnSpc>
                <a:spcPct val="150000"/>
              </a:lnSpc>
            </a:pPr>
            <a:r>
              <a:rPr lang="zh-CN" altLang="en-US" sz="2000" b="1">
                <a:solidFill>
                  <a:srgbClr val="FF0000"/>
                </a:solidFill>
              </a:rPr>
              <a:t>②政治体制复杂多变</a:t>
            </a:r>
            <a:r>
              <a:rPr lang="zh-CN" altLang="en-US" sz="2000" b="1"/>
              <a:t>，实行过总统制、责任内阁制、君主制等政体。</a:t>
            </a:r>
            <a:endParaRPr lang="zh-CN" altLang="en-US" sz="2000" b="1"/>
          </a:p>
          <a:p>
            <a:pPr indent="0" fontAlgn="auto">
              <a:lnSpc>
                <a:spcPct val="150000"/>
              </a:lnSpc>
            </a:pPr>
            <a:r>
              <a:rPr lang="zh-CN" altLang="en-US" sz="2000" b="1">
                <a:solidFill>
                  <a:srgbClr val="FF0000"/>
                </a:solidFill>
              </a:rPr>
              <a:t>③形式上采用资产阶级民主共和制</a:t>
            </a:r>
            <a:r>
              <a:rPr lang="zh-CN" altLang="en-US" sz="2000" b="1"/>
              <a:t>，但实际上除余个别短暂时期外，</a:t>
            </a:r>
            <a:r>
              <a:rPr lang="zh-CN" altLang="en-US" sz="2000" b="1">
                <a:solidFill>
                  <a:srgbClr val="FF0000"/>
                </a:solidFill>
              </a:rPr>
              <a:t>长期实行专制独裁</a:t>
            </a:r>
            <a:r>
              <a:rPr lang="zh-CN" altLang="en-US" sz="2000" b="1"/>
              <a:t>。</a:t>
            </a:r>
            <a:endParaRPr lang="zh-CN" altLang="en-US" sz="2000" b="1"/>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235"/>
                                        </p:tgtEl>
                                        <p:attrNameLst>
                                          <p:attrName>style.visibility</p:attrName>
                                        </p:attrNameLst>
                                      </p:cBhvr>
                                      <p:to>
                                        <p:strVal val="visible"/>
                                      </p:to>
                                    </p:set>
                                    <p:animEffect transition="in" filter="strips(downLeft)">
                                      <p:cBhvr>
                                        <p:cTn id="12" dur="500"/>
                                        <p:tgtEl>
                                          <p:spTgt spid="8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2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 name="文本框 54"/>
          <p:cNvSpPr txBox="1"/>
          <p:nvPr userDrawn="1">
            <p:custDataLst>
              <p:tags r:id="rId1"/>
            </p:custDataLst>
          </p:nvPr>
        </p:nvSpPr>
        <p:spPr>
          <a:xfrm>
            <a:off x="4620895" y="90805"/>
            <a:ext cx="2447290" cy="521970"/>
          </a:xfrm>
          <a:prstGeom prst="rect">
            <a:avLst/>
          </a:prstGeom>
          <a:noFill/>
          <a:ln>
            <a:noFill/>
          </a:ln>
        </p:spPr>
        <p:txBody>
          <a:bodyPr wrap="square" rtlCol="0">
            <a:spAutoFit/>
            <a:scene3d>
              <a:camera prst="orthographicFront"/>
              <a:lightRig rig="threePt" dir="t"/>
            </a:scene3d>
            <a:sp3d contourW="12700"/>
          </a:bodyPr>
          <a:p>
            <a:pPr algn="ctr" defTabSz="1450340">
              <a:buClrTx/>
              <a:buSzTx/>
              <a:buFontTx/>
            </a:pPr>
            <a:r>
              <a:rPr lang="zh-CN" altLang="en-US" sz="2800" b="1" spc="300">
                <a:solidFill>
                  <a:srgbClr val="1D41D5"/>
                </a:solidFill>
                <a:latin typeface="思源黑体 CN Normal"/>
                <a:cs typeface="+mn-ea"/>
              </a:rPr>
              <a:t>【课堂练习】</a:t>
            </a:r>
            <a:endParaRPr lang="zh-CN" altLang="en-US" sz="2800" b="1" spc="300">
              <a:solidFill>
                <a:srgbClr val="1D41D5"/>
              </a:solidFill>
              <a:latin typeface="思源黑体 CN Normal"/>
              <a:cs typeface="+mn-ea"/>
              <a:sym typeface="+mn-ea"/>
            </a:endParaRPr>
          </a:p>
        </p:txBody>
      </p:sp>
      <p:sp>
        <p:nvSpPr>
          <p:cNvPr id="2" name="Text Box 2"/>
          <p:cNvSpPr txBox="1"/>
          <p:nvPr>
            <p:custDataLst>
              <p:tags r:id="rId2"/>
            </p:custDataLst>
          </p:nvPr>
        </p:nvSpPr>
        <p:spPr>
          <a:xfrm>
            <a:off x="330835" y="503555"/>
            <a:ext cx="11221720" cy="3415030"/>
          </a:xfrm>
          <a:prstGeom prst="rect">
            <a:avLst/>
          </a:prstGeom>
          <a:noFill/>
        </p:spPr>
        <p:txBody>
          <a:bodyPr wrap="square" rtlCol="0" anchor="t">
            <a:spAutoFit/>
          </a:bodyPr>
          <a:p>
            <a:pPr lvl="0" indent="0" algn="just" fontAlgn="auto">
              <a:lnSpc>
                <a:spcPct val="150000"/>
              </a:lnSpc>
              <a:buClrTx/>
              <a:buSzTx/>
              <a:buFontTx/>
            </a:pPr>
            <a:r>
              <a:rPr lang="en-US" sz="2400" b="1">
                <a:solidFill>
                  <a:srgbClr val="1D41D5"/>
                </a:solidFill>
                <a:latin typeface="微软雅黑" panose="020B0503020204020204" charset="-122"/>
                <a:ea typeface="微软雅黑" panose="020B0503020204020204" charset="-122"/>
                <a:cs typeface="微软雅黑" panose="020B0503020204020204" charset="-122"/>
                <a:sym typeface="+mn-ea"/>
              </a:rPr>
              <a:t>1．（2020·新课标全国Ⅲ卷高考·29）清帝退位诏书稿由南京临时政府拟订，袁世凯收到后擅自在诏书稿上加入“由袁世凯以全权组织临时共和政府”等内容发表，孙中山表示反对，致电袁世凯强调：“共和政府不能由清帝委任组织”。他们分歧的实质体现在（    ）</a:t>
            </a:r>
            <a:endParaRPr lang="en-US" sz="2400" b="1">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     A.是否赞同共和体制             B.政府组建的主导权</a:t>
            </a:r>
            <a:endParaRPr lang="en-US" sz="2400" b="1">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50000"/>
              </a:lnSpc>
              <a:buClrTx/>
              <a:buSzTx/>
              <a:buFontTx/>
            </a:pPr>
            <a:r>
              <a:rPr lang="en-US" sz="2400" b="1">
                <a:latin typeface="微软雅黑" panose="020B0503020204020204" charset="-122"/>
                <a:ea typeface="微软雅黑" panose="020B0503020204020204" charset="-122"/>
                <a:cs typeface="微软雅黑" panose="020B0503020204020204" charset="-122"/>
                <a:sym typeface="+mn-ea"/>
              </a:rPr>
              <a:t>     C.是否进行社会革命             D.临时大总统的人选</a:t>
            </a:r>
            <a:endParaRPr lang="en-US" sz="2400" b="1">
              <a:latin typeface="微软雅黑" panose="020B0503020204020204" charset="-122"/>
              <a:ea typeface="微软雅黑" panose="020B0503020204020204" charset="-122"/>
              <a:cs typeface="微软雅黑" panose="020B0503020204020204" charset="-122"/>
              <a:sym typeface="+mn-ea"/>
            </a:endParaRPr>
          </a:p>
        </p:txBody>
      </p:sp>
      <p:sp>
        <p:nvSpPr>
          <p:cNvPr id="58" name="矩形 57"/>
          <p:cNvSpPr/>
          <p:nvPr>
            <p:custDataLst>
              <p:tags r:id="rId3"/>
            </p:custDataLst>
          </p:nvPr>
        </p:nvSpPr>
        <p:spPr>
          <a:xfrm>
            <a:off x="9849485" y="2368550"/>
            <a:ext cx="756920" cy="1355725"/>
          </a:xfrm>
          <a:prstGeom prst="rect">
            <a:avLst/>
          </a:prstGeom>
          <a:noFill/>
          <a:ln>
            <a:noFill/>
          </a:ln>
        </p:spPr>
        <p:txBody>
          <a:bodyPr wrap="none" rtlCol="0" anchor="t">
            <a:no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custDataLst>
              <p:tags r:id="rId4"/>
            </p:custDataLst>
          </p:nvPr>
        </p:nvSpPr>
        <p:spPr>
          <a:xfrm>
            <a:off x="183515" y="3980180"/>
            <a:ext cx="11748770" cy="2630170"/>
          </a:xfrm>
          <a:prstGeom prst="rect">
            <a:avLst/>
          </a:prstGeom>
        </p:spPr>
        <p:txBody>
          <a:bodyPr wrap="square">
            <a:spAutoFit/>
            <a:extLst>
              <a:ext uri="{4A0BC546-FE56-4ADE-93B0-CB8AF2F6F144}">
                <wpsdc:textFrameExt xmlns:wpsdc="http://www.wps.cn/officeDocument/2022/drawingmlCustomData" type="text"/>
              </a:ext>
            </a:extLst>
          </a:bodyPr>
          <a:p>
            <a:pPr indent="0" algn="l" fontAlgn="auto">
              <a:lnSpc>
                <a:spcPct val="150000"/>
              </a:lnSpc>
            </a:pPr>
            <a:r>
              <a:rPr lang="en-US" altLang="zh-CN" sz="2200" b="1">
                <a:solidFill>
                  <a:srgbClr val="1D41D5"/>
                </a:solidFill>
                <a:latin typeface="微软雅黑" panose="020B0503020204020204" charset="-122"/>
                <a:ea typeface="微软雅黑" panose="020B0503020204020204" charset="-122"/>
                <a:cs typeface="微软雅黑" panose="020B0503020204020204" charset="-122"/>
              </a:rPr>
              <a:t>2</a:t>
            </a:r>
            <a:r>
              <a:rPr lang="zh-CN" altLang="en-US" sz="2200" b="1">
                <a:solidFill>
                  <a:srgbClr val="1D41D5"/>
                </a:solidFill>
                <a:latin typeface="微软雅黑" panose="020B0503020204020204" charset="-122"/>
                <a:ea typeface="微软雅黑" panose="020B0503020204020204" charset="-122"/>
                <a:cs typeface="微软雅黑" panose="020B0503020204020204" charset="-122"/>
              </a:rPr>
              <a:t>、有学者研究指出，袁世凯当政期间，中央政府对南方各省缺乏实际支配力。当时的政治格局，是一个日益倾向中央集权的国家结构的总统，主持着一个事实上的联邦政府。为重新塑造中央权威（亦有个人野心的因素），袁世凯决定回归帝制。据此可知（　　）</a:t>
            </a:r>
            <a:endParaRPr lang="zh-CN" altLang="en-US" sz="2200" b="1">
              <a:solidFill>
                <a:srgbClr val="1D41D5"/>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 民主共和制不符合历史发展潮流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  B. 恢复帝制基于当时的现实需求</a:t>
            </a:r>
            <a:endParaRPr lang="zh-CN" altLang="en-US" sz="2200" b="1">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 南方各省普遍缺乏国家统一意识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 近代中国国家政治转型的艰难</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28" name="矩形 27"/>
          <p:cNvSpPr/>
          <p:nvPr>
            <p:custDataLst>
              <p:tags r:id="rId5"/>
            </p:custDataLst>
          </p:nvPr>
        </p:nvSpPr>
        <p:spPr>
          <a:xfrm>
            <a:off x="10554653" y="5285740"/>
            <a:ext cx="879475"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D</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左大括号 2"/>
          <p:cNvSpPr/>
          <p:nvPr>
            <p:custDataLst>
              <p:tags r:id="rId1"/>
            </p:custDataLst>
          </p:nvPr>
        </p:nvSpPr>
        <p:spPr>
          <a:xfrm rot="5400000">
            <a:off x="5907461" y="2116894"/>
            <a:ext cx="324757" cy="1947615"/>
          </a:xfrm>
          <a:prstGeom prst="leftBrace">
            <a:avLst>
              <a:gd name="adj1" fmla="val 27626"/>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chemeClr val="accent6">
                  <a:lumMod val="75000"/>
                </a:schemeClr>
              </a:solidFill>
            </a:endParaRPr>
          </a:p>
        </p:txBody>
      </p:sp>
      <p:sp>
        <p:nvSpPr>
          <p:cNvPr id="4" name="文本框 3"/>
          <p:cNvSpPr txBox="1"/>
          <p:nvPr>
            <p:custDataLst>
              <p:tags r:id="rId2"/>
            </p:custDataLst>
          </p:nvPr>
        </p:nvSpPr>
        <p:spPr>
          <a:xfrm>
            <a:off x="5055884" y="1832674"/>
            <a:ext cx="1707404" cy="1014730"/>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zh-CN" altLang="en-US">
                <a:solidFill>
                  <a:srgbClr val="FF0000"/>
                </a:solidFill>
                <a:sym typeface="+mn-ea"/>
              </a:rPr>
              <a:t>南京</a:t>
            </a:r>
            <a:endParaRPr lang="zh-CN" altLang="en-US">
              <a:solidFill>
                <a:srgbClr val="FF0000"/>
              </a:solidFill>
              <a:sym typeface="+mn-ea"/>
            </a:endParaRPr>
          </a:p>
          <a:p>
            <a:r>
              <a:rPr lang="zh-CN" altLang="en-US">
                <a:solidFill>
                  <a:schemeClr val="tx1"/>
                </a:solidFill>
                <a:sym typeface="+mn-ea"/>
              </a:rPr>
              <a:t>国民政府</a:t>
            </a:r>
            <a:endParaRPr lang="en-US" altLang="zh-CN">
              <a:solidFill>
                <a:schemeClr val="tx1"/>
              </a:solidFill>
              <a:latin typeface="楷体" panose="02010609060101010101" charset="-122"/>
              <a:ea typeface="楷体" panose="02010609060101010101" charset="-122"/>
              <a:sym typeface="+mn-ea"/>
            </a:endParaRPr>
          </a:p>
          <a:p>
            <a:r>
              <a:rPr lang="en-US" altLang="zh-CN">
                <a:solidFill>
                  <a:schemeClr val="tx1"/>
                </a:solidFill>
                <a:latin typeface="楷体" panose="02010609060101010101" charset="-122"/>
                <a:ea typeface="楷体" panose="02010609060101010101" charset="-122"/>
                <a:sym typeface="+mn-ea"/>
              </a:rPr>
              <a:t>1927-1937</a:t>
            </a:r>
            <a:endParaRPr lang="zh-CN" altLang="en-US">
              <a:solidFill>
                <a:schemeClr val="tx1"/>
              </a:solidFill>
              <a:latin typeface="楷体" panose="02010609060101010101" charset="-122"/>
              <a:ea typeface="楷体" panose="02010609060101010101" charset="-122"/>
              <a:sym typeface="+mn-ea"/>
            </a:endParaRPr>
          </a:p>
        </p:txBody>
      </p:sp>
      <p:sp>
        <p:nvSpPr>
          <p:cNvPr id="5" name="左大括号 4"/>
          <p:cNvSpPr/>
          <p:nvPr>
            <p:custDataLst>
              <p:tags r:id="rId3"/>
            </p:custDataLst>
          </p:nvPr>
        </p:nvSpPr>
        <p:spPr>
          <a:xfrm rot="5400000">
            <a:off x="7831073" y="2185290"/>
            <a:ext cx="423412" cy="1800334"/>
          </a:xfrm>
          <a:prstGeom prst="leftBrace">
            <a:avLst>
              <a:gd name="adj1" fmla="val 27626"/>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chemeClr val="accent6">
                  <a:lumMod val="75000"/>
                </a:schemeClr>
              </a:solidFill>
            </a:endParaRPr>
          </a:p>
        </p:txBody>
      </p:sp>
      <p:sp>
        <p:nvSpPr>
          <p:cNvPr id="6" name="文本框 5"/>
          <p:cNvSpPr txBox="1"/>
          <p:nvPr>
            <p:custDataLst>
              <p:tags r:id="rId4"/>
            </p:custDataLst>
          </p:nvPr>
        </p:nvSpPr>
        <p:spPr>
          <a:xfrm>
            <a:off x="7334823" y="1786117"/>
            <a:ext cx="1383185" cy="1014730"/>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zh-CN" altLang="en-US">
                <a:solidFill>
                  <a:srgbClr val="FF0000"/>
                </a:solidFill>
                <a:sym typeface="+mn-ea"/>
              </a:rPr>
              <a:t>重庆</a:t>
            </a:r>
            <a:endParaRPr lang="zh-CN" altLang="en-US">
              <a:solidFill>
                <a:srgbClr val="FF0000"/>
              </a:solidFill>
              <a:sym typeface="+mn-ea"/>
            </a:endParaRPr>
          </a:p>
          <a:p>
            <a:r>
              <a:rPr lang="zh-CN" altLang="en-US">
                <a:solidFill>
                  <a:schemeClr val="tx1"/>
                </a:solidFill>
                <a:sym typeface="+mn-ea"/>
              </a:rPr>
              <a:t>国民政府</a:t>
            </a:r>
            <a:endParaRPr lang="en-US" altLang="zh-CN">
              <a:solidFill>
                <a:schemeClr val="tx1"/>
              </a:solidFill>
              <a:latin typeface="楷体" panose="02010609060101010101" charset="-122"/>
              <a:ea typeface="楷体" panose="02010609060101010101" charset="-122"/>
              <a:sym typeface="+mn-ea"/>
            </a:endParaRPr>
          </a:p>
          <a:p>
            <a:r>
              <a:rPr lang="en-US" altLang="zh-CN">
                <a:solidFill>
                  <a:schemeClr val="tx1"/>
                </a:solidFill>
                <a:latin typeface="楷体" panose="02010609060101010101" charset="-122"/>
                <a:ea typeface="楷体" panose="02010609060101010101" charset="-122"/>
                <a:sym typeface="+mn-ea"/>
              </a:rPr>
              <a:t>1937-1945</a:t>
            </a:r>
            <a:endParaRPr lang="zh-CN" altLang="en-US">
              <a:solidFill>
                <a:schemeClr val="tx1"/>
              </a:solidFill>
              <a:latin typeface="楷体" panose="02010609060101010101" charset="-122"/>
              <a:ea typeface="楷体" panose="02010609060101010101" charset="-122"/>
              <a:sym typeface="+mn-ea"/>
            </a:endParaRPr>
          </a:p>
        </p:txBody>
      </p:sp>
      <p:sp>
        <p:nvSpPr>
          <p:cNvPr id="7" name="文本框 6"/>
          <p:cNvSpPr txBox="1"/>
          <p:nvPr>
            <p:custDataLst>
              <p:tags r:id="rId5"/>
            </p:custDataLst>
          </p:nvPr>
        </p:nvSpPr>
        <p:spPr>
          <a:xfrm>
            <a:off x="8776861" y="1764529"/>
            <a:ext cx="1383180" cy="1014730"/>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zh-CN" altLang="en-US">
                <a:solidFill>
                  <a:srgbClr val="FF0000"/>
                </a:solidFill>
                <a:sym typeface="+mn-ea"/>
              </a:rPr>
              <a:t>南京</a:t>
            </a:r>
            <a:endParaRPr lang="zh-CN" altLang="en-US">
              <a:solidFill>
                <a:srgbClr val="FF0000"/>
              </a:solidFill>
              <a:sym typeface="+mn-ea"/>
            </a:endParaRPr>
          </a:p>
          <a:p>
            <a:r>
              <a:rPr lang="zh-CN" altLang="en-US">
                <a:solidFill>
                  <a:schemeClr val="tx1"/>
                </a:solidFill>
                <a:sym typeface="+mn-ea"/>
              </a:rPr>
              <a:t>国民政府</a:t>
            </a:r>
            <a:endParaRPr lang="en-US" altLang="zh-CN">
              <a:solidFill>
                <a:schemeClr val="tx1"/>
              </a:solidFill>
              <a:latin typeface="楷体" panose="02010609060101010101" charset="-122"/>
              <a:ea typeface="楷体" panose="02010609060101010101" charset="-122"/>
              <a:sym typeface="+mn-ea"/>
            </a:endParaRPr>
          </a:p>
          <a:p>
            <a:r>
              <a:rPr lang="en-US" altLang="zh-CN">
                <a:solidFill>
                  <a:schemeClr val="tx1"/>
                </a:solidFill>
                <a:latin typeface="楷体" panose="02010609060101010101" charset="-122"/>
                <a:ea typeface="楷体" panose="02010609060101010101" charset="-122"/>
                <a:sym typeface="+mn-ea"/>
              </a:rPr>
              <a:t>1945-1949</a:t>
            </a:r>
            <a:endParaRPr lang="zh-CN" altLang="en-US">
              <a:solidFill>
                <a:schemeClr val="tx1"/>
              </a:solidFill>
              <a:latin typeface="楷体" panose="02010609060101010101" charset="-122"/>
              <a:ea typeface="楷体" panose="02010609060101010101" charset="-122"/>
              <a:sym typeface="+mn-ea"/>
            </a:endParaRPr>
          </a:p>
        </p:txBody>
      </p:sp>
      <p:grpSp>
        <p:nvGrpSpPr>
          <p:cNvPr id="10" name="组合 9"/>
          <p:cNvGrpSpPr/>
          <p:nvPr>
            <p:custDataLst>
              <p:tags r:id="rId6"/>
            </p:custDataLst>
          </p:nvPr>
        </p:nvGrpSpPr>
        <p:grpSpPr>
          <a:xfrm>
            <a:off x="1993358" y="4260684"/>
            <a:ext cx="3384150" cy="1875396"/>
            <a:chOff x="2972" y="6806"/>
            <a:chExt cx="5651" cy="1976"/>
          </a:xfrm>
        </p:grpSpPr>
        <p:sp>
          <p:nvSpPr>
            <p:cNvPr id="11" name="左大括号 10"/>
            <p:cNvSpPr/>
            <p:nvPr>
              <p:custDataLst>
                <p:tags r:id="rId7"/>
              </p:custDataLst>
            </p:nvPr>
          </p:nvSpPr>
          <p:spPr>
            <a:xfrm rot="16200000" flipV="1">
              <a:off x="5435" y="4343"/>
              <a:ext cx="725" cy="5651"/>
            </a:xfrm>
            <a:prstGeom prst="leftBrace">
              <a:avLst>
                <a:gd name="adj1" fmla="val 2762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chemeClr val="accent6">
                    <a:lumMod val="75000"/>
                  </a:schemeClr>
                </a:solidFill>
              </a:endParaRPr>
            </a:p>
          </p:txBody>
        </p:sp>
        <p:sp>
          <p:nvSpPr>
            <p:cNvPr id="12" name="文本框 11"/>
            <p:cNvSpPr txBox="1"/>
            <p:nvPr>
              <p:custDataLst>
                <p:tags r:id="rId8"/>
              </p:custDataLst>
            </p:nvPr>
          </p:nvSpPr>
          <p:spPr>
            <a:xfrm>
              <a:off x="4160" y="7713"/>
              <a:ext cx="3124" cy="1069"/>
            </a:xfrm>
            <a:prstGeom prst="rect">
              <a:avLst/>
            </a:prstGeom>
            <a:noFill/>
            <a:ln>
              <a:solidFill>
                <a:schemeClr val="tx1"/>
              </a:solid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zh-CN" altLang="en-US">
                  <a:solidFill>
                    <a:schemeClr val="tx1"/>
                  </a:solidFill>
                  <a:sym typeface="+mn-ea"/>
                </a:rPr>
                <a:t>北洋军</a:t>
              </a:r>
              <a:endParaRPr lang="zh-CN" altLang="en-US">
                <a:solidFill>
                  <a:schemeClr val="tx1"/>
                </a:solidFill>
                <a:sym typeface="+mn-ea"/>
              </a:endParaRPr>
            </a:p>
            <a:p>
              <a:r>
                <a:rPr lang="zh-CN" altLang="en-US">
                  <a:solidFill>
                    <a:schemeClr val="tx1"/>
                  </a:solidFill>
                  <a:sym typeface="+mn-ea"/>
                </a:rPr>
                <a:t>阀政府</a:t>
              </a:r>
              <a:endParaRPr lang="en-US" altLang="zh-CN">
                <a:solidFill>
                  <a:schemeClr val="tx1"/>
                </a:solidFill>
                <a:sym typeface="+mn-ea"/>
              </a:endParaRPr>
            </a:p>
            <a:p>
              <a:r>
                <a:rPr lang="en-US" altLang="zh-CN">
                  <a:solidFill>
                    <a:schemeClr val="tx1"/>
                  </a:solidFill>
                  <a:sym typeface="+mn-ea"/>
                </a:rPr>
                <a:t>1912-1928</a:t>
              </a:r>
              <a:endParaRPr lang="zh-CN" altLang="en-US">
                <a:solidFill>
                  <a:schemeClr val="tx1"/>
                </a:solidFill>
                <a:sym typeface="+mn-ea"/>
              </a:endParaRPr>
            </a:p>
          </p:txBody>
        </p:sp>
      </p:grpSp>
      <p:sp>
        <p:nvSpPr>
          <p:cNvPr id="13" name="文本框 12"/>
          <p:cNvSpPr txBox="1"/>
          <p:nvPr>
            <p:custDataLst>
              <p:tags r:id="rId9"/>
            </p:custDataLst>
          </p:nvPr>
        </p:nvSpPr>
        <p:spPr>
          <a:xfrm>
            <a:off x="1239572" y="1980226"/>
            <a:ext cx="2400647" cy="1014730"/>
          </a:xfrm>
          <a:prstGeom prst="rect">
            <a:avLst/>
          </a:prstGeom>
          <a:noFill/>
          <a:ln>
            <a:noFill/>
          </a:ln>
        </p:spPr>
        <p:txBody>
          <a:bodyPr wrap="square" rtlCol="0" anchor="t">
            <a:spAutoFit/>
          </a:bodyPr>
          <a:lstStyle/>
          <a:p>
            <a:pPr lvl="0" algn="ctr">
              <a:buClrTx/>
              <a:buSzTx/>
              <a:buFontTx/>
            </a:pPr>
            <a:r>
              <a:rPr lang="zh-CN" altLang="en-US" sz="2000" b="1">
                <a:latin typeface="微软雅黑" panose="020B0503020204020204" charset="-122"/>
                <a:ea typeface="微软雅黑" panose="020B0503020204020204" charset="-122"/>
                <a:sym typeface="+mn-ea"/>
              </a:rPr>
              <a:t>南京</a:t>
            </a:r>
            <a:endParaRPr lang="zh-CN" altLang="en-US" sz="2000" b="1">
              <a:latin typeface="微软雅黑" panose="020B0503020204020204" charset="-122"/>
              <a:ea typeface="微软雅黑" panose="020B0503020204020204" charset="-122"/>
              <a:sym typeface="+mn-ea"/>
            </a:endParaRPr>
          </a:p>
          <a:p>
            <a:pPr lvl="0" algn="ctr">
              <a:buClrTx/>
              <a:buSzTx/>
              <a:buFontTx/>
            </a:pPr>
            <a:r>
              <a:rPr lang="zh-CN" altLang="en-US" sz="2000" b="1">
                <a:solidFill>
                  <a:srgbClr val="FF0000"/>
                </a:solidFill>
                <a:latin typeface="微软雅黑" panose="020B0503020204020204" charset="-122"/>
                <a:ea typeface="微软雅黑" panose="020B0503020204020204" charset="-122"/>
                <a:sym typeface="+mn-ea"/>
              </a:rPr>
              <a:t>临时</a:t>
            </a:r>
            <a:r>
              <a:rPr lang="zh-CN" altLang="en-US" sz="2000" b="1">
                <a:latin typeface="微软雅黑" panose="020B0503020204020204" charset="-122"/>
                <a:ea typeface="微软雅黑" panose="020B0503020204020204" charset="-122"/>
                <a:sym typeface="+mn-ea"/>
              </a:rPr>
              <a:t>政府</a:t>
            </a:r>
            <a:endParaRPr lang="en-US" altLang="zh-CN" sz="2000" b="1">
              <a:latin typeface="楷体" panose="02010609060101010101" charset="-122"/>
              <a:ea typeface="楷体" panose="02010609060101010101" charset="-122"/>
              <a:sym typeface="+mn-ea"/>
            </a:endParaRPr>
          </a:p>
          <a:p>
            <a:pPr lvl="0" algn="ctr">
              <a:buClrTx/>
              <a:buSzTx/>
              <a:buFontTx/>
            </a:pPr>
            <a:r>
              <a:rPr lang="en-US" altLang="zh-CN" sz="2000" b="1">
                <a:latin typeface="楷体" panose="02010609060101010101" charset="-122"/>
                <a:ea typeface="楷体" panose="02010609060101010101" charset="-122"/>
                <a:sym typeface="+mn-ea"/>
              </a:rPr>
              <a:t>1912.1—1912.3</a:t>
            </a:r>
            <a:endParaRPr lang="zh-CN" altLang="en-US" sz="2000" b="1">
              <a:latin typeface="楷体" panose="02010609060101010101" charset="-122"/>
              <a:ea typeface="楷体" panose="02010609060101010101" charset="-122"/>
              <a:sym typeface="+mn-ea"/>
            </a:endParaRPr>
          </a:p>
        </p:txBody>
      </p:sp>
      <p:sp>
        <p:nvSpPr>
          <p:cNvPr id="14" name="文本框 13"/>
          <p:cNvSpPr txBox="1"/>
          <p:nvPr>
            <p:custDataLst>
              <p:tags r:id="rId10"/>
            </p:custDataLst>
          </p:nvPr>
        </p:nvSpPr>
        <p:spPr>
          <a:xfrm>
            <a:off x="2595245" y="400685"/>
            <a:ext cx="7195185" cy="829945"/>
          </a:xfrm>
          <a:prstGeom prst="rect">
            <a:avLst/>
          </a:prstGeom>
          <a:noFill/>
          <a:ln>
            <a:noFill/>
          </a:ln>
        </p:spPr>
        <p:txBody>
          <a:bodyPr wrap="square" rtlCol="0">
            <a:spAutoFit/>
          </a:bodyPr>
          <a:lstStyle/>
          <a:p>
            <a:pPr algn="ctr"/>
            <a:r>
              <a:rPr lang="zh-CN" altLang="en-US" sz="4800" b="1">
                <a:latin typeface="微软雅黑" panose="020B0503020204020204" charset="-122"/>
                <a:ea typeface="微软雅黑" panose="020B0503020204020204" charset="-122"/>
              </a:rPr>
              <a:t>民国时期历届政府的演变</a:t>
            </a:r>
            <a:endParaRPr lang="zh-CN" altLang="en-US" sz="4800" b="1">
              <a:latin typeface="微软雅黑" panose="020B0503020204020204" charset="-122"/>
              <a:ea typeface="微软雅黑" panose="020B0503020204020204" charset="-122"/>
            </a:endParaRPr>
          </a:p>
        </p:txBody>
      </p:sp>
      <p:sp>
        <p:nvSpPr>
          <p:cNvPr id="16" name="文本框 15"/>
          <p:cNvSpPr txBox="1"/>
          <p:nvPr>
            <p:custDataLst>
              <p:tags r:id="rId11"/>
            </p:custDataLst>
          </p:nvPr>
        </p:nvSpPr>
        <p:spPr>
          <a:xfrm>
            <a:off x="8729056" y="3960282"/>
            <a:ext cx="1060615" cy="368300"/>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en-US" altLang="zh-CN" sz="1800">
                <a:solidFill>
                  <a:srgbClr val="FF0000"/>
                </a:solidFill>
              </a:rPr>
              <a:t>1945</a:t>
            </a:r>
            <a:endParaRPr lang="en-US" altLang="zh-CN" sz="1800">
              <a:solidFill>
                <a:srgbClr val="FF0000"/>
              </a:solidFill>
            </a:endParaRPr>
          </a:p>
        </p:txBody>
      </p:sp>
      <p:sp>
        <p:nvSpPr>
          <p:cNvPr id="17" name="文本框 16"/>
          <p:cNvSpPr txBox="1"/>
          <p:nvPr>
            <p:custDataLst>
              <p:tags r:id="rId12"/>
            </p:custDataLst>
          </p:nvPr>
        </p:nvSpPr>
        <p:spPr>
          <a:xfrm>
            <a:off x="9468451" y="3942896"/>
            <a:ext cx="1060615" cy="368300"/>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en-US" altLang="zh-CN" sz="1800">
                <a:solidFill>
                  <a:srgbClr val="FF0000"/>
                </a:solidFill>
              </a:rPr>
              <a:t>1949</a:t>
            </a:r>
            <a:endParaRPr lang="en-US" altLang="zh-CN" sz="1800">
              <a:solidFill>
                <a:srgbClr val="FF0000"/>
              </a:solidFill>
            </a:endParaRPr>
          </a:p>
        </p:txBody>
      </p:sp>
      <p:grpSp>
        <p:nvGrpSpPr>
          <p:cNvPr id="21" name="组合 20"/>
          <p:cNvGrpSpPr/>
          <p:nvPr>
            <p:custDataLst>
              <p:tags r:id="rId13"/>
            </p:custDataLst>
          </p:nvPr>
        </p:nvGrpSpPr>
        <p:grpSpPr>
          <a:xfrm>
            <a:off x="1914736" y="3151229"/>
            <a:ext cx="7989699" cy="1140369"/>
            <a:chOff x="710728" y="3160868"/>
            <a:chExt cx="10652931" cy="1520492"/>
          </a:xfrm>
        </p:grpSpPr>
        <p:cxnSp>
          <p:nvCxnSpPr>
            <p:cNvPr id="22" name="直接连接符 21"/>
            <p:cNvCxnSpPr/>
            <p:nvPr>
              <p:custDataLst>
                <p:tags r:id="rId14"/>
              </p:custDataLst>
            </p:nvPr>
          </p:nvCxnSpPr>
          <p:spPr>
            <a:xfrm>
              <a:off x="710728" y="3833847"/>
              <a:ext cx="10652931" cy="3922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5"/>
              </p:custDataLst>
            </p:nvPr>
          </p:nvCxnSpPr>
          <p:spPr>
            <a:xfrm>
              <a:off x="779800" y="3513725"/>
              <a:ext cx="1" cy="5017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6"/>
              </p:custDataLst>
            </p:nvPr>
          </p:nvCxnSpPr>
          <p:spPr>
            <a:xfrm flipH="1">
              <a:off x="4947949" y="3619987"/>
              <a:ext cx="0" cy="4074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17"/>
              </p:custDataLst>
            </p:nvPr>
          </p:nvSpPr>
          <p:spPr>
            <a:xfrm>
              <a:off x="4074686" y="3160868"/>
              <a:ext cx="1414153" cy="491067"/>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en-US" altLang="zh-CN" sz="1800">
                  <a:solidFill>
                    <a:srgbClr val="FF0000"/>
                  </a:solidFill>
                </a:rPr>
                <a:t>1927</a:t>
              </a:r>
              <a:endParaRPr lang="en-US" altLang="zh-CN" sz="1800">
                <a:solidFill>
                  <a:srgbClr val="FF0000"/>
                </a:solidFill>
              </a:endParaRPr>
            </a:p>
          </p:txBody>
        </p:sp>
        <p:sp>
          <p:nvSpPr>
            <p:cNvPr id="27" name="文本框 26"/>
            <p:cNvSpPr txBox="1"/>
            <p:nvPr>
              <p:custDataLst>
                <p:tags r:id="rId18"/>
              </p:custDataLst>
            </p:nvPr>
          </p:nvSpPr>
          <p:spPr>
            <a:xfrm>
              <a:off x="3908366" y="3284643"/>
              <a:ext cx="1413027" cy="491067"/>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endParaRPr lang="en-US" altLang="zh-CN" sz="1800">
                <a:solidFill>
                  <a:srgbClr val="FF0000"/>
                </a:solidFill>
              </a:endParaRPr>
            </a:p>
          </p:txBody>
        </p:sp>
        <p:cxnSp>
          <p:nvCxnSpPr>
            <p:cNvPr id="28" name="直接连接符 27"/>
            <p:cNvCxnSpPr/>
            <p:nvPr>
              <p:custDataLst>
                <p:tags r:id="rId19"/>
              </p:custDataLst>
            </p:nvPr>
          </p:nvCxnSpPr>
          <p:spPr>
            <a:xfrm flipH="1">
              <a:off x="10254034" y="3623651"/>
              <a:ext cx="0" cy="41400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0"/>
              </p:custDataLst>
            </p:nvPr>
          </p:nvCxnSpPr>
          <p:spPr>
            <a:xfrm flipH="1">
              <a:off x="11301650" y="3630182"/>
              <a:ext cx="0" cy="4074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1"/>
              </p:custDataLst>
            </p:nvPr>
          </p:nvCxnSpPr>
          <p:spPr>
            <a:xfrm flipH="1">
              <a:off x="7618807" y="3646137"/>
              <a:ext cx="0" cy="4074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22"/>
              </p:custDataLst>
            </p:nvPr>
          </p:nvCxnSpPr>
          <p:spPr>
            <a:xfrm flipH="1">
              <a:off x="5314282" y="3619986"/>
              <a:ext cx="0" cy="4074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23"/>
              </p:custDataLst>
            </p:nvPr>
          </p:nvSpPr>
          <p:spPr>
            <a:xfrm>
              <a:off x="4821745" y="4037691"/>
              <a:ext cx="1413027" cy="491067"/>
            </a:xfrm>
            <a:prstGeom prst="rect">
              <a:avLst/>
            </a:prstGeom>
            <a:noFill/>
            <a:ln>
              <a:no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en-US" altLang="zh-CN" sz="1800">
                  <a:solidFill>
                    <a:srgbClr val="FF0000"/>
                  </a:solidFill>
                </a:rPr>
                <a:t>1928</a:t>
              </a:r>
              <a:endParaRPr lang="en-US" altLang="zh-CN" sz="1800">
                <a:solidFill>
                  <a:srgbClr val="FF0000"/>
                </a:solidFill>
              </a:endParaRPr>
            </a:p>
          </p:txBody>
        </p:sp>
        <p:sp>
          <p:nvSpPr>
            <p:cNvPr id="35" name="左大括号 34"/>
            <p:cNvSpPr/>
            <p:nvPr>
              <p:custDataLst>
                <p:tags r:id="rId24"/>
              </p:custDataLst>
            </p:nvPr>
          </p:nvSpPr>
          <p:spPr>
            <a:xfrm rot="16200000" flipV="1">
              <a:off x="7408258" y="3971267"/>
              <a:ext cx="917451" cy="502734"/>
            </a:xfrm>
            <a:prstGeom prst="leftBrace">
              <a:avLst>
                <a:gd name="adj1" fmla="val 27626"/>
                <a:gd name="adj2" fmla="val 50000"/>
              </a:avLst>
            </a:prstGeom>
            <a:noFill/>
            <a:ln>
              <a:noFill/>
            </a:ln>
          </p:spPr>
          <p:txBody>
            <a:bodyPr wrap="square" rtlCol="0" anchor="t">
              <a:spAutoFit/>
            </a:bodyPr>
            <a:lstStyle/>
            <a:p>
              <a:pPr algn="ctr"/>
              <a:endParaRPr lang="zh-CN" altLang="en-US" sz="1500" b="1">
                <a:solidFill>
                  <a:schemeClr val="accent6">
                    <a:lumMod val="75000"/>
                  </a:schemeClr>
                </a:solidFill>
                <a:latin typeface="微软雅黑" panose="020B0503020204020204" charset="-122"/>
                <a:ea typeface="微软雅黑" panose="020B0503020204020204" charset="-122"/>
              </a:endParaRPr>
            </a:p>
          </p:txBody>
        </p:sp>
      </p:grpSp>
      <p:sp>
        <p:nvSpPr>
          <p:cNvPr id="36" name="文本框 35"/>
          <p:cNvSpPr txBox="1"/>
          <p:nvPr>
            <p:custDataLst>
              <p:tags r:id="rId25"/>
            </p:custDataLst>
          </p:nvPr>
        </p:nvSpPr>
        <p:spPr>
          <a:xfrm>
            <a:off x="6838909" y="5154550"/>
            <a:ext cx="1790967" cy="1014730"/>
          </a:xfrm>
          <a:prstGeom prst="rect">
            <a:avLst/>
          </a:prstGeom>
          <a:noFill/>
          <a:ln>
            <a:solidFill>
              <a:schemeClr val="tx1"/>
            </a:solidFill>
          </a:ln>
        </p:spPr>
        <p:txBody>
          <a:bodyPr wrap="square" rtlCol="0" anchor="t">
            <a:spAutoFit/>
          </a:bodyPr>
          <a:lstStyle>
            <a:defPPr>
              <a:defRPr lang="zh-CN"/>
            </a:defPPr>
            <a:lvl1pPr lvl="0" algn="ctr">
              <a:buClrTx/>
              <a:buSzTx/>
              <a:buFontTx/>
              <a:defRPr sz="2000" b="1">
                <a:solidFill>
                  <a:schemeClr val="accent6">
                    <a:lumMod val="75000"/>
                  </a:schemeClr>
                </a:solidFill>
                <a:latin typeface="微软雅黑" panose="020B0503020204020204" charset="-122"/>
                <a:ea typeface="微软雅黑" panose="020B0503020204020204" charset="-122"/>
              </a:defRPr>
            </a:lvl1pPr>
          </a:lstStyle>
          <a:p>
            <a:r>
              <a:rPr lang="zh-CN" altLang="en-US">
                <a:solidFill>
                  <a:schemeClr val="tx1"/>
                </a:solidFill>
                <a:sym typeface="+mn-ea"/>
              </a:rPr>
              <a:t>蒋介石</a:t>
            </a:r>
            <a:endParaRPr lang="zh-CN" altLang="en-US">
              <a:solidFill>
                <a:schemeClr val="tx1"/>
              </a:solidFill>
              <a:sym typeface="+mn-ea"/>
            </a:endParaRPr>
          </a:p>
          <a:p>
            <a:r>
              <a:rPr lang="zh-CN" altLang="en-US">
                <a:solidFill>
                  <a:schemeClr val="tx1"/>
                </a:solidFill>
                <a:sym typeface="+mn-ea"/>
              </a:rPr>
              <a:t>国民政府</a:t>
            </a:r>
            <a:endParaRPr lang="en-US" altLang="zh-CN">
              <a:solidFill>
                <a:schemeClr val="tx1"/>
              </a:solidFill>
              <a:sym typeface="+mn-ea"/>
            </a:endParaRPr>
          </a:p>
          <a:p>
            <a:r>
              <a:rPr lang="en-US" altLang="zh-CN">
                <a:solidFill>
                  <a:schemeClr val="tx1"/>
                </a:solidFill>
                <a:sym typeface="+mn-ea"/>
              </a:rPr>
              <a:t>1927-1949</a:t>
            </a:r>
            <a:endParaRPr lang="zh-CN" altLang="en-US">
              <a:solidFill>
                <a:schemeClr val="tx1"/>
              </a:solidFill>
              <a:sym typeface="+mn-ea"/>
            </a:endParaRPr>
          </a:p>
        </p:txBody>
      </p:sp>
      <p:sp>
        <p:nvSpPr>
          <p:cNvPr id="37" name="左大括号 36"/>
          <p:cNvSpPr/>
          <p:nvPr>
            <p:custDataLst>
              <p:tags r:id="rId26"/>
            </p:custDataLst>
          </p:nvPr>
        </p:nvSpPr>
        <p:spPr>
          <a:xfrm rot="16200000" flipV="1">
            <a:off x="7410931" y="2315390"/>
            <a:ext cx="688088" cy="4490525"/>
          </a:xfrm>
          <a:prstGeom prst="leftBrace">
            <a:avLst>
              <a:gd name="adj1" fmla="val 27626"/>
              <a:gd name="adj2" fmla="val 4970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chemeClr val="accent6">
                  <a:lumMod val="75000"/>
                </a:schemeClr>
              </a:solidFill>
            </a:endParaRPr>
          </a:p>
        </p:txBody>
      </p:sp>
      <p:cxnSp>
        <p:nvCxnSpPr>
          <p:cNvPr id="38" name="直接连接符 37"/>
          <p:cNvCxnSpPr/>
          <p:nvPr>
            <p:custDataLst>
              <p:tags r:id="rId27"/>
            </p:custDataLst>
          </p:nvPr>
        </p:nvCxnSpPr>
        <p:spPr>
          <a:xfrm flipH="1">
            <a:off x="2066130" y="3510421"/>
            <a:ext cx="0" cy="3056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custDataLst>
              <p:tags r:id="rId28"/>
            </p:custDataLst>
          </p:nvPr>
        </p:nvSpPr>
        <p:spPr>
          <a:xfrm>
            <a:off x="1746969" y="3764068"/>
            <a:ext cx="1059770" cy="368300"/>
          </a:xfrm>
          <a:prstGeom prst="rect">
            <a:avLst/>
          </a:prstGeom>
          <a:noFill/>
        </p:spPr>
        <p:txBody>
          <a:bodyPr wrap="square" rtlCol="0">
            <a:spAutoFit/>
          </a:bodyPr>
          <a:lstStyle/>
          <a:p>
            <a:r>
              <a:rPr lang="en-US" altLang="zh-CN" b="1">
                <a:solidFill>
                  <a:srgbClr val="FF0000"/>
                </a:solidFill>
              </a:rPr>
              <a:t>1912</a:t>
            </a:r>
            <a:endParaRPr lang="zh-CN" altLang="en-US" sz="2000" b="1">
              <a:solidFill>
                <a:srgbClr val="FF0000"/>
              </a:solidFill>
            </a:endParaRPr>
          </a:p>
        </p:txBody>
      </p:sp>
      <p:sp>
        <p:nvSpPr>
          <p:cNvPr id="42" name="文本框 41"/>
          <p:cNvSpPr txBox="1"/>
          <p:nvPr>
            <p:custDataLst>
              <p:tags r:id="rId29"/>
            </p:custDataLst>
          </p:nvPr>
        </p:nvSpPr>
        <p:spPr>
          <a:xfrm>
            <a:off x="6672308" y="3762641"/>
            <a:ext cx="1652525" cy="460375"/>
          </a:xfrm>
          <a:prstGeom prst="rect">
            <a:avLst/>
          </a:prstGeom>
          <a:noFill/>
        </p:spPr>
        <p:txBody>
          <a:bodyPr wrap="square" rtlCol="0">
            <a:spAutoFit/>
          </a:bodyPr>
          <a:lstStyle/>
          <a:p>
            <a:r>
              <a:rPr lang="en-US" altLang="zh-CN" sz="2400" b="1">
                <a:solidFill>
                  <a:srgbClr val="FF0000"/>
                </a:solidFill>
              </a:rPr>
              <a:t>1937</a:t>
            </a:r>
            <a:endParaRPr lang="zh-CN" altLang="en-US" sz="2400" b="1">
              <a:solidFill>
                <a:srgbClr val="FF0000"/>
              </a:solidFill>
            </a:endParaRPr>
          </a:p>
        </p:txBody>
      </p:sp>
      <p:sp>
        <p:nvSpPr>
          <p:cNvPr id="43" name="左大括号 42"/>
          <p:cNvSpPr/>
          <p:nvPr>
            <p:custDataLst>
              <p:tags r:id="rId30"/>
            </p:custDataLst>
          </p:nvPr>
        </p:nvSpPr>
        <p:spPr>
          <a:xfrm rot="5400000">
            <a:off x="9255870" y="2580251"/>
            <a:ext cx="250543" cy="817047"/>
          </a:xfrm>
          <a:prstGeom prst="leftBrace">
            <a:avLst>
              <a:gd name="adj1" fmla="val 27626"/>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chemeClr val="accent6">
                  <a:lumMod val="75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6370" y="115570"/>
            <a:ext cx="11869420" cy="2861310"/>
          </a:xfrm>
          <a:prstGeom prst="rect">
            <a:avLst/>
          </a:prstGeom>
          <a:noFill/>
        </p:spPr>
        <p:txBody>
          <a:bodyPr wrap="square" rtlCol="0">
            <a:spAutoFit/>
          </a:bodyPr>
          <a:p>
            <a:pPr indent="0" fontAlgn="auto">
              <a:lnSpc>
                <a:spcPct val="150000"/>
              </a:lnSpc>
            </a:pPr>
            <a:r>
              <a:rPr lang="en-US" altLang="zh-CN" sz="2400" b="1">
                <a:solidFill>
                  <a:srgbClr val="1D41D5"/>
                </a:solidFill>
                <a:latin typeface="+mn-ea"/>
                <a:cs typeface="+mn-ea"/>
              </a:rPr>
              <a:t>3</a:t>
            </a:r>
            <a:r>
              <a:rPr lang="zh-CN" altLang="en-US" sz="2400" b="1">
                <a:solidFill>
                  <a:srgbClr val="1D41D5"/>
                </a:solidFill>
                <a:latin typeface="+mn-ea"/>
                <a:cs typeface="+mn-ea"/>
              </a:rPr>
              <a:t>、1912年1月3日，孙中山向临时参议院提交临时政府部长人选名单。临时参议院认为其中宋教仁年轻气盛，锋芒毕露，章太炎标新立异，好唱反调，于是否决了该名单。此后，孙中山将人选调整为程德全和蔡元培，名单获得通过。由此可见，当时（　　）</a:t>
            </a:r>
            <a:endParaRPr lang="zh-CN" altLang="en-US" sz="2400" b="1">
              <a:solidFill>
                <a:srgbClr val="1D41D5"/>
              </a:solidFill>
              <a:latin typeface="+mn-ea"/>
              <a:cs typeface="+mn-ea"/>
            </a:endParaRPr>
          </a:p>
          <a:p>
            <a:pPr indent="0" fontAlgn="auto">
              <a:lnSpc>
                <a:spcPct val="150000"/>
              </a:lnSpc>
            </a:pPr>
            <a:r>
              <a:rPr lang="en-US" altLang="zh-CN" sz="2400" b="1">
                <a:solidFill>
                  <a:schemeClr val="tx1">
                    <a:lumMod val="95000"/>
                    <a:lumOff val="5000"/>
                  </a:schemeClr>
                </a:solidFill>
                <a:latin typeface="+mn-ea"/>
                <a:cs typeface="+mn-ea"/>
              </a:rPr>
              <a:t>  </a:t>
            </a:r>
            <a:r>
              <a:rPr lang="zh-CN" altLang="en-US" sz="2400" b="1">
                <a:solidFill>
                  <a:schemeClr val="tx1">
                    <a:lumMod val="95000"/>
                    <a:lumOff val="5000"/>
                  </a:schemeClr>
                </a:solidFill>
                <a:latin typeface="+mn-ea"/>
                <a:cs typeface="+mn-ea"/>
              </a:rPr>
              <a:t>A. 临时政府与国会矛盾尖锐           </a:t>
            </a:r>
            <a:r>
              <a:rPr lang="en-US" altLang="zh-CN" sz="2400" b="1">
                <a:solidFill>
                  <a:schemeClr val="tx1">
                    <a:lumMod val="95000"/>
                    <a:lumOff val="5000"/>
                  </a:schemeClr>
                </a:solidFill>
                <a:latin typeface="+mn-ea"/>
                <a:cs typeface="+mn-ea"/>
              </a:rPr>
              <a:t>             </a:t>
            </a:r>
            <a:r>
              <a:rPr lang="zh-CN" altLang="en-US" sz="2400" b="1">
                <a:solidFill>
                  <a:schemeClr val="tx1">
                    <a:lumMod val="95000"/>
                    <a:lumOff val="5000"/>
                  </a:schemeClr>
                </a:solidFill>
                <a:latin typeface="+mn-ea"/>
                <a:cs typeface="+mn-ea"/>
              </a:rPr>
              <a:t>B. 民主政治理念得到践行</a:t>
            </a:r>
            <a:endParaRPr lang="zh-CN" altLang="en-US" sz="2400" b="1">
              <a:solidFill>
                <a:schemeClr val="tx1">
                  <a:lumMod val="95000"/>
                  <a:lumOff val="5000"/>
                </a:schemeClr>
              </a:solidFill>
              <a:latin typeface="+mn-ea"/>
              <a:cs typeface="+mn-ea"/>
            </a:endParaRPr>
          </a:p>
          <a:p>
            <a:pPr indent="0" fontAlgn="auto">
              <a:lnSpc>
                <a:spcPct val="150000"/>
              </a:lnSpc>
            </a:pPr>
            <a:r>
              <a:rPr lang="en-US" altLang="zh-CN" sz="2400" b="1">
                <a:solidFill>
                  <a:schemeClr val="tx1">
                    <a:lumMod val="95000"/>
                    <a:lumOff val="5000"/>
                  </a:schemeClr>
                </a:solidFill>
                <a:latin typeface="+mn-ea"/>
                <a:cs typeface="+mn-ea"/>
              </a:rPr>
              <a:t>  </a:t>
            </a:r>
            <a:r>
              <a:rPr lang="zh-CN" altLang="en-US" sz="2400" b="1">
                <a:solidFill>
                  <a:schemeClr val="tx1">
                    <a:lumMod val="95000"/>
                    <a:lumOff val="5000"/>
                  </a:schemeClr>
                </a:solidFill>
                <a:latin typeface="+mn-ea"/>
                <a:cs typeface="+mn-ea"/>
              </a:rPr>
              <a:t>C. 革命派缺乏政治斗争经验           </a:t>
            </a:r>
            <a:r>
              <a:rPr lang="en-US" altLang="zh-CN" sz="2400" b="1">
                <a:solidFill>
                  <a:schemeClr val="tx1">
                    <a:lumMod val="95000"/>
                    <a:lumOff val="5000"/>
                  </a:schemeClr>
                </a:solidFill>
                <a:latin typeface="+mn-ea"/>
                <a:cs typeface="+mn-ea"/>
              </a:rPr>
              <a:t>             </a:t>
            </a:r>
            <a:r>
              <a:rPr lang="zh-CN" altLang="en-US" sz="2400" b="1">
                <a:solidFill>
                  <a:schemeClr val="tx1">
                    <a:lumMod val="95000"/>
                    <a:lumOff val="5000"/>
                  </a:schemeClr>
                </a:solidFill>
                <a:latin typeface="+mn-ea"/>
                <a:cs typeface="+mn-ea"/>
              </a:rPr>
              <a:t>D. 责任内阁制进一步完善</a:t>
            </a:r>
            <a:endParaRPr lang="zh-CN" altLang="en-US" sz="2400" b="1">
              <a:solidFill>
                <a:schemeClr val="tx1">
                  <a:lumMod val="95000"/>
                  <a:lumOff val="5000"/>
                </a:schemeClr>
              </a:solidFill>
              <a:latin typeface="+mn-ea"/>
              <a:cs typeface="+mn-ea"/>
            </a:endParaRPr>
          </a:p>
        </p:txBody>
      </p:sp>
      <p:sp>
        <p:nvSpPr>
          <p:cNvPr id="58" name="矩形 57"/>
          <p:cNvSpPr/>
          <p:nvPr>
            <p:custDataLst>
              <p:tags r:id="rId1"/>
            </p:custDataLst>
          </p:nvPr>
        </p:nvSpPr>
        <p:spPr>
          <a:xfrm>
            <a:off x="11009630" y="1579880"/>
            <a:ext cx="756920"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28" name="矩形 27"/>
          <p:cNvSpPr/>
          <p:nvPr>
            <p:custDataLst>
              <p:tags r:id="rId2"/>
            </p:custDataLst>
          </p:nvPr>
        </p:nvSpPr>
        <p:spPr>
          <a:xfrm>
            <a:off x="10813734" y="4621530"/>
            <a:ext cx="879475"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D</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6" name="文本框 5"/>
          <p:cNvSpPr txBox="1"/>
          <p:nvPr>
            <p:custDataLst>
              <p:tags r:id="rId3"/>
            </p:custDataLst>
          </p:nvPr>
        </p:nvSpPr>
        <p:spPr>
          <a:xfrm>
            <a:off x="171450" y="3204210"/>
            <a:ext cx="11847195" cy="2861310"/>
          </a:xfrm>
          <a:prstGeom prst="rect">
            <a:avLst/>
          </a:prstGeom>
          <a:noFill/>
        </p:spPr>
        <p:txBody>
          <a:bodyPr wrap="square" rtlCol="0">
            <a:spAutoFit/>
          </a:bodyPr>
          <a:p>
            <a:pPr>
              <a:lnSpc>
                <a:spcPct val="150000"/>
              </a:lnSpc>
              <a:tabLst>
                <a:tab pos="5600700" algn="l"/>
                <a:tab pos="9829800" algn="l"/>
              </a:tabLst>
            </a:pPr>
            <a:r>
              <a:rPr lang="en-US" altLang="zh-CN" sz="2400" b="1">
                <a:solidFill>
                  <a:srgbClr val="1D41D5"/>
                </a:solidFill>
                <a:latin typeface="微软雅黑" panose="020B0503020204020204" charset="-122"/>
                <a:ea typeface="微软雅黑" panose="020B0503020204020204" charset="-122"/>
                <a:cs typeface="微软雅黑" panose="020B0503020204020204" charset="-122"/>
              </a:rPr>
              <a:t>4</a:t>
            </a:r>
            <a:r>
              <a:rPr lang="zh-CN" altLang="en-US" sz="2400" b="1">
                <a:solidFill>
                  <a:srgbClr val="1D41D5"/>
                </a:solidFill>
                <a:latin typeface="微软雅黑" panose="020B0503020204020204" charset="-122"/>
                <a:ea typeface="微软雅黑" panose="020B0503020204020204" charset="-122"/>
                <a:cs typeface="微软雅黑" panose="020B0503020204020204" charset="-122"/>
              </a:rPr>
              <a:t>、</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1928</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年</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8</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月，中国国民党二届五中全会决定按照孙中山的建国程序结束</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军政</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，进入</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训政</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，明确由国民党承担</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训政</a:t>
            </a:r>
            <a:r>
              <a:rPr lang="en-US"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a:t>
            </a:r>
            <a:r>
              <a:rPr lang="zh-CN" altLang="zh-CN" sz="2400" b="1" kern="100">
                <a:solidFill>
                  <a:srgbClr val="1D41D5"/>
                </a:solidFill>
                <a:latin typeface="微软雅黑" panose="020B0503020204020204" charset="-122"/>
                <a:ea typeface="微软雅黑" panose="020B0503020204020204" charset="-122"/>
                <a:cs typeface="微软雅黑" panose="020B0503020204020204" charset="-122"/>
                <a:sym typeface="Arial" panose="020B0604020202020204"/>
              </a:rPr>
              <a:t>全责，培养训练人民行使政权的能力。这表明国民党意在</a:t>
            </a:r>
            <a:r>
              <a:rPr lang="en-US"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		(</a:t>
            </a:r>
            <a:r>
              <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　　</a:t>
            </a:r>
            <a:r>
              <a:rPr lang="en-US"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a:t>
            </a:r>
            <a:endPar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endParaRPr>
          </a:p>
          <a:p>
            <a:pPr>
              <a:lnSpc>
                <a:spcPct val="150000"/>
              </a:lnSpc>
              <a:tabLst>
                <a:tab pos="5600700" algn="l"/>
                <a:tab pos="9829800" algn="l"/>
              </a:tabLst>
            </a:pPr>
            <a:r>
              <a:rPr lang="en-US"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A</a:t>
            </a:r>
            <a:r>
              <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．维护资产阶级民主</a:t>
            </a:r>
            <a:r>
              <a:rPr lang="en-US"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	B</a:t>
            </a:r>
            <a:r>
              <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．发扬三民主义理论</a:t>
            </a:r>
            <a:endPar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endParaRPr>
          </a:p>
          <a:p>
            <a:pPr>
              <a:lnSpc>
                <a:spcPct val="150000"/>
              </a:lnSpc>
              <a:tabLst>
                <a:tab pos="5600700" algn="l"/>
                <a:tab pos="9829800" algn="l"/>
              </a:tabLst>
            </a:pPr>
            <a:r>
              <a:rPr lang="en-US"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C</a:t>
            </a:r>
            <a:r>
              <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．扩大人民政治权利</a:t>
            </a:r>
            <a:r>
              <a:rPr lang="en-US"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	D</a:t>
            </a:r>
            <a:r>
              <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rPr>
              <a:t>．营造专制的合法性</a:t>
            </a:r>
            <a:endPar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9060" y="171450"/>
            <a:ext cx="11902440" cy="2861310"/>
          </a:xfrm>
          <a:prstGeom prst="rect">
            <a:avLst/>
          </a:prstGeom>
          <a:noFill/>
        </p:spPr>
        <p:txBody>
          <a:bodyPr wrap="square" rtlCol="0">
            <a:spAutoFit/>
          </a:bodyPr>
          <a:p>
            <a:pPr indent="0" fontAlgn="auto">
              <a:lnSpc>
                <a:spcPct val="150000"/>
              </a:lnSpc>
            </a:pPr>
            <a:r>
              <a:rPr lang="en-US" altLang="zh-CN" sz="2400" b="1">
                <a:solidFill>
                  <a:srgbClr val="1D41D5"/>
                </a:solidFill>
                <a:latin typeface="+mn-ea"/>
                <a:cs typeface="+mn-ea"/>
              </a:rPr>
              <a:t>5</a:t>
            </a:r>
            <a:r>
              <a:rPr lang="zh-CN" altLang="en-US" sz="2400" b="1">
                <a:solidFill>
                  <a:srgbClr val="1D41D5"/>
                </a:solidFill>
                <a:latin typeface="+mn-ea"/>
                <a:cs typeface="+mn-ea"/>
              </a:rPr>
              <a:t>、宋教仁在1913年2月的一次演说时称：“有人主张总统制，有人主张内阁制，我们是主张内阁制的，希望建设成议院政治。因为如果内阁不称职，是可以更换的，如果总统不称职，是没办法变更的，如果一定要变更，一定会动摇国本。”此演说旨在（　　）</a:t>
            </a:r>
            <a:endParaRPr lang="zh-CN" altLang="en-US" sz="2400" b="1">
              <a:solidFill>
                <a:srgbClr val="1D41D5"/>
              </a:solidFill>
              <a:latin typeface="+mn-ea"/>
              <a:cs typeface="+mn-ea"/>
            </a:endParaRPr>
          </a:p>
          <a:p>
            <a:pPr indent="0" fontAlgn="auto">
              <a:lnSpc>
                <a:spcPct val="150000"/>
              </a:lnSpc>
            </a:pPr>
            <a:r>
              <a:rPr lang="en-US" altLang="zh-CN" sz="2400" b="1">
                <a:latin typeface="+mn-ea"/>
                <a:cs typeface="+mn-ea"/>
              </a:rPr>
              <a:t>   </a:t>
            </a:r>
            <a:r>
              <a:rPr lang="zh-CN" altLang="en-US" sz="2400" b="1">
                <a:latin typeface="+mn-ea"/>
                <a:cs typeface="+mn-ea"/>
              </a:rPr>
              <a:t>A. 防止袁世凯的复辟 	</a:t>
            </a:r>
            <a:r>
              <a:rPr lang="en-US" altLang="zh-CN" sz="2400" b="1">
                <a:latin typeface="+mn-ea"/>
                <a:cs typeface="+mn-ea"/>
              </a:rPr>
              <a:t>              </a:t>
            </a:r>
            <a:r>
              <a:rPr lang="zh-CN" altLang="en-US" sz="2400" b="1">
                <a:latin typeface="+mn-ea"/>
                <a:cs typeface="+mn-ea"/>
              </a:rPr>
              <a:t>B. 维护共和制的稳定</a:t>
            </a:r>
            <a:endParaRPr lang="zh-CN" altLang="en-US" sz="2400" b="1">
              <a:latin typeface="+mn-ea"/>
              <a:cs typeface="+mn-ea"/>
            </a:endParaRPr>
          </a:p>
          <a:p>
            <a:pPr indent="0" fontAlgn="auto">
              <a:lnSpc>
                <a:spcPct val="150000"/>
              </a:lnSpc>
            </a:pPr>
            <a:r>
              <a:rPr lang="en-US" altLang="zh-CN" sz="2400" b="1">
                <a:latin typeface="+mn-ea"/>
                <a:cs typeface="+mn-ea"/>
              </a:rPr>
              <a:t>  </a:t>
            </a:r>
            <a:r>
              <a:rPr lang="zh-CN" altLang="en-US" sz="2400" b="1">
                <a:latin typeface="+mn-ea"/>
                <a:cs typeface="+mn-ea"/>
              </a:rPr>
              <a:t>C. 尝试建立政党政治 	</a:t>
            </a:r>
            <a:r>
              <a:rPr lang="en-US" altLang="zh-CN" sz="2400" b="1">
                <a:latin typeface="+mn-ea"/>
                <a:cs typeface="+mn-ea"/>
              </a:rPr>
              <a:t>              </a:t>
            </a:r>
            <a:r>
              <a:rPr lang="zh-CN" altLang="en-US" sz="2400" b="1">
                <a:latin typeface="+mn-ea"/>
                <a:cs typeface="+mn-ea"/>
              </a:rPr>
              <a:t>D. 促成国民党的组阁</a:t>
            </a:r>
            <a:endParaRPr lang="zh-CN" altLang="en-US" sz="2400" b="1">
              <a:latin typeface="+mn-ea"/>
              <a:cs typeface="+mn-ea"/>
            </a:endParaRPr>
          </a:p>
        </p:txBody>
      </p:sp>
      <p:sp>
        <p:nvSpPr>
          <p:cNvPr id="58" name="矩形 57"/>
          <p:cNvSpPr/>
          <p:nvPr>
            <p:custDataLst>
              <p:tags r:id="rId1"/>
            </p:custDataLst>
          </p:nvPr>
        </p:nvSpPr>
        <p:spPr>
          <a:xfrm>
            <a:off x="11009630" y="1644650"/>
            <a:ext cx="756920"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nvSpPr>
        <p:spPr>
          <a:xfrm>
            <a:off x="103505" y="3261995"/>
            <a:ext cx="11925300" cy="2861310"/>
          </a:xfrm>
          <a:prstGeom prst="rect">
            <a:avLst/>
          </a:prstGeom>
          <a:noFill/>
        </p:spPr>
        <p:txBody>
          <a:bodyPr wrap="square" rtlCol="0">
            <a:spAutoFit/>
          </a:bodyPr>
          <a:p>
            <a:pPr indent="0" fontAlgn="auto">
              <a:lnSpc>
                <a:spcPct val="150000"/>
              </a:lnSpc>
            </a:pPr>
            <a:r>
              <a:rPr lang="en-US" altLang="zh-CN" sz="2400" b="1">
                <a:solidFill>
                  <a:srgbClr val="1D41D5"/>
                </a:solidFill>
                <a:latin typeface="+mn-ea"/>
                <a:cs typeface="+mn-ea"/>
              </a:rPr>
              <a:t>6</a:t>
            </a:r>
            <a:r>
              <a:rPr lang="zh-CN" altLang="en-US" sz="2400" b="1">
                <a:solidFill>
                  <a:srgbClr val="1D41D5"/>
                </a:solidFill>
                <a:latin typeface="+mn-ea"/>
                <a:cs typeface="+mn-ea"/>
              </a:rPr>
              <a:t>、1912年初，南京临时政府《对外宣言书》首先在官方文书中正式使用了“中华民族”这一概念。1912年3月颁布的《中华民国临时约法》规定，“中华民国由中华人民组织之”“中华民国人民一律平等，无种族、阶级、宗教之区别”。这表明当时（　　）</a:t>
            </a:r>
            <a:endParaRPr lang="zh-CN" altLang="en-US" sz="2400" b="1">
              <a:solidFill>
                <a:srgbClr val="1D41D5"/>
              </a:solidFill>
              <a:latin typeface="+mn-ea"/>
              <a:cs typeface="+mn-ea"/>
            </a:endParaRPr>
          </a:p>
          <a:p>
            <a:pPr indent="0" fontAlgn="auto">
              <a:lnSpc>
                <a:spcPct val="150000"/>
              </a:lnSpc>
            </a:pPr>
            <a:r>
              <a:rPr lang="en-US" altLang="zh-CN" sz="2400" b="1">
                <a:latin typeface="+mn-ea"/>
                <a:cs typeface="+mn-ea"/>
              </a:rPr>
              <a:t>  </a:t>
            </a:r>
            <a:r>
              <a:rPr lang="zh-CN" altLang="en-US" sz="2400" b="1">
                <a:latin typeface="+mn-ea"/>
                <a:cs typeface="+mn-ea"/>
              </a:rPr>
              <a:t>A. 民族共同体意识日益清晰      </a:t>
            </a:r>
            <a:r>
              <a:rPr lang="en-US" altLang="zh-CN" sz="2400" b="1">
                <a:latin typeface="+mn-ea"/>
                <a:cs typeface="+mn-ea"/>
              </a:rPr>
              <a:t>            </a:t>
            </a:r>
            <a:r>
              <a:rPr lang="zh-CN" altLang="en-US" sz="2400" b="1">
                <a:latin typeface="+mn-ea"/>
                <a:cs typeface="+mn-ea"/>
              </a:rPr>
              <a:t>   B. 三民主义已成普遍共识</a:t>
            </a:r>
            <a:endParaRPr lang="zh-CN" altLang="en-US" sz="2400" b="1">
              <a:latin typeface="+mn-ea"/>
              <a:cs typeface="+mn-ea"/>
            </a:endParaRPr>
          </a:p>
          <a:p>
            <a:pPr indent="0" fontAlgn="auto">
              <a:lnSpc>
                <a:spcPct val="150000"/>
              </a:lnSpc>
            </a:pPr>
            <a:r>
              <a:rPr lang="en-US" altLang="zh-CN" sz="2400" b="1">
                <a:latin typeface="+mn-ea"/>
                <a:cs typeface="+mn-ea"/>
              </a:rPr>
              <a:t>  </a:t>
            </a:r>
            <a:r>
              <a:rPr lang="zh-CN" altLang="en-US" sz="2400" b="1">
                <a:latin typeface="+mn-ea"/>
                <a:cs typeface="+mn-ea"/>
              </a:rPr>
              <a:t>C. 现代民族主义的开始形成       </a:t>
            </a:r>
            <a:r>
              <a:rPr lang="en-US" altLang="zh-CN" sz="2400" b="1">
                <a:latin typeface="+mn-ea"/>
                <a:cs typeface="+mn-ea"/>
              </a:rPr>
              <a:t>            </a:t>
            </a:r>
            <a:r>
              <a:rPr lang="zh-CN" altLang="en-US" sz="2400" b="1">
                <a:latin typeface="+mn-ea"/>
                <a:cs typeface="+mn-ea"/>
              </a:rPr>
              <a:t>  D. 民族平等理念走向成熟</a:t>
            </a:r>
            <a:endParaRPr lang="zh-CN" altLang="en-US" sz="2400" b="1">
              <a:latin typeface="+mn-ea"/>
              <a:cs typeface="+mn-ea"/>
            </a:endParaRPr>
          </a:p>
        </p:txBody>
      </p:sp>
      <p:sp>
        <p:nvSpPr>
          <p:cNvPr id="28" name="矩形 27"/>
          <p:cNvSpPr/>
          <p:nvPr>
            <p:custDataLst>
              <p:tags r:id="rId2"/>
            </p:custDataLst>
          </p:nvPr>
        </p:nvSpPr>
        <p:spPr>
          <a:xfrm>
            <a:off x="10694353" y="5285740"/>
            <a:ext cx="826135"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A</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3030" y="111125"/>
            <a:ext cx="4661535" cy="583565"/>
          </a:xfrm>
          <a:prstGeom prst="rect">
            <a:avLst/>
          </a:prstGeom>
          <a:noFill/>
          <a:ln w="57150">
            <a:solidFill>
              <a:schemeClr val="tx1"/>
            </a:solidFill>
          </a:ln>
        </p:spPr>
        <p:txBody>
          <a:bodyPr wrap="square" rtlCol="0">
            <a:spAutoFit/>
          </a:bodyPr>
          <a:lstStyle/>
          <a:p>
            <a:r>
              <a:rPr lang="zh-CN" altLang="en-US" sz="3200" b="1">
                <a:highlight>
                  <a:srgbClr val="FFFF00"/>
                </a:highlight>
                <a:latin typeface="微软雅黑" panose="020B0503020204020204" charset="-122"/>
                <a:ea typeface="微软雅黑" panose="020B0503020204020204" charset="-122"/>
              </a:rPr>
              <a:t>无产阶级对共和制的追求</a:t>
            </a:r>
            <a:endParaRPr lang="zh-CN" altLang="en-US" sz="3200" b="1">
              <a:highlight>
                <a:srgbClr val="FFFF00"/>
              </a:highlight>
              <a:latin typeface="微软雅黑" panose="020B0503020204020204" charset="-122"/>
              <a:ea typeface="微软雅黑" panose="020B0503020204020204" charset="-122"/>
            </a:endParaRPr>
          </a:p>
        </p:txBody>
      </p:sp>
      <p:sp>
        <p:nvSpPr>
          <p:cNvPr id="3" name="文本框 2"/>
          <p:cNvSpPr txBox="1"/>
          <p:nvPr>
            <p:custDataLst>
              <p:tags r:id="rId2"/>
            </p:custDataLst>
          </p:nvPr>
        </p:nvSpPr>
        <p:spPr>
          <a:xfrm>
            <a:off x="492125" y="1426210"/>
            <a:ext cx="2778125" cy="1198880"/>
          </a:xfrm>
          <a:prstGeom prst="rect">
            <a:avLst/>
          </a:prstGeom>
          <a:noFill/>
          <a:ln w="57150">
            <a:solidFill>
              <a:schemeClr val="tx1"/>
            </a:solidFill>
          </a:ln>
        </p:spPr>
        <p:txBody>
          <a:bodyPr wrap="square" rtlCol="0">
            <a:spAutoFit/>
          </a:bodyPr>
          <a:lstStyle/>
          <a:p>
            <a:r>
              <a:rPr lang="zh-CN" altLang="en-US" sz="2400" b="1">
                <a:solidFill>
                  <a:srgbClr val="FF0000"/>
                </a:solidFill>
                <a:highlight>
                  <a:srgbClr val="00FF00"/>
                </a:highlight>
              </a:rPr>
              <a:t>新中国成立前</a:t>
            </a:r>
            <a:endParaRPr lang="zh-CN" altLang="en-US" sz="2400" b="1">
              <a:solidFill>
                <a:srgbClr val="FF0000"/>
              </a:solidFill>
              <a:highlight>
                <a:srgbClr val="00FF00"/>
              </a:highlight>
            </a:endParaRPr>
          </a:p>
          <a:p>
            <a:r>
              <a:rPr lang="zh-CN" altLang="en-US" sz="2400" b="1">
                <a:solidFill>
                  <a:srgbClr val="FF0000"/>
                </a:solidFill>
              </a:rPr>
              <a:t>（为新中国的政权建设奠定基础）</a:t>
            </a:r>
            <a:endParaRPr lang="zh-CN" altLang="en-US" sz="2400" b="1">
              <a:solidFill>
                <a:srgbClr val="FF0000"/>
              </a:solidFill>
            </a:endParaRPr>
          </a:p>
        </p:txBody>
      </p:sp>
      <p:sp>
        <p:nvSpPr>
          <p:cNvPr id="4" name="文本框 3"/>
          <p:cNvSpPr txBox="1"/>
          <p:nvPr>
            <p:custDataLst>
              <p:tags r:id="rId3"/>
            </p:custDataLst>
          </p:nvPr>
        </p:nvSpPr>
        <p:spPr>
          <a:xfrm>
            <a:off x="419100" y="4752340"/>
            <a:ext cx="2850515" cy="1198880"/>
          </a:xfrm>
          <a:prstGeom prst="rect">
            <a:avLst/>
          </a:prstGeom>
          <a:noFill/>
          <a:ln w="57150">
            <a:solidFill>
              <a:schemeClr val="tx1"/>
            </a:solidFill>
          </a:ln>
        </p:spPr>
        <p:txBody>
          <a:bodyPr wrap="square" rtlCol="0">
            <a:spAutoFit/>
          </a:bodyPr>
          <a:lstStyle/>
          <a:p>
            <a:r>
              <a:rPr lang="zh-CN" altLang="en-US" sz="2400" b="1">
                <a:solidFill>
                  <a:srgbClr val="FF0000"/>
                </a:solidFill>
                <a:highlight>
                  <a:srgbClr val="00FF00"/>
                </a:highlight>
              </a:rPr>
              <a:t>新中国成立后</a:t>
            </a:r>
            <a:endParaRPr lang="zh-CN" altLang="en-US" sz="2400" b="1">
              <a:solidFill>
                <a:srgbClr val="FF0000"/>
              </a:solidFill>
              <a:highlight>
                <a:srgbClr val="00FF00"/>
              </a:highlight>
            </a:endParaRPr>
          </a:p>
          <a:p>
            <a:r>
              <a:rPr lang="en-US" altLang="zh-CN" sz="2400" b="1">
                <a:solidFill>
                  <a:srgbClr val="FF0000"/>
                </a:solidFill>
              </a:rPr>
              <a:t>(</a:t>
            </a:r>
            <a:r>
              <a:rPr lang="zh-CN" altLang="en-US" sz="2400" b="1">
                <a:solidFill>
                  <a:srgbClr val="FF0000"/>
                </a:solidFill>
              </a:rPr>
              <a:t>建立和完善适合国情的政治制度）</a:t>
            </a:r>
            <a:endParaRPr lang="zh-CN" altLang="en-US" sz="2400" b="1">
              <a:solidFill>
                <a:srgbClr val="FF0000"/>
              </a:solidFill>
            </a:endParaRPr>
          </a:p>
        </p:txBody>
      </p:sp>
      <p:sp>
        <p:nvSpPr>
          <p:cNvPr id="5" name="文本框 4"/>
          <p:cNvSpPr txBox="1"/>
          <p:nvPr>
            <p:custDataLst>
              <p:tags r:id="rId4"/>
            </p:custDataLst>
          </p:nvPr>
        </p:nvSpPr>
        <p:spPr>
          <a:xfrm>
            <a:off x="3401695" y="719455"/>
            <a:ext cx="8789035" cy="706755"/>
          </a:xfrm>
          <a:prstGeom prst="rect">
            <a:avLst/>
          </a:prstGeom>
          <a:solidFill>
            <a:schemeClr val="accent2">
              <a:lumMod val="40000"/>
              <a:lumOff val="60000"/>
            </a:schemeClr>
          </a:solidFill>
        </p:spPr>
        <p:txBody>
          <a:bodyPr wrap="square" rtlCol="0">
            <a:spAutoFit/>
          </a:bodyPr>
          <a:lstStyle/>
          <a:p>
            <a:pPr algn="l"/>
            <a:r>
              <a:rPr lang="zh-CN" altLang="en-US" sz="2000" b="1"/>
              <a:t>土地革命时期</a:t>
            </a:r>
            <a:endParaRPr lang="zh-CN" altLang="en-US" sz="2000" b="1"/>
          </a:p>
          <a:p>
            <a:pPr algn="l"/>
            <a:r>
              <a:rPr lang="zh-CN" altLang="en-US" sz="2000" b="1"/>
              <a:t>（</a:t>
            </a:r>
            <a:r>
              <a:rPr lang="en-US" altLang="zh-CN" sz="2000" b="1"/>
              <a:t>1927-1937</a:t>
            </a:r>
            <a:r>
              <a:rPr lang="zh-CN" altLang="en-US" sz="2000" b="1"/>
              <a:t>）</a:t>
            </a:r>
            <a:r>
              <a:rPr lang="en-US" altLang="zh-CN" sz="2000" b="1"/>
              <a:t>  </a:t>
            </a:r>
            <a:r>
              <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rPr>
              <a:t>中华苏维埃共和国临时中央政府；创建人民革命政权的尝试</a:t>
            </a:r>
            <a:endPar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5"/>
            </p:custDataLst>
          </p:nvPr>
        </p:nvSpPr>
        <p:spPr>
          <a:xfrm>
            <a:off x="3403600" y="1518285"/>
            <a:ext cx="8788400" cy="1014730"/>
          </a:xfrm>
          <a:prstGeom prst="rect">
            <a:avLst/>
          </a:prstGeom>
          <a:solidFill>
            <a:schemeClr val="accent2">
              <a:lumMod val="40000"/>
              <a:lumOff val="60000"/>
            </a:schemeClr>
          </a:solidFill>
        </p:spPr>
        <p:txBody>
          <a:bodyPr wrap="square" rtlCol="0">
            <a:spAutoFit/>
          </a:bodyPr>
          <a:lstStyle/>
          <a:p>
            <a:pPr algn="l">
              <a:buClrTx/>
              <a:buSzTx/>
              <a:buNone/>
            </a:pPr>
            <a:r>
              <a:rPr lang="zh-CN" altLang="en-US" sz="2000" b="1" dirty="0"/>
              <a:t>抗日战争时期</a:t>
            </a:r>
            <a:endParaRPr lang="zh-CN" altLang="en-US" sz="2000" b="1" dirty="0"/>
          </a:p>
          <a:p>
            <a:pPr algn="l">
              <a:buClrTx/>
              <a:buSzTx/>
              <a:buFontTx/>
            </a:pPr>
            <a:r>
              <a:rPr lang="zh-CN" altLang="en-US" sz="2000" b="1" dirty="0"/>
              <a:t>(1937-1945)</a:t>
            </a:r>
            <a:r>
              <a:rPr lang="en-US" altLang="zh-CN" sz="2000" b="1" dirty="0"/>
              <a:t>        </a:t>
            </a:r>
            <a:r>
              <a:rPr lang="zh-CN" altLang="en-US" sz="2000" b="1" dirty="0">
                <a:solidFill>
                  <a:srgbClr val="0803CF"/>
                </a:solidFill>
                <a:latin typeface="微软雅黑" panose="020B0503020204020204" charset="-122"/>
                <a:ea typeface="微软雅黑" panose="020B0503020204020204" charset="-122"/>
                <a:cs typeface="微软雅黑" panose="020B0503020204020204" charset="-122"/>
                <a:sym typeface="+mn-ea"/>
              </a:rPr>
              <a:t>边区政府、各级参议会、“三三制”原则</a:t>
            </a:r>
            <a:endParaRPr lang="zh-CN" altLang="en-US" sz="2000" b="1" dirty="0">
              <a:solidFill>
                <a:srgbClr val="0803CF"/>
              </a:solidFill>
              <a:latin typeface="微软雅黑" panose="020B0503020204020204" charset="-122"/>
              <a:ea typeface="微软雅黑" panose="020B0503020204020204" charset="-122"/>
              <a:cs typeface="微软雅黑" panose="020B0503020204020204" charset="-122"/>
              <a:sym typeface="+mn-ea"/>
            </a:endParaRPr>
          </a:p>
          <a:p>
            <a:pPr algn="l">
              <a:buClrTx/>
              <a:buSzTx/>
              <a:buFontTx/>
            </a:pPr>
            <a:r>
              <a:rPr lang="zh-CN" altLang="en-US" sz="2000" b="1" dirty="0">
                <a:solidFill>
                  <a:srgbClr val="0803CF"/>
                </a:solidFill>
                <a:latin typeface="微软雅黑" panose="020B0503020204020204" charset="-122"/>
                <a:ea typeface="微软雅黑" panose="020B0503020204020204" charset="-122"/>
                <a:cs typeface="微软雅黑" panose="020B0503020204020204" charset="-122"/>
                <a:sym typeface="+mn-ea"/>
              </a:rPr>
              <a:t> </a:t>
            </a:r>
            <a:r>
              <a:rPr lang="en-US" altLang="zh-CN" sz="2000" b="1" dirty="0">
                <a:solidFill>
                  <a:srgbClr val="0803CF"/>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rgbClr val="0000FF"/>
                </a:solidFill>
                <a:latin typeface="华文中宋" panose="02010600040101010101" pitchFamily="2" charset="-122"/>
                <a:ea typeface="华文中宋" panose="02010600040101010101" pitchFamily="2" charset="-122"/>
                <a:sym typeface="+mn-ea"/>
              </a:rPr>
              <a:t>加强抗日民主政权建设</a:t>
            </a:r>
            <a:endParaRPr lang="zh-CN" altLang="en-US" sz="2000" b="1" dirty="0">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6"/>
            </p:custDataLst>
          </p:nvPr>
        </p:nvSpPr>
        <p:spPr>
          <a:xfrm>
            <a:off x="3403600" y="2576195"/>
            <a:ext cx="8788400" cy="1014730"/>
          </a:xfrm>
          <a:prstGeom prst="rect">
            <a:avLst/>
          </a:prstGeom>
          <a:solidFill>
            <a:schemeClr val="accent2">
              <a:lumMod val="40000"/>
              <a:lumOff val="60000"/>
            </a:schemeClr>
          </a:solidFill>
        </p:spPr>
        <p:txBody>
          <a:bodyPr wrap="square" rtlCol="0">
            <a:spAutoFit/>
          </a:bodyPr>
          <a:lstStyle/>
          <a:p>
            <a:pPr algn="l">
              <a:buClrTx/>
              <a:buSzTx/>
              <a:buNone/>
            </a:pPr>
            <a:r>
              <a:rPr lang="zh-CN" altLang="en-US" sz="2000" b="1"/>
              <a:t>解放战争时期</a:t>
            </a:r>
            <a:endParaRPr lang="zh-CN" altLang="en-US" sz="2000" b="1"/>
          </a:p>
          <a:p>
            <a:pPr lvl="0" algn="l">
              <a:buClrTx/>
              <a:buSzTx/>
              <a:buFontTx/>
            </a:pPr>
            <a:r>
              <a:rPr lang="zh-CN" altLang="en-US" sz="2000" b="1"/>
              <a:t>(1946-1949)</a:t>
            </a:r>
            <a:r>
              <a:rPr lang="en-US" altLang="zh-CN" sz="2000" b="1"/>
              <a:t>        </a:t>
            </a:r>
            <a:r>
              <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rPr>
              <a:t>设行政区、《论人民民主专政》</a:t>
            </a:r>
            <a:endPar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endParaRPr>
          </a:p>
          <a:p>
            <a:pPr algn="l" eaLnBrk="1" hangingPunct="1"/>
            <a:r>
              <a:rPr lang="en-US" altLang="zh-CN" sz="2000" b="1">
                <a:solidFill>
                  <a:srgbClr val="0000FF"/>
                </a:solidFill>
                <a:latin typeface="华文中宋" panose="02010600040101010101" pitchFamily="2" charset="-122"/>
                <a:ea typeface="华文中宋" panose="02010600040101010101" pitchFamily="2" charset="-122"/>
                <a:sym typeface="+mn-ea"/>
              </a:rPr>
              <a:t>                       </a:t>
            </a:r>
            <a:r>
              <a:rPr lang="zh-CN" altLang="en-US" sz="2000" b="1">
                <a:solidFill>
                  <a:srgbClr val="0000FF"/>
                </a:solidFill>
                <a:latin typeface="华文中宋" panose="02010600040101010101" pitchFamily="2" charset="-122"/>
                <a:ea typeface="华文中宋" panose="02010600040101010101" pitchFamily="2" charset="-122"/>
                <a:sym typeface="+mn-ea"/>
              </a:rPr>
              <a:t>为新中国政权建设奠定坚实基础    </a:t>
            </a:r>
            <a:endPar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7"/>
            </p:custDataLst>
          </p:nvPr>
        </p:nvSpPr>
        <p:spPr>
          <a:xfrm>
            <a:off x="5690235" y="2625090"/>
            <a:ext cx="4768850" cy="460375"/>
          </a:xfrm>
          <a:prstGeom prst="rect">
            <a:avLst/>
          </a:prstGeom>
          <a:noFill/>
        </p:spPr>
        <p:txBody>
          <a:bodyPr wrap="square" rtlCol="0" anchor="t">
            <a:spAutoFit/>
          </a:bodyPr>
          <a:lstStyle/>
          <a:p>
            <a:pPr lvl="0" algn="l">
              <a:buClrTx/>
              <a:buSzTx/>
              <a:buFontTx/>
            </a:pPr>
            <a:r>
              <a:rPr lang="zh-CN" altLang="en-US" sz="2400" b="1">
                <a:solidFill>
                  <a:srgbClr val="0000FF"/>
                </a:solidFill>
                <a:latin typeface="华文中宋" panose="02010600040101010101" pitchFamily="2" charset="-122"/>
                <a:ea typeface="华文中宋" panose="02010600040101010101" pitchFamily="2" charset="-122"/>
                <a:sym typeface="+mn-ea"/>
              </a:rPr>
              <a:t>   </a:t>
            </a:r>
            <a:r>
              <a:rPr lang="en-US" altLang="zh-CN" sz="2400" b="1">
                <a:solidFill>
                  <a:srgbClr val="0000FF"/>
                </a:solidFill>
                <a:latin typeface="华文中宋" panose="02010600040101010101" pitchFamily="2" charset="-122"/>
                <a:ea typeface="华文中宋" panose="02010600040101010101" pitchFamily="2" charset="-122"/>
                <a:sym typeface="+mn-ea"/>
              </a:rPr>
              <a:t>                                                                         </a:t>
            </a:r>
            <a:endParaRPr lang="zh-CN" altLang="en-US" sz="2400" b="1">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custDataLst>
              <p:tags r:id="rId8"/>
            </p:custDataLst>
          </p:nvPr>
        </p:nvSpPr>
        <p:spPr>
          <a:xfrm>
            <a:off x="3402330" y="4045585"/>
            <a:ext cx="8442325" cy="706755"/>
          </a:xfrm>
          <a:prstGeom prst="rect">
            <a:avLst/>
          </a:prstGeom>
          <a:solidFill>
            <a:schemeClr val="accent2">
              <a:lumMod val="40000"/>
              <a:lumOff val="60000"/>
            </a:schemeClr>
          </a:solidFill>
        </p:spPr>
        <p:txBody>
          <a:bodyPr wrap="square" rtlCol="0">
            <a:spAutoFit/>
          </a:bodyPr>
          <a:lstStyle/>
          <a:p>
            <a:pPr algn="l">
              <a:buClrTx/>
              <a:buSzTx/>
              <a:buNone/>
            </a:pPr>
            <a:r>
              <a:rPr lang="zh-CN" altLang="en-US" sz="2000" b="1"/>
              <a:t>建国初期</a:t>
            </a:r>
            <a:endParaRPr lang="zh-CN" altLang="en-US" sz="2000" b="1"/>
          </a:p>
          <a:p>
            <a:pPr algn="l">
              <a:buClrTx/>
              <a:buSzTx/>
              <a:buNone/>
            </a:pPr>
            <a:r>
              <a:rPr lang="zh-CN" altLang="en-US" sz="2000" b="1"/>
              <a:t>(1949-1956)</a:t>
            </a:r>
            <a:r>
              <a:rPr lang="en-US" altLang="zh-CN" sz="2000" b="1"/>
              <a:t>                      </a:t>
            </a:r>
            <a:r>
              <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rPr>
              <a:t>根本政治制度和基本政治制度（制度建设）</a:t>
            </a:r>
            <a:endPar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9"/>
            </p:custDataLst>
          </p:nvPr>
        </p:nvSpPr>
        <p:spPr>
          <a:xfrm>
            <a:off x="3402330" y="4920615"/>
            <a:ext cx="8442325" cy="398780"/>
          </a:xfrm>
          <a:prstGeom prst="rect">
            <a:avLst/>
          </a:prstGeom>
          <a:solidFill>
            <a:schemeClr val="accent2">
              <a:lumMod val="40000"/>
              <a:lumOff val="60000"/>
            </a:schemeClr>
          </a:solidFill>
        </p:spPr>
        <p:txBody>
          <a:bodyPr wrap="square" rtlCol="0">
            <a:spAutoFit/>
          </a:bodyPr>
          <a:lstStyle/>
          <a:p>
            <a:pPr algn="l">
              <a:buClrTx/>
              <a:buSzTx/>
              <a:buNone/>
            </a:pPr>
            <a:r>
              <a:rPr lang="zh-CN" altLang="en-US" sz="2000" b="1"/>
              <a:t>改革开放前(1957-1978)</a:t>
            </a:r>
            <a:r>
              <a:rPr lang="en-US" altLang="zh-CN" sz="2000" b="1"/>
              <a:t>     </a:t>
            </a:r>
            <a:r>
              <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rPr>
              <a:t>严重破坏和挫折</a:t>
            </a:r>
            <a:endParaRPr lang="zh-CN" altLang="en-US" sz="2000" b="1"/>
          </a:p>
        </p:txBody>
      </p:sp>
      <p:sp>
        <p:nvSpPr>
          <p:cNvPr id="13" name="文本框 12"/>
          <p:cNvSpPr txBox="1"/>
          <p:nvPr>
            <p:custDataLst>
              <p:tags r:id="rId10"/>
            </p:custDataLst>
          </p:nvPr>
        </p:nvSpPr>
        <p:spPr>
          <a:xfrm>
            <a:off x="3402330" y="5473065"/>
            <a:ext cx="8442324" cy="706755"/>
          </a:xfrm>
          <a:prstGeom prst="rect">
            <a:avLst/>
          </a:prstGeom>
          <a:solidFill>
            <a:schemeClr val="accent2">
              <a:lumMod val="40000"/>
              <a:lumOff val="60000"/>
            </a:schemeClr>
          </a:solidFill>
        </p:spPr>
        <p:txBody>
          <a:bodyPr wrap="square" rtlCol="0">
            <a:spAutoFit/>
          </a:bodyPr>
          <a:lstStyle/>
          <a:p>
            <a:pPr algn="l">
              <a:buClrTx/>
              <a:buSzTx/>
              <a:buNone/>
            </a:pPr>
            <a:r>
              <a:rPr lang="zh-CN" altLang="en-US" sz="2000" b="1"/>
              <a:t>改革开放后</a:t>
            </a:r>
            <a:endParaRPr lang="zh-CN" altLang="en-US" sz="2000" b="1"/>
          </a:p>
          <a:p>
            <a:pPr algn="l">
              <a:buClrTx/>
              <a:buSzTx/>
              <a:buNone/>
            </a:pPr>
            <a:r>
              <a:rPr lang="zh-CN" altLang="en-US" sz="2000" b="1"/>
              <a:t>（1978后）</a:t>
            </a:r>
            <a:r>
              <a:rPr lang="en-US" altLang="zh-CN" sz="2000" b="1"/>
              <a:t>                       </a:t>
            </a:r>
            <a:r>
              <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rPr>
              <a:t>新阶段</a:t>
            </a:r>
            <a:endParaRPr lang="zh-CN" altLang="en-US" sz="2000" b="1">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custDataLst>
              <p:tags r:id="rId11"/>
            </p:custDataLst>
          </p:nvPr>
        </p:nvSpPr>
        <p:spPr>
          <a:xfrm>
            <a:off x="3402329" y="6333490"/>
            <a:ext cx="8442324" cy="398780"/>
          </a:xfrm>
          <a:prstGeom prst="rect">
            <a:avLst/>
          </a:prstGeom>
          <a:solidFill>
            <a:schemeClr val="accent2">
              <a:lumMod val="40000"/>
              <a:lumOff val="60000"/>
            </a:schemeClr>
          </a:solidFill>
        </p:spPr>
        <p:txBody>
          <a:bodyPr wrap="square" rtlCol="0">
            <a:spAutoFit/>
          </a:bodyPr>
          <a:lstStyle/>
          <a:p>
            <a:pPr algn="l">
              <a:buClrTx/>
              <a:buSzTx/>
              <a:buNone/>
            </a:pPr>
            <a:r>
              <a:rPr lang="zh-CN" altLang="en-US" sz="2000" b="1" dirty="0"/>
              <a:t>新时代</a:t>
            </a:r>
            <a:r>
              <a:rPr lang="en-US" altLang="zh-CN" sz="2000" b="1" dirty="0"/>
              <a:t>                             </a:t>
            </a:r>
            <a:r>
              <a:rPr lang="zh-CN" altLang="en-US" sz="2000" b="1" dirty="0">
                <a:solidFill>
                  <a:srgbClr val="0803CF"/>
                </a:solidFill>
                <a:latin typeface="微软雅黑" panose="020B0503020204020204" charset="-122"/>
                <a:ea typeface="微软雅黑" panose="020B0503020204020204" charset="-122"/>
                <a:cs typeface="微软雅黑" panose="020B0503020204020204" charset="-122"/>
                <a:sym typeface="+mn-ea"/>
              </a:rPr>
              <a:t>全面深化改革，国家治理体系和治理能力</a:t>
            </a:r>
            <a:endParaRPr lang="zh-CN" altLang="en-US" sz="2000" b="1" dirty="0">
              <a:solidFill>
                <a:srgbClr val="0803CF"/>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746315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中国共产党在根据地和解放区的制度探索</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二</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7736205" cy="491490"/>
          </a:xfrm>
          <a:prstGeom prst="rect">
            <a:avLst/>
          </a:prstGeom>
          <a:noFill/>
        </p:spPr>
        <p:txBody>
          <a:bodyPr wrap="square" rtlCol="0">
            <a:spAutoFit/>
          </a:bodyPr>
          <a:lstStyle/>
          <a:p>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1.土地革命时期(1927-1937）</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20" name="图片 19"/>
          <p:cNvPicPr>
            <a:picLocks noChangeAspect="1"/>
          </p:cNvPicPr>
          <p:nvPr>
            <p:custDataLst>
              <p:tags r:id="rId5"/>
            </p:custDataLst>
          </p:nvPr>
        </p:nvPicPr>
        <p:blipFill>
          <a:blip r:embed="rId6"/>
          <a:srcRect l="1138" t="1067" r="1138" b="645"/>
          <a:stretch>
            <a:fillRect/>
          </a:stretch>
        </p:blipFill>
        <p:spPr>
          <a:xfrm>
            <a:off x="370205" y="1310640"/>
            <a:ext cx="4435475" cy="5151755"/>
          </a:xfrm>
          <a:prstGeom prst="rect">
            <a:avLst/>
          </a:prstGeom>
        </p:spPr>
      </p:pic>
      <p:sp>
        <p:nvSpPr>
          <p:cNvPr id="3" name="文本框 2"/>
          <p:cNvSpPr txBox="1"/>
          <p:nvPr/>
        </p:nvSpPr>
        <p:spPr>
          <a:xfrm>
            <a:off x="5111750" y="1379855"/>
            <a:ext cx="6517005" cy="829945"/>
          </a:xfrm>
          <a:prstGeom prst="rect">
            <a:avLst/>
          </a:prstGeom>
          <a:noFill/>
        </p:spPr>
        <p:txBody>
          <a:bodyPr wrap="square" rtlCol="0" anchor="t">
            <a:spAutoFit/>
          </a:bodyPr>
          <a:lstStyle/>
          <a:p>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1931年11月</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7</a:t>
            </a: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日至</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20</a:t>
            </a: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日，</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中华苏维埃第一次全国代表大会在</a:t>
            </a:r>
            <a:r>
              <a:rPr lang="zh-CN" altLang="en-US" sz="24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江西瑞金</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召开</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7" name="下箭头 16"/>
          <p:cNvSpPr/>
          <p:nvPr/>
        </p:nvSpPr>
        <p:spPr>
          <a:xfrm>
            <a:off x="8107045" y="2233295"/>
            <a:ext cx="175895" cy="36893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111750" y="2602230"/>
            <a:ext cx="6515735" cy="829945"/>
          </a:xfrm>
          <a:prstGeom prst="rect">
            <a:avLst/>
          </a:prstGeom>
          <a:noFill/>
        </p:spPr>
        <p:txBody>
          <a:bodyPr wrap="square" rtlCol="0">
            <a:spAutoFit/>
          </a:bodyPr>
          <a:lstStyle/>
          <a:p>
            <a:pPr algn="l">
              <a:buClrTx/>
              <a:buSzTx/>
              <a:buFontTx/>
            </a:pP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rPr>
              <a:t>毛泽东为临时中央政府主席；制定宪法大纲，通过土地法、劳动法等法令</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 name="文本框 11"/>
          <p:cNvSpPr txBox="1"/>
          <p:nvPr/>
        </p:nvSpPr>
        <p:spPr>
          <a:xfrm>
            <a:off x="5111115" y="3595370"/>
            <a:ext cx="6792595" cy="1962150"/>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材料：第一条 所有封建地主、豪绅、军阀、官僚以及其他大私有主的土地，无论自已经营或出租，一概无任何代价地实行没收。被没收来的土地，经过苏维埃由贫农与中农实行分配。     </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        ——《中华苏维埃共和国土地法》(1931年)</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4" name="文本框 3"/>
          <p:cNvSpPr txBox="1"/>
          <p:nvPr/>
        </p:nvSpPr>
        <p:spPr>
          <a:xfrm>
            <a:off x="5111115" y="5720715"/>
            <a:ext cx="6096000" cy="460375"/>
          </a:xfrm>
          <a:prstGeom prst="rect">
            <a:avLst/>
          </a:prstGeom>
          <a:noFill/>
        </p:spPr>
        <p:txBody>
          <a:bodyPr wrap="square" rtlCol="0" anchor="t">
            <a:spAutoFit/>
          </a:bodyPr>
          <a:lstStyle/>
          <a:p>
            <a:pPr algn="l">
              <a:lnSpc>
                <a:spcPct val="100000"/>
              </a:lnSpc>
            </a:pPr>
            <a:r>
              <a:rPr lang="zh-CN" altLang="en-US" sz="24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政权性质</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：工农民主专政</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p:txBody>
      </p:sp>
      <p:sp>
        <p:nvSpPr>
          <p:cNvPr id="5" name="文本框 4"/>
          <p:cNvSpPr txBox="1"/>
          <p:nvPr/>
        </p:nvSpPr>
        <p:spPr>
          <a:xfrm>
            <a:off x="5111115" y="6249035"/>
            <a:ext cx="6096000" cy="460375"/>
          </a:xfrm>
          <a:prstGeom prst="rect">
            <a:avLst/>
          </a:prstGeom>
          <a:noFill/>
        </p:spPr>
        <p:txBody>
          <a:bodyPr wrap="square" rtlCol="0" anchor="t">
            <a:spAutoFit/>
          </a:bodyPr>
          <a:lstStyle/>
          <a:p>
            <a:pPr algn="l">
              <a:lnSpc>
                <a:spcPct val="100000"/>
              </a:lnSpc>
            </a:pPr>
            <a:r>
              <a:rPr lang="zh-CN" altLang="en-US" sz="24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评</a:t>
            </a:r>
            <a:r>
              <a:rPr lang="en-US" altLang="zh-CN" sz="24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      </a:t>
            </a:r>
            <a:r>
              <a:rPr lang="zh-CN" altLang="en-US" sz="24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价</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：创建人民革命政权的尝试</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18" grpId="0"/>
      <p:bldP spid="12" grpId="0" animBg="1"/>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746315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solidFill>
                <a:latin typeface="思源黑体 CN Normal"/>
                <a:cs typeface="+mn-ea"/>
              </a:rPr>
              <a:t>中国共产党在根据地和解放区的制度探索</a:t>
            </a:r>
            <a:endParaRPr lang="zh-CN" altLang="en-US" sz="2800" b="1" spc="300">
              <a:solidFill>
                <a:schemeClr val="tx1"/>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二</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7736205" cy="491490"/>
          </a:xfrm>
          <a:prstGeom prst="rect">
            <a:avLst/>
          </a:prstGeom>
          <a:noFill/>
        </p:spPr>
        <p:txBody>
          <a:bodyPr wrap="square" rtlCol="0">
            <a:spAutoFit/>
          </a:bodyPr>
          <a:lstStyle/>
          <a:p>
            <a:r>
              <a:rPr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1.土地革命时期(1927-1937）</a:t>
            </a:r>
            <a:endParaRPr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custDataLst>
              <p:tags r:id="rId5"/>
            </p:custDataLst>
          </p:nvPr>
        </p:nvSpPr>
        <p:spPr>
          <a:xfrm>
            <a:off x="540385" y="1310640"/>
            <a:ext cx="11227435" cy="3502660"/>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第一，它实行的是各级代表会议制度，大量吸收工农群众参加政权并管理自己的国家。其地方各级苏维埃代表大会直至全国苏维埃代表大会，大多是由下而上选举产生的，与国民党依靠地方士绅维持自己对农村的统治不同，它把政权直接建立到了农民中间。第二，它坚持贯彻工农贫苦民众当家做主的方针，极大地提升了穷人的政治地位。1931年湘赣苏区县委一级干部146人中，产业工人3人，手工业工人28人，苦力工人3人，店员工人3人，雇农10人，贫农64人，中农10人，兵士2人，知识分子20人，富农1人，商人2人。这种情况不可避免地从整体上提升了下层阶级的政治地位。</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l">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第三，它把政权直接建到乡乃至村中，最大可能地加强了上级政权与基层民众之间的联系。                                                                                  </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——摘编自杨奎松著：《中国近代通史：内战与危机（1927-1937）（第08卷）》</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2557145" y="4843780"/>
            <a:ext cx="7078345"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问题探究：创建人民革命政权的尝试表现在哪些方面？</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nvSpPr>
        <p:spPr>
          <a:xfrm>
            <a:off x="540385" y="5153660"/>
            <a:ext cx="10716895" cy="1753235"/>
          </a:xfrm>
          <a:prstGeom prst="rect">
            <a:avLst/>
          </a:prstGeom>
          <a:noFill/>
        </p:spPr>
        <p:txBody>
          <a:bodyPr wrap="square" rtlCol="0" anchor="t">
            <a:spAutoFit/>
          </a:bodyPr>
          <a:lstStyle/>
          <a:p>
            <a:pPr indent="0" fontAlgn="auto">
              <a:lnSpc>
                <a:spcPct val="150000"/>
              </a:lnSpc>
              <a:buFont typeface="Arial" panose="020B0604020202020204" pitchFamily="34" charset="0"/>
              <a:buNone/>
            </a:pPr>
            <a:r>
              <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rPr>
              <a:t>①苏维埃代表会议制度，大量吸收工农群众参加政权并管理自己的国家；</a:t>
            </a:r>
            <a:endPar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endParaRPr>
          </a:p>
          <a:p>
            <a:pPr indent="0" fontAlgn="auto">
              <a:lnSpc>
                <a:spcPct val="150000"/>
              </a:lnSpc>
              <a:buFont typeface="Arial" panose="020B0604020202020204" pitchFamily="34" charset="0"/>
              <a:buNone/>
            </a:pPr>
            <a:r>
              <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rPr>
              <a:t>②坚持贯彻工农贫苦群众当家做主的方针，极大的提升穷人的政治地位；</a:t>
            </a:r>
            <a:endPar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endParaRPr>
          </a:p>
          <a:p>
            <a:pPr indent="0" fontAlgn="auto">
              <a:lnSpc>
                <a:spcPct val="150000"/>
              </a:lnSpc>
              <a:buFont typeface="Arial" panose="020B0604020202020204" pitchFamily="34" charset="0"/>
              <a:buNone/>
            </a:pPr>
            <a:r>
              <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rPr>
              <a:t>③把政权直接建到乡乃至村中，加强上级政权与基层民众之间的联系</a:t>
            </a:r>
            <a:endParaRPr lang="zh-CN" sz="2400" b="1">
              <a:solidFill>
                <a:srgbClr val="FF0000"/>
              </a:solidFill>
              <a:latin typeface="微软雅黑" panose="020B0503020204020204" charset="-122"/>
              <a:ea typeface="微软雅黑" panose="020B0503020204020204"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746315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中国共产党在根据地和解放区的制度探索</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二</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全面抗战</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时期(19</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7-19</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45</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2" name="图片 11"/>
          <p:cNvPicPr>
            <a:picLocks noChangeAspect="1"/>
          </p:cNvPicPr>
          <p:nvPr>
            <p:custDataLst>
              <p:tags r:id="rId5"/>
            </p:custDataLst>
          </p:nvPr>
        </p:nvPicPr>
        <p:blipFill>
          <a:blip r:embed="rId6"/>
          <a:stretch>
            <a:fillRect/>
          </a:stretch>
        </p:blipFill>
        <p:spPr>
          <a:xfrm>
            <a:off x="687070" y="1310640"/>
            <a:ext cx="3686175" cy="5369560"/>
          </a:xfrm>
          <a:prstGeom prst="rect">
            <a:avLst/>
          </a:prstGeom>
        </p:spPr>
      </p:pic>
      <p:sp>
        <p:nvSpPr>
          <p:cNvPr id="13" name="文本框 12"/>
          <p:cNvSpPr txBox="1"/>
          <p:nvPr>
            <p:custDataLst>
              <p:tags r:id="rId7"/>
            </p:custDataLst>
          </p:nvPr>
        </p:nvSpPr>
        <p:spPr>
          <a:xfrm>
            <a:off x="4897755" y="1379855"/>
            <a:ext cx="6731000" cy="1876425"/>
          </a:xfrm>
          <a:prstGeom prst="rect">
            <a:avLst/>
          </a:prstGeom>
          <a:noFill/>
        </p:spPr>
        <p:txBody>
          <a:bodyPr wrap="square" rtlCol="0" anchor="t">
            <a:spAutoFit/>
          </a:bodyPr>
          <a:lstStyle/>
          <a:p>
            <a:pPr indent="0" fontAlgn="auto">
              <a:spcAft>
                <a:spcPts val="1200"/>
              </a:spcAft>
            </a:pP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）背景：</a:t>
            </a:r>
            <a:r>
              <a:rPr sz="2400" b="1" smtClean="0">
                <a:latin typeface="华文中宋" panose="02010600040101010101" pitchFamily="2" charset="-122"/>
                <a:ea typeface="华文中宋" panose="02010600040101010101" pitchFamily="2" charset="-122"/>
                <a:cs typeface="华文中宋" panose="02010600040101010101" pitchFamily="2" charset="-122"/>
                <a:sym typeface="+mn-ea"/>
              </a:rPr>
              <a:t>在1937年抗日战争全面爆发后，中国共产党领导抗日敌后根据地逐步扩大</a:t>
            </a:r>
            <a:endParaRPr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1200"/>
              </a:spcAft>
            </a:pPr>
            <a:r>
              <a:rPr 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）目的：适应</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抗日民族统一战线</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的需要</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1200"/>
              </a:spcAft>
            </a:pP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）措施：</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graphicFrame>
        <p:nvGraphicFramePr>
          <p:cNvPr id="16" name="图示 15"/>
          <p:cNvGraphicFramePr/>
          <p:nvPr>
            <p:custDataLst>
              <p:tags r:id="rId8"/>
            </p:custDataLst>
          </p:nvPr>
        </p:nvGraphicFramePr>
        <p:xfrm>
          <a:off x="9660890" y="4124960"/>
          <a:ext cx="2223135" cy="23044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5" name="文本框 24"/>
          <p:cNvSpPr txBox="1"/>
          <p:nvPr>
            <p:custDataLst>
              <p:tags r:id="rId14"/>
            </p:custDataLst>
          </p:nvPr>
        </p:nvSpPr>
        <p:spPr>
          <a:xfrm>
            <a:off x="4609465" y="5341620"/>
            <a:ext cx="5051425" cy="1298575"/>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indent="0" algn="ctr" fontAlgn="auto"/>
            <a:r>
              <a:rPr sz="2400" b="1">
                <a:solidFill>
                  <a:srgbClr val="1D41D5"/>
                </a:solidFill>
                <a:latin typeface="楷体" panose="02010609060101010101" charset="-122"/>
                <a:ea typeface="楷体" panose="02010609060101010101" charset="-122"/>
                <a:cs typeface="楷体" panose="02010609060101010101" charset="-122"/>
              </a:rPr>
              <a:t>陕甘宁边区“豆选”诗</a:t>
            </a:r>
            <a:endParaRPr sz="2400" b="1">
              <a:solidFill>
                <a:srgbClr val="1D41D5"/>
              </a:solidFill>
              <a:latin typeface="楷体" panose="02010609060101010101" charset="-122"/>
              <a:ea typeface="楷体" panose="02010609060101010101" charset="-122"/>
              <a:cs typeface="楷体" panose="02010609060101010101" charset="-122"/>
            </a:endParaRPr>
          </a:p>
          <a:p>
            <a:pPr indent="0" fontAlgn="auto"/>
            <a:r>
              <a:rPr sz="2400" b="1">
                <a:solidFill>
                  <a:srgbClr val="1D41D5"/>
                </a:solidFill>
                <a:latin typeface="楷体" panose="02010609060101010101" charset="-122"/>
                <a:ea typeface="楷体" panose="02010609060101010101" charset="-122"/>
                <a:cs typeface="楷体" panose="02010609060101010101" charset="-122"/>
              </a:rPr>
              <a:t>金豆豆，银豆豆，豆豆不能随便投，</a:t>
            </a:r>
            <a:endParaRPr sz="2400" b="1">
              <a:solidFill>
                <a:srgbClr val="1D41D5"/>
              </a:solidFill>
              <a:latin typeface="楷体" panose="02010609060101010101" charset="-122"/>
              <a:ea typeface="楷体" panose="02010609060101010101" charset="-122"/>
              <a:cs typeface="楷体" panose="02010609060101010101" charset="-122"/>
            </a:endParaRPr>
          </a:p>
          <a:p>
            <a:pPr indent="0" fontAlgn="auto"/>
            <a:r>
              <a:rPr sz="2400" b="1">
                <a:solidFill>
                  <a:srgbClr val="1D41D5"/>
                </a:solidFill>
                <a:latin typeface="楷体" panose="02010609060101010101" charset="-122"/>
                <a:ea typeface="楷体" panose="02010609060101010101" charset="-122"/>
                <a:cs typeface="楷体" panose="02010609060101010101" charset="-122"/>
              </a:rPr>
              <a:t>选好人，办好事，投在好人碗里头</a:t>
            </a:r>
            <a:r>
              <a:rPr lang="zh-CN" sz="2400" b="1">
                <a:solidFill>
                  <a:srgbClr val="1D41D5"/>
                </a:solidFill>
                <a:latin typeface="楷体" panose="02010609060101010101" charset="-122"/>
                <a:ea typeface="楷体" panose="02010609060101010101" charset="-122"/>
                <a:cs typeface="楷体" panose="02010609060101010101" charset="-122"/>
              </a:rPr>
              <a:t>。</a:t>
            </a:r>
            <a:endParaRPr lang="zh-CN" sz="2400" b="1">
              <a:solidFill>
                <a:srgbClr val="1D41D5"/>
              </a:solidFill>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5052060" y="3256280"/>
            <a:ext cx="7139305" cy="1876425"/>
          </a:xfrm>
          <a:prstGeom prst="rect">
            <a:avLst/>
          </a:prstGeom>
          <a:noFill/>
        </p:spPr>
        <p:txBody>
          <a:bodyPr wrap="square" rtlCol="0">
            <a:spAutoFit/>
          </a:bodyPr>
          <a:p>
            <a:pPr indent="0" fontAlgn="auto">
              <a:spcAft>
                <a:spcPts val="1200"/>
              </a:spcAft>
            </a:pP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①设立边区政府，作为民国地方政府。</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1200"/>
              </a:spcAft>
            </a:pP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②设置各级参议会，推行抗日民主制度，边区政府委员由边区参议会选举产生。</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1200"/>
              </a:spcAft>
            </a:pP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③实行</a:t>
            </a: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“三三制”</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原则</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4" name="文本框 3"/>
          <p:cNvSpPr txBox="1"/>
          <p:nvPr/>
        </p:nvSpPr>
        <p:spPr>
          <a:xfrm>
            <a:off x="774065" y="1910080"/>
            <a:ext cx="3752215" cy="2706370"/>
          </a:xfrm>
          <a:prstGeom prst="rect">
            <a:avLst/>
          </a:prstGeom>
          <a:solidFill>
            <a:srgbClr val="FFFF00"/>
          </a:solidFill>
        </p:spPr>
        <p:txBody>
          <a:bodyPr wrap="square" rtlCol="0">
            <a:noAutofit/>
          </a:bodyPr>
          <a:p>
            <a:r>
              <a:rPr lang="en-US" altLang="zh-CN" sz="2400" b="1" spc="-113" dirty="0">
                <a:solidFill>
                  <a:srgbClr val="002060"/>
                </a:solidFill>
                <a:effectLst/>
                <a:latin typeface="楷体" panose="02010609060101010101" charset="-122"/>
                <a:ea typeface="楷体" panose="02010609060101010101" charset="-122"/>
                <a:cs typeface="楷体" panose="02010609060101010101" charset="-122"/>
                <a:sym typeface="+mn-ea"/>
              </a:rPr>
              <a:t>    </a:t>
            </a:r>
            <a:r>
              <a:rPr lang="zh-CN" altLang="en-US" sz="2400" b="1" spc="-113" dirty="0">
                <a:solidFill>
                  <a:srgbClr val="1D41D5"/>
                </a:solidFill>
                <a:effectLst/>
                <a:latin typeface="楷体" panose="02010609060101010101" charset="-122"/>
                <a:ea typeface="楷体" panose="02010609060101010101" charset="-122"/>
                <a:cs typeface="楷体" panose="02010609060101010101" charset="-122"/>
                <a:sym typeface="+mn-ea"/>
              </a:rPr>
              <a:t>凡居住在边区境内的人民</a:t>
            </a:r>
            <a:r>
              <a:rPr lang="en-US" altLang="zh-CN" sz="2400" b="1" spc="-113" dirty="0">
                <a:solidFill>
                  <a:srgbClr val="1D41D5"/>
                </a:solidFill>
                <a:effectLst/>
                <a:latin typeface="楷体" panose="02010609060101010101" charset="-122"/>
                <a:ea typeface="楷体" panose="02010609060101010101" charset="-122"/>
                <a:cs typeface="楷体" panose="02010609060101010101" charset="-122"/>
                <a:sym typeface="+mn-ea"/>
              </a:rPr>
              <a:t>, </a:t>
            </a:r>
            <a:r>
              <a:rPr lang="zh-CN" altLang="en-US" sz="2400" b="1" spc="-113" dirty="0">
                <a:solidFill>
                  <a:srgbClr val="1D41D5"/>
                </a:solidFill>
                <a:effectLst/>
                <a:latin typeface="楷体" panose="02010609060101010101" charset="-122"/>
                <a:ea typeface="楷体" panose="02010609060101010101" charset="-122"/>
                <a:cs typeface="楷体" panose="02010609060101010101" charset="-122"/>
                <a:sym typeface="+mn-ea"/>
              </a:rPr>
              <a:t>年满十八岁</a:t>
            </a:r>
            <a:r>
              <a:rPr lang="en-US" altLang="zh-CN" sz="2400" b="1" spc="-113" dirty="0">
                <a:solidFill>
                  <a:srgbClr val="1D41D5"/>
                </a:solidFill>
                <a:effectLst/>
                <a:latin typeface="楷体" panose="02010609060101010101" charset="-122"/>
                <a:ea typeface="楷体" panose="02010609060101010101" charset="-122"/>
                <a:cs typeface="楷体" panose="02010609060101010101" charset="-122"/>
                <a:sym typeface="+mn-ea"/>
              </a:rPr>
              <a:t>, </a:t>
            </a:r>
            <a:r>
              <a:rPr lang="zh-CN" altLang="en-US" sz="2400" b="1" spc="-113" dirty="0">
                <a:solidFill>
                  <a:srgbClr val="1D41D5"/>
                </a:solidFill>
                <a:effectLst/>
                <a:latin typeface="楷体" panose="02010609060101010101" charset="-122"/>
                <a:ea typeface="楷体" panose="02010609060101010101" charset="-122"/>
                <a:cs typeface="楷体" panose="02010609060101010101" charset="-122"/>
                <a:sym typeface="+mn-ea"/>
              </a:rPr>
              <a:t>不分阶级、党派、职业、男女、宗教、民族、财产及文化程度的差别</a:t>
            </a:r>
            <a:r>
              <a:rPr lang="en-US" altLang="zh-CN" sz="2400" b="1" spc="-113" dirty="0">
                <a:solidFill>
                  <a:srgbClr val="1D41D5"/>
                </a:solidFill>
                <a:effectLst/>
                <a:latin typeface="楷体" panose="02010609060101010101" charset="-122"/>
                <a:ea typeface="楷体" panose="02010609060101010101" charset="-122"/>
                <a:cs typeface="楷体" panose="02010609060101010101" charset="-122"/>
                <a:sym typeface="+mn-ea"/>
              </a:rPr>
              <a:t>, </a:t>
            </a:r>
            <a:r>
              <a:rPr lang="zh-CN" altLang="en-US" sz="2400" b="1" spc="-113" dirty="0">
                <a:solidFill>
                  <a:srgbClr val="1D41D5"/>
                </a:solidFill>
                <a:effectLst/>
                <a:latin typeface="楷体" panose="02010609060101010101" charset="-122"/>
                <a:ea typeface="楷体" panose="02010609060101010101" charset="-122"/>
                <a:cs typeface="楷体" panose="02010609060101010101" charset="-122"/>
                <a:sym typeface="+mn-ea"/>
              </a:rPr>
              <a:t>都有选举权和被选举权。</a:t>
            </a:r>
            <a:r>
              <a:rPr lang="en-US" altLang="zh-CN" sz="2400" b="1" spc="-113" dirty="0">
                <a:solidFill>
                  <a:srgbClr val="1D41D5"/>
                </a:solidFill>
                <a:effectLst/>
                <a:latin typeface="楷体" panose="02010609060101010101" charset="-122"/>
                <a:ea typeface="楷体" panose="02010609060101010101" charset="-122"/>
                <a:cs typeface="楷体" panose="02010609060101010101" charset="-122"/>
                <a:sym typeface="+mn-ea"/>
              </a:rPr>
              <a:t>                                     --《</a:t>
            </a:r>
            <a:r>
              <a:rPr lang="zh-CN" altLang="en-US" sz="2400" b="1" spc="-113" dirty="0">
                <a:solidFill>
                  <a:srgbClr val="1D41D5"/>
                </a:solidFill>
                <a:effectLst/>
                <a:latin typeface="楷体" panose="02010609060101010101" charset="-122"/>
                <a:ea typeface="楷体" panose="02010609060101010101" charset="-122"/>
                <a:cs typeface="楷体" panose="02010609060101010101" charset="-122"/>
                <a:sym typeface="+mn-ea"/>
              </a:rPr>
              <a:t>陕甘宁边区各级参议会选举条例</a:t>
            </a:r>
            <a:r>
              <a:rPr lang="en-US" altLang="zh-CN" sz="2400" b="1" spc="-113" dirty="0">
                <a:solidFill>
                  <a:srgbClr val="1D41D5"/>
                </a:solidFill>
                <a:effectLst/>
                <a:latin typeface="楷体" panose="02010609060101010101" charset="-122"/>
                <a:ea typeface="楷体" panose="02010609060101010101" charset="-122"/>
                <a:cs typeface="楷体" panose="02010609060101010101" charset="-122"/>
                <a:sym typeface="+mn-ea"/>
              </a:rPr>
              <a:t>》</a:t>
            </a:r>
            <a:endParaRPr lang="en-US" altLang="zh-CN" sz="2400" b="1" spc="-113" dirty="0">
              <a:solidFill>
                <a:srgbClr val="1D41D5"/>
              </a:solidFill>
              <a:effectLst/>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strips(down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746315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中国共产党在根据地和解放区的制度探索</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二</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773620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全面抗战</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时期(19</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7-19</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45</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custDataLst>
              <p:tags r:id="rId5"/>
            </p:custDataLst>
          </p:nvPr>
        </p:nvSpPr>
        <p:spPr>
          <a:xfrm>
            <a:off x="540385" y="1310640"/>
            <a:ext cx="11227435" cy="2035175"/>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材料：陕甘宁边区这块根据地成为全国人民向往的地方，使人民将自己与民主政府融为一体，愿意为这个民主政府尽一切的积极力量，也使人民在这个过程中得到教育，渐渐了解并学会使用自己的民主权利 ，为抗日战争的胜利，为我们党建设新民主主义国家理想的实现，做出了重大贡献。</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1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——高璞《毛泽东:陕甘宁边区是民主的抗日根据地》</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3432175" y="3348990"/>
            <a:ext cx="5443855" cy="437515"/>
          </a:xfrm>
          <a:prstGeom prst="rect">
            <a:avLst/>
          </a:prstGeom>
          <a:solidFill>
            <a:srgbClr val="705540"/>
          </a:solidFill>
          <a:ln>
            <a:noFill/>
            <a:prstDash val="dash"/>
          </a:ln>
        </p:spPr>
        <p:txBody>
          <a:bodyPr wrap="square" rtlCol="0">
            <a:spAutoFit/>
          </a:bodyPr>
          <a:lstStyle/>
          <a:p>
            <a:pPr algn="ct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结合材料分析“三三制”的特点和意义</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nvSpPr>
        <p:spPr>
          <a:xfrm>
            <a:off x="123190" y="3813810"/>
            <a:ext cx="11995785" cy="645160"/>
          </a:xfrm>
          <a:prstGeom prst="rect">
            <a:avLst/>
          </a:prstGeom>
          <a:noFill/>
        </p:spPr>
        <p:txBody>
          <a:bodyPr wrap="square" rtlCol="0" anchor="t">
            <a:spAutoFit/>
          </a:bodyPr>
          <a:lstStyle/>
          <a:p>
            <a:pPr indent="0" fontAlgn="auto">
              <a:lnSpc>
                <a:spcPct val="150000"/>
              </a:lnSpc>
              <a:spcAft>
                <a:spcPts val="600"/>
              </a:spcAft>
              <a:buFont typeface="Arial" panose="020B0604020202020204" pitchFamily="34" charset="0"/>
              <a:buNone/>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特点：各阶层联合，中国共产党领导，民主协商</a:t>
            </a:r>
            <a:endParaRPr lang="zh-CN" sz="2400" b="1">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104775" y="4420235"/>
            <a:ext cx="11969115" cy="2306955"/>
          </a:xfrm>
          <a:prstGeom prst="rect">
            <a:avLst/>
          </a:prstGeom>
          <a:noFill/>
        </p:spPr>
        <p:txBody>
          <a:bodyPr wrap="square" rtlCol="0">
            <a:spAutoFit/>
          </a:bodyPr>
          <a:p>
            <a:pPr indent="0" fontAlgn="auto">
              <a:lnSpc>
                <a:spcPct val="150000"/>
              </a:lnSpc>
            </a:pPr>
            <a:r>
              <a:rPr lang="zh-CN" sz="2400" b="1">
                <a:solidFill>
                  <a:srgbClr val="1D41D5"/>
                </a:solidFill>
                <a:latin typeface="微软雅黑" panose="020B0503020204020204" charset="-122"/>
                <a:ea typeface="微软雅黑" panose="020B0503020204020204" charset="-122"/>
                <a:cs typeface="微软雅黑" panose="020B0503020204020204" charset="-122"/>
                <a:sym typeface="+mn-ea"/>
              </a:rPr>
              <a:t>意义：①广泛团结了抗日力量，抗日民主政权获得了更多的人力、物资支持，有利于夺取抗战胜利；  ②从制度上保障了各阶层的民主权利，扩大参政议政的群众基础；  ③进一步巩固和扩大了抗日民族统一战线;   ④为新中国建立人民民主政权提供了宝贵的历史经验。</a:t>
            </a:r>
            <a:endParaRPr lang="zh-CN" altLang="en-US" sz="2400" b="1">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782955" y="92075"/>
            <a:ext cx="10765155" cy="521970"/>
          </a:xfrm>
          <a:prstGeom prst="rect">
            <a:avLst/>
          </a:prstGeom>
          <a:noFill/>
        </p:spPr>
        <p:txBody>
          <a:bodyPr wrap="square" rtlCol="0">
            <a:spAutoFit/>
          </a:bodyPr>
          <a:lstStyle/>
          <a:p>
            <a:r>
              <a:rPr lang="zh-CN" altLang="en-US" sz="2800" b="1">
                <a:solidFill>
                  <a:srgbClr val="FF0000"/>
                </a:solidFill>
                <a:latin typeface="+mn-ea"/>
              </a:rPr>
              <a:t>课本</a:t>
            </a:r>
            <a:r>
              <a:rPr lang="en-US" altLang="zh-CN" sz="2800" b="1">
                <a:solidFill>
                  <a:srgbClr val="FF0000"/>
                </a:solidFill>
                <a:latin typeface="+mn-ea"/>
              </a:rPr>
              <a:t>p16 </a:t>
            </a:r>
            <a:r>
              <a:rPr lang="zh-CN" altLang="en-US" sz="2800" b="1">
                <a:solidFill>
                  <a:srgbClr val="FF0000"/>
                </a:solidFill>
                <a:latin typeface="+mn-ea"/>
              </a:rPr>
              <a:t>思考点：</a:t>
            </a:r>
            <a:r>
              <a:rPr lang="zh-CN" altLang="en-US" sz="2400" b="1">
                <a:latin typeface="+mn-ea"/>
              </a:rPr>
              <a:t>为什么抗日根据地与革命根据地采用了不同的政权模式？</a:t>
            </a:r>
            <a:endParaRPr lang="zh-CN" altLang="en-US" sz="2400" b="1">
              <a:latin typeface="+mn-ea"/>
            </a:endParaRPr>
          </a:p>
        </p:txBody>
      </p:sp>
      <p:sp>
        <p:nvSpPr>
          <p:cNvPr id="10" name="文本框 9"/>
          <p:cNvSpPr txBox="1"/>
          <p:nvPr>
            <p:custDataLst>
              <p:tags r:id="rId2"/>
            </p:custDataLst>
          </p:nvPr>
        </p:nvSpPr>
        <p:spPr>
          <a:xfrm>
            <a:off x="217170" y="3836670"/>
            <a:ext cx="11896725" cy="2676525"/>
          </a:xfrm>
          <a:prstGeom prst="rect">
            <a:avLst/>
          </a:prstGeom>
          <a:solidFill>
            <a:srgbClr val="EBF729"/>
          </a:solidFill>
        </p:spPr>
        <p:txBody>
          <a:bodyPr wrap="square" rtlCol="0">
            <a:spAutoFit/>
          </a:bodyPr>
          <a:lstStyle/>
          <a:p>
            <a:pPr indent="342900"/>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24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400" b="1">
                <a:ln>
                  <a:noFill/>
                </a:ln>
                <a:latin typeface="微软雅黑" panose="020B0503020204020204" charset="-122"/>
                <a:ea typeface="微软雅黑" panose="020B0503020204020204" charset="-122"/>
                <a:cs typeface="微软雅黑" panose="020B0503020204020204" charset="-122"/>
                <a:sym typeface="+mn-ea"/>
              </a:rPr>
              <a:t>不同时期的政权模式是由</a:t>
            </a:r>
            <a:r>
              <a:rPr lang="zh-CN" altLang="en-US" sz="2400" b="1">
                <a:ln>
                  <a:noFill/>
                </a:ln>
                <a:solidFill>
                  <a:srgbClr val="FF0000"/>
                </a:solidFill>
                <a:latin typeface="微软雅黑" panose="020B0503020204020204" charset="-122"/>
                <a:ea typeface="微软雅黑" panose="020B0503020204020204" charset="-122"/>
                <a:cs typeface="微软雅黑" panose="020B0503020204020204" charset="-122"/>
                <a:sym typeface="+mn-ea"/>
              </a:rPr>
              <a:t>中国共产党的性质、不同时期的主要矛盾、革命任务的不同决定的。</a:t>
            </a:r>
            <a:endParaRPr lang="en-US" altLang="zh-CN" sz="2400" b="1">
              <a:solidFill>
                <a:schemeClr val="tx1"/>
              </a:solidFill>
              <a:latin typeface="微软雅黑" panose="020B0503020204020204" charset="-122"/>
              <a:ea typeface="微软雅黑" panose="020B0503020204020204" charset="-122"/>
              <a:cs typeface="微软雅黑" panose="020B0503020204020204" charset="-122"/>
            </a:endParaRPr>
          </a:p>
          <a:p>
            <a:pPr indent="342900"/>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共产党代表人民的根本利益。在土地革命时期建立苏维埃政权，是因为当时的主要矛盾是阶级矛盾，具体任务是中国共产党通过土地革命和国民党独裁统治作斗争。</a:t>
            </a:r>
            <a:endParaRPr lang="en-US" altLang="zh-CN" sz="2400" b="1">
              <a:solidFill>
                <a:schemeClr val="tx1"/>
              </a:solidFill>
              <a:latin typeface="微软雅黑" panose="020B0503020204020204" charset="-122"/>
              <a:ea typeface="微软雅黑" panose="020B0503020204020204" charset="-122"/>
              <a:cs typeface="微软雅黑" panose="020B0503020204020204" charset="-122"/>
            </a:endParaRPr>
          </a:p>
          <a:p>
            <a:pPr indent="342900"/>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抗战时期，民族矛盾上升为主要矛盾，当时的首要任务是团结抗战，于是中共建立边区政府，作为民国的地方政府，对抗日根据地的政权建设做出了调整，确立“三三制”原则，壮大了抗日民族统一战线，对边区建设和抗战胜利起了重要的保证作用。</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graphicFrame>
        <p:nvGraphicFramePr>
          <p:cNvPr id="12" name="表格 12"/>
          <p:cNvGraphicFramePr>
            <a:graphicFrameLocks noGrp="1"/>
          </p:cNvGraphicFramePr>
          <p:nvPr>
            <p:custDataLst>
              <p:tags r:id="rId3"/>
            </p:custDataLst>
          </p:nvPr>
        </p:nvGraphicFramePr>
        <p:xfrm>
          <a:off x="1745947" y="852028"/>
          <a:ext cx="8441690" cy="2829560"/>
        </p:xfrm>
        <a:graphic>
          <a:graphicData uri="http://schemas.openxmlformats.org/drawingml/2006/table">
            <a:tbl>
              <a:tblPr firstRow="1" bandRow="1">
                <a:tableStyleId>{5C22544A-7EE6-4342-B048-85BDC9FD1C3A}</a:tableStyleId>
              </a:tblPr>
              <a:tblGrid>
                <a:gridCol w="1214120"/>
                <a:gridCol w="2536825"/>
                <a:gridCol w="4690745"/>
              </a:tblGrid>
              <a:tr h="423545">
                <a:tc>
                  <a:txBody>
                    <a:bodyPr/>
                    <a:lstStyle/>
                    <a:p>
                      <a:pPr algn="ctr"/>
                      <a:r>
                        <a:rPr lang="zh-CN" altLang="en-US" sz="2000" b="1"/>
                        <a:t>根据地</a:t>
                      </a:r>
                      <a:endParaRPr lang="zh-CN" alt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000"/>
                        <a:t>革命根据地</a:t>
                      </a: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000"/>
                        <a:t>抗日根据地</a:t>
                      </a: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435">
                <a:tc>
                  <a:txBody>
                    <a:bodyPr/>
                    <a:lstStyle/>
                    <a:p>
                      <a:pPr algn="ctr"/>
                      <a:r>
                        <a:rPr lang="zh-CN" altLang="en-US" sz="2000" b="1"/>
                        <a:t>时间</a:t>
                      </a:r>
                      <a:endParaRPr lang="zh-CN" alt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2940">
                <a:tc>
                  <a:txBody>
                    <a:bodyPr/>
                    <a:lstStyle/>
                    <a:p>
                      <a:pPr algn="ctr"/>
                      <a:r>
                        <a:rPr lang="zh-CN" altLang="en-US" sz="2000" b="1"/>
                        <a:t>名称</a:t>
                      </a:r>
                      <a:endParaRPr lang="zh-CN" alt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640">
                <a:tc>
                  <a:txBody>
                    <a:bodyPr/>
                    <a:lstStyle/>
                    <a:p>
                      <a:pPr algn="ctr"/>
                      <a:endParaRPr lang="en-US" altLang="zh-CN" sz="2000" b="1"/>
                    </a:p>
                    <a:p>
                      <a:pPr algn="ctr"/>
                      <a:r>
                        <a:rPr lang="zh-CN" altLang="en-US" sz="2000" b="1"/>
                        <a:t>特点</a:t>
                      </a:r>
                      <a:endParaRPr lang="en-US" altLang="zh-CN" sz="2000" b="1"/>
                    </a:p>
                    <a:p>
                      <a:pPr algn="ctr"/>
                      <a:endParaRPr lang="en-US" altLang="zh-CN" sz="2000" b="1"/>
                    </a:p>
                    <a:p>
                      <a:pPr algn="ctr"/>
                      <a:endParaRPr lang="zh-CN" altLang="en-US" sz="20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文本框 12"/>
          <p:cNvSpPr txBox="1"/>
          <p:nvPr>
            <p:custDataLst>
              <p:tags r:id="rId4"/>
            </p:custDataLst>
          </p:nvPr>
        </p:nvSpPr>
        <p:spPr>
          <a:xfrm>
            <a:off x="3697045" y="1300647"/>
            <a:ext cx="1498449" cy="398780"/>
          </a:xfrm>
          <a:prstGeom prst="rect">
            <a:avLst/>
          </a:prstGeom>
          <a:noFill/>
        </p:spPr>
        <p:txBody>
          <a:bodyPr wrap="square" rtlCol="0">
            <a:spAutoFit/>
          </a:bodyPr>
          <a:lstStyle/>
          <a:p>
            <a:r>
              <a:rPr lang="en-US" altLang="zh-CN" sz="2000" b="1"/>
              <a:t>1927-1937</a:t>
            </a:r>
            <a:endParaRPr lang="zh-CN" altLang="en-US" sz="2000" b="1"/>
          </a:p>
        </p:txBody>
      </p:sp>
      <p:sp>
        <p:nvSpPr>
          <p:cNvPr id="14" name="文本框 13"/>
          <p:cNvSpPr txBox="1"/>
          <p:nvPr>
            <p:custDataLst>
              <p:tags r:id="rId5"/>
            </p:custDataLst>
          </p:nvPr>
        </p:nvSpPr>
        <p:spPr>
          <a:xfrm>
            <a:off x="7004393" y="1300647"/>
            <a:ext cx="2301309" cy="398780"/>
          </a:xfrm>
          <a:prstGeom prst="rect">
            <a:avLst/>
          </a:prstGeom>
          <a:noFill/>
        </p:spPr>
        <p:txBody>
          <a:bodyPr wrap="square" rtlCol="0">
            <a:spAutoFit/>
          </a:bodyPr>
          <a:lstStyle/>
          <a:p>
            <a:r>
              <a:rPr lang="en-US" altLang="zh-CN" sz="2000" b="1"/>
              <a:t>1937-1945</a:t>
            </a:r>
            <a:endParaRPr lang="zh-CN" altLang="en-US" sz="2000" b="1"/>
          </a:p>
        </p:txBody>
      </p:sp>
      <p:sp>
        <p:nvSpPr>
          <p:cNvPr id="16" name="文本框 15"/>
          <p:cNvSpPr txBox="1"/>
          <p:nvPr>
            <p:custDataLst>
              <p:tags r:id="rId6"/>
            </p:custDataLst>
          </p:nvPr>
        </p:nvSpPr>
        <p:spPr>
          <a:xfrm>
            <a:off x="3126659" y="1708903"/>
            <a:ext cx="2291876" cy="706755"/>
          </a:xfrm>
          <a:prstGeom prst="rect">
            <a:avLst/>
          </a:prstGeom>
          <a:noFill/>
        </p:spPr>
        <p:txBody>
          <a:bodyPr wrap="square">
            <a:spAutoFit/>
          </a:bodyPr>
          <a:lstStyle/>
          <a:p>
            <a:r>
              <a:rPr lang="zh-CN" altLang="en-US" sz="2000" b="1">
                <a:latin typeface="楷体" panose="02010609060101010101" charset="-122"/>
                <a:ea typeface="楷体" panose="02010609060101010101" charset="-122"/>
              </a:rPr>
              <a:t>中华苏维埃共和国临时中央政府</a:t>
            </a:r>
            <a:endParaRPr lang="zh-CN" altLang="en-US" sz="2000" b="1">
              <a:latin typeface="楷体" panose="02010609060101010101" charset="-122"/>
              <a:ea typeface="楷体" panose="02010609060101010101" charset="-122"/>
            </a:endParaRPr>
          </a:p>
        </p:txBody>
      </p:sp>
      <p:sp>
        <p:nvSpPr>
          <p:cNvPr id="18" name="文本框 17"/>
          <p:cNvSpPr txBox="1"/>
          <p:nvPr>
            <p:custDataLst>
              <p:tags r:id="rId7"/>
            </p:custDataLst>
          </p:nvPr>
        </p:nvSpPr>
        <p:spPr>
          <a:xfrm>
            <a:off x="6165961" y="1890819"/>
            <a:ext cx="3978171" cy="398780"/>
          </a:xfrm>
          <a:prstGeom prst="rect">
            <a:avLst/>
          </a:prstGeom>
          <a:noFill/>
        </p:spPr>
        <p:txBody>
          <a:bodyPr wrap="square">
            <a:spAutoFit/>
          </a:bodyPr>
          <a:lstStyle/>
          <a:p>
            <a:r>
              <a:rPr lang="zh-CN" altLang="en-US" sz="2000" b="1">
                <a:latin typeface="楷体" panose="02010609060101010101" charset="-122"/>
                <a:ea typeface="楷体" panose="02010609060101010101" charset="-122"/>
              </a:rPr>
              <a:t>边区政府（民国地方政府）</a:t>
            </a:r>
            <a:endParaRPr lang="zh-CN" altLang="en-US" sz="2000" b="1">
              <a:latin typeface="楷体" panose="02010609060101010101" charset="-122"/>
              <a:ea typeface="楷体" panose="02010609060101010101" charset="-122"/>
            </a:endParaRPr>
          </a:p>
        </p:txBody>
      </p:sp>
      <p:sp>
        <p:nvSpPr>
          <p:cNvPr id="20" name="文本框 19"/>
          <p:cNvSpPr txBox="1"/>
          <p:nvPr>
            <p:custDataLst>
              <p:tags r:id="rId8"/>
            </p:custDataLst>
          </p:nvPr>
        </p:nvSpPr>
        <p:spPr>
          <a:xfrm>
            <a:off x="2999854" y="2509010"/>
            <a:ext cx="2290408" cy="1014730"/>
          </a:xfrm>
          <a:prstGeom prst="rect">
            <a:avLst/>
          </a:prstGeom>
          <a:noFill/>
        </p:spPr>
        <p:txBody>
          <a:bodyPr wrap="square">
            <a:spAutoFit/>
          </a:bodyPr>
          <a:lstStyle/>
          <a:p>
            <a:r>
              <a:rPr lang="zh-CN" altLang="en-US" sz="2000" b="1">
                <a:latin typeface="楷体" panose="02010609060101010101" charset="-122"/>
                <a:ea typeface="楷体" panose="02010609060101010101" charset="-122"/>
              </a:rPr>
              <a:t>苏维埃政权属于工人、农民、红军士兵及一切劳苦民众</a:t>
            </a:r>
            <a:endParaRPr lang="zh-CN" altLang="en-US" sz="2000" b="1">
              <a:latin typeface="楷体" panose="02010609060101010101" charset="-122"/>
              <a:ea typeface="楷体" panose="02010609060101010101" charset="-122"/>
            </a:endParaRPr>
          </a:p>
        </p:txBody>
      </p:sp>
      <p:sp>
        <p:nvSpPr>
          <p:cNvPr id="24" name="文本框 23"/>
          <p:cNvSpPr txBox="1"/>
          <p:nvPr>
            <p:custDataLst>
              <p:tags r:id="rId9"/>
            </p:custDataLst>
          </p:nvPr>
        </p:nvSpPr>
        <p:spPr>
          <a:xfrm>
            <a:off x="5632898" y="2402285"/>
            <a:ext cx="4465866" cy="1322070"/>
          </a:xfrm>
          <a:prstGeom prst="rect">
            <a:avLst/>
          </a:prstGeom>
          <a:noFill/>
        </p:spPr>
        <p:txBody>
          <a:bodyPr wrap="square">
            <a:spAutoFit/>
          </a:bodyPr>
          <a:lstStyle/>
          <a:p>
            <a:r>
              <a:rPr lang="zh-CN" altLang="en-US" sz="2000" b="1">
                <a:latin typeface="楷体" panose="02010609060101010101" charset="-122"/>
                <a:ea typeface="楷体" panose="02010609060101010101" charset="-122"/>
              </a:rPr>
              <a:t>实行</a:t>
            </a:r>
            <a:r>
              <a:rPr lang="zh-CN" altLang="en-US" sz="2000" b="1">
                <a:solidFill>
                  <a:srgbClr val="FF0000"/>
                </a:solidFill>
                <a:latin typeface="楷体" panose="02010609060101010101" charset="-122"/>
                <a:ea typeface="楷体" panose="02010609060101010101" charset="-122"/>
              </a:rPr>
              <a:t>“三三制”原则</a:t>
            </a:r>
            <a:r>
              <a:rPr lang="zh-CN" altLang="en-US" sz="2000" b="1">
                <a:latin typeface="楷体" panose="02010609060101010101" charset="-122"/>
                <a:ea typeface="楷体" panose="02010609060101010101" charset="-122"/>
              </a:rPr>
              <a:t>，与党外人士实行民主合作，在各级政权机关的工作人员组成上，共产党员只占三分之一。边区政府委员由</a:t>
            </a:r>
            <a:r>
              <a:rPr lang="zh-CN" altLang="en-US" sz="2000" b="1">
                <a:solidFill>
                  <a:srgbClr val="FF0000"/>
                </a:solidFill>
                <a:latin typeface="楷体" panose="02010609060101010101" charset="-122"/>
                <a:ea typeface="楷体" panose="02010609060101010101" charset="-122"/>
              </a:rPr>
              <a:t>参议会</a:t>
            </a:r>
            <a:r>
              <a:rPr lang="zh-CN" altLang="en-US" sz="2000" b="1">
                <a:latin typeface="楷体" panose="02010609060101010101" charset="-122"/>
                <a:ea typeface="楷体" panose="02010609060101010101" charset="-122"/>
              </a:rPr>
              <a:t>选举产生。</a:t>
            </a:r>
            <a:endParaRPr lang="zh-CN" altLang="en-US" sz="2000" b="1">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746315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中国共产党在根据地和解放区的制度探索</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二</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474345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r>
              <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解放战争</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时期(19</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46</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-19</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49</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3" name="文本框 12"/>
          <p:cNvSpPr txBox="1"/>
          <p:nvPr>
            <p:custDataLst>
              <p:tags r:id="rId5"/>
            </p:custDataLst>
          </p:nvPr>
        </p:nvSpPr>
        <p:spPr>
          <a:xfrm>
            <a:off x="508000" y="1935480"/>
            <a:ext cx="6731000" cy="2984500"/>
          </a:xfrm>
          <a:prstGeom prst="rect">
            <a:avLst/>
          </a:prstGeom>
          <a:noFill/>
        </p:spPr>
        <p:txBody>
          <a:bodyPr wrap="square" rtlCol="0" anchor="t">
            <a:spAutoFit/>
          </a:bodyPr>
          <a:lstStyle/>
          <a:p>
            <a:pPr indent="0" fontAlgn="auto">
              <a:spcAft>
                <a:spcPts val="1200"/>
              </a:spcAft>
            </a:pP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）背景：</a:t>
            </a:r>
            <a:r>
              <a:rPr sz="2400" b="1" smtClean="0">
                <a:latin typeface="华文中宋" panose="02010600040101010101" pitchFamily="2" charset="-122"/>
                <a:ea typeface="华文中宋" panose="02010600040101010101" pitchFamily="2" charset="-122"/>
                <a:cs typeface="华文中宋" panose="02010600040101010101" pitchFamily="2" charset="-122"/>
                <a:sym typeface="+mn-ea"/>
              </a:rPr>
              <a:t>解放战争</a:t>
            </a:r>
            <a:r>
              <a:rPr 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战局</a:t>
            </a:r>
            <a:r>
              <a:rPr sz="2400" b="1" smtClean="0">
                <a:latin typeface="华文中宋" panose="02010600040101010101" pitchFamily="2" charset="-122"/>
                <a:ea typeface="华文中宋" panose="02010600040101010101" pitchFamily="2" charset="-122"/>
                <a:cs typeface="华文中宋" panose="02010600040101010101" pitchFamily="2" charset="-122"/>
                <a:sym typeface="+mn-ea"/>
              </a:rPr>
              <a:t>变化和解放区日益扩大；巩固新兴人民政权的需要</a:t>
            </a:r>
            <a:endParaRPr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1200"/>
              </a:spcAft>
            </a:pPr>
            <a:r>
              <a:rPr 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）措施：设置六大行政区，在行政区设置军政委员会或人民政府，作为最高一级的地方政府机关，各自管辖若干省级及以下行政单位。</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1200"/>
              </a:spcAft>
            </a:pP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smtClean="0">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rPr>
              <a:t>）意义：加速解放战争的胜利，巩固人民政权，为新中国的政权建设奠定坚实基础。</a:t>
            </a:r>
            <a:endParaRPr lang="zh-CN" altLang="en-US" sz="24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8" name="文本框 7"/>
          <p:cNvSpPr txBox="1"/>
          <p:nvPr>
            <p:custDataLst>
              <p:tags r:id="rId6"/>
            </p:custDataLst>
          </p:nvPr>
        </p:nvSpPr>
        <p:spPr>
          <a:xfrm>
            <a:off x="833120" y="1365885"/>
            <a:ext cx="2295525"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）政权建设</a:t>
            </a:r>
            <a:endParaRPr lang="zh-CN" altLang="en-US"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4" name="图片 3"/>
          <p:cNvPicPr>
            <a:picLocks noChangeAspect="1"/>
          </p:cNvPicPr>
          <p:nvPr>
            <p:custDataLst>
              <p:tags r:id="rId7"/>
            </p:custDataLst>
          </p:nvPr>
        </p:nvPicPr>
        <p:blipFill>
          <a:blip r:embed="rId8"/>
          <a:stretch>
            <a:fillRect/>
          </a:stretch>
        </p:blipFill>
        <p:spPr>
          <a:xfrm>
            <a:off x="508000" y="4869180"/>
            <a:ext cx="6095365" cy="1933575"/>
          </a:xfrm>
          <a:prstGeom prst="rect">
            <a:avLst/>
          </a:prstGeom>
        </p:spPr>
      </p:pic>
      <p:sp>
        <p:nvSpPr>
          <p:cNvPr id="3" name="文本框 2"/>
          <p:cNvSpPr txBox="1"/>
          <p:nvPr/>
        </p:nvSpPr>
        <p:spPr>
          <a:xfrm>
            <a:off x="7978140" y="1294130"/>
            <a:ext cx="2295525"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）理论基础</a:t>
            </a:r>
            <a:endParaRPr lang="zh-CN" altLang="en-US"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 name="图片 4"/>
          <p:cNvPicPr>
            <a:picLocks noChangeAspect="1"/>
          </p:cNvPicPr>
          <p:nvPr>
            <p:custDataLst>
              <p:tags r:id="rId9"/>
            </p:custDataLst>
          </p:nvPr>
        </p:nvPicPr>
        <p:blipFill>
          <a:blip r:embed="rId10"/>
          <a:stretch>
            <a:fillRect/>
          </a:stretch>
        </p:blipFill>
        <p:spPr>
          <a:xfrm>
            <a:off x="7898130" y="1935480"/>
            <a:ext cx="2632075" cy="3227705"/>
          </a:xfrm>
          <a:prstGeom prst="rect">
            <a:avLst/>
          </a:prstGeom>
        </p:spPr>
      </p:pic>
      <p:sp>
        <p:nvSpPr>
          <p:cNvPr id="6" name="文本框 5"/>
          <p:cNvSpPr txBox="1"/>
          <p:nvPr/>
        </p:nvSpPr>
        <p:spPr>
          <a:xfrm>
            <a:off x="6717665" y="5293360"/>
            <a:ext cx="5544185" cy="1322070"/>
          </a:xfrm>
          <a:prstGeom prst="rect">
            <a:avLst/>
          </a:prstGeom>
          <a:noFill/>
        </p:spPr>
        <p:txBody>
          <a:bodyPr wrap="square" rtlCol="0" anchor="t">
            <a:spAutoFit/>
          </a:bodyPr>
          <a:lstStyle/>
          <a:p>
            <a:r>
              <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000" b="1" smtClean="0">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rPr>
              <a:t>）内容：建立工人阶级领导的以工农联盟为基础的人民民主专政</a:t>
            </a:r>
            <a:endPar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r>
              <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000" b="1" smtClean="0">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rPr>
              <a:t>）意义：《论人民民主专政》（</a:t>
            </a:r>
            <a:r>
              <a:rPr lang="en-US" altLang="zh-CN" sz="2000" b="1" smtClean="0">
                <a:latin typeface="华文中宋" panose="02010600040101010101" pitchFamily="2" charset="-122"/>
                <a:ea typeface="华文中宋" panose="02010600040101010101" pitchFamily="2" charset="-122"/>
                <a:cs typeface="华文中宋" panose="02010600040101010101" pitchFamily="2" charset="-122"/>
                <a:sym typeface="+mn-ea"/>
              </a:rPr>
              <a:t>1949.6</a:t>
            </a:r>
            <a:r>
              <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rPr>
              <a:t>）的发表，为建立人民共和国奠定了理论基础</a:t>
            </a:r>
            <a:endParaRPr lang="zh-CN" altLang="en-US" sz="20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746315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中国共产党在根据地和解放区的制度探索</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二</a:t>
            </a:r>
            <a:endParaRPr lang="zh-CN" altLang="en-US" b="1">
              <a:solidFill>
                <a:schemeClr val="bg2"/>
              </a:solidFill>
              <a:latin typeface="思源等宽 N"/>
              <a:ea typeface="+mj-ea"/>
            </a:endParaRPr>
          </a:p>
        </p:txBody>
      </p:sp>
      <p:graphicFrame>
        <p:nvGraphicFramePr>
          <p:cNvPr id="9" name="表格 8"/>
          <p:cNvGraphicFramePr>
            <a:graphicFrameLocks noGrp="1"/>
          </p:cNvGraphicFramePr>
          <p:nvPr>
            <p:custDataLst>
              <p:tags r:id="rId4"/>
            </p:custDataLst>
          </p:nvPr>
        </p:nvGraphicFramePr>
        <p:xfrm>
          <a:off x="457200" y="1023620"/>
          <a:ext cx="11277600" cy="5384800"/>
        </p:xfrm>
        <a:graphic>
          <a:graphicData uri="http://schemas.openxmlformats.org/drawingml/2006/table">
            <a:tbl>
              <a:tblPr firstRow="1" bandRow="1">
                <a:tableStyleId>{C1851354-0483-4FA2-B4C1-F56FC3325666}</a:tableStyleId>
              </a:tblPr>
              <a:tblGrid>
                <a:gridCol w="2562860"/>
                <a:gridCol w="2105660"/>
                <a:gridCol w="2054860"/>
                <a:gridCol w="4554220"/>
              </a:tblGrid>
              <a:tr h="797560">
                <a:tc>
                  <a:txBody>
                    <a:bodyPr/>
                    <a:lstStyle/>
                    <a:p>
                      <a:pPr indent="0" algn="ctr"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时期</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制度建设</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地区</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indent="0" algn="ctr" fontAlgn="auto">
                        <a:lnSpc>
                          <a:spcPct val="120000"/>
                        </a:lnSpc>
                        <a:spcBef>
                          <a:spcPts val="0"/>
                        </a:spcBef>
                        <a:spcAft>
                          <a:spcPts val="0"/>
                        </a:spcAft>
                      </a:pPr>
                      <a:r>
                        <a:rPr lang="zh-CN" sz="2000" b="1" spc="130">
                          <a:solidFill>
                            <a:srgbClr val="646464"/>
                          </a:solidFill>
                          <a:latin typeface="微软雅黑" panose="020B0503020204020204" charset="-122"/>
                          <a:ea typeface="微软雅黑" panose="020B0503020204020204" charset="-122"/>
                        </a:rPr>
                        <a:t>意义</a:t>
                      </a:r>
                      <a:endParaRPr lang="zh-CN" sz="2000" b="1"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1529080">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土地革命时期（1927-1937）</a:t>
                      </a:r>
                      <a:endParaRPr lang="zh-CN" sz="2000" b="1" spc="13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苏维埃政权</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农村革命根据地</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indent="0" algn="l" fontAlgn="auto">
                        <a:lnSpc>
                          <a:spcPct val="120000"/>
                        </a:lnSpc>
                        <a:spcBef>
                          <a:spcPts val="0"/>
                        </a:spcBef>
                        <a:spcAft>
                          <a:spcPts val="0"/>
                        </a:spcAft>
                      </a:pPr>
                      <a:r>
                        <a:rPr lang="zh-CN" sz="2000" b="1" spc="130">
                          <a:solidFill>
                            <a:srgbClr val="FF0000"/>
                          </a:solidFill>
                          <a:latin typeface="微软雅黑" panose="020B0503020204020204" charset="-122"/>
                          <a:ea typeface="微软雅黑" panose="020B0503020204020204" charset="-122"/>
                        </a:rPr>
                        <a:t>创建人民革命政权的尝试</a:t>
                      </a:r>
                      <a:r>
                        <a:rPr lang="zh-CN" sz="2000" b="1" spc="130">
                          <a:solidFill>
                            <a:schemeClr val="tx1">
                              <a:lumMod val="95000"/>
                              <a:lumOff val="5000"/>
                            </a:schemeClr>
                          </a:solidFill>
                          <a:latin typeface="微软雅黑" panose="020B0503020204020204" charset="-122"/>
                          <a:ea typeface="微软雅黑" panose="020B0503020204020204" charset="-122"/>
                        </a:rPr>
                        <a:t>，开辟人民政权的重要实践，积累了治国安民的宝贵经验</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1529080">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抗日战争时期（1937-1945）</a:t>
                      </a:r>
                      <a:endParaRPr lang="zh-CN" sz="2000" b="1" spc="13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边区政府、</a:t>
                      </a:r>
                      <a:endParaRPr lang="en-US" altLang="zh-CN" sz="2000" b="1" spc="130">
                        <a:solidFill>
                          <a:schemeClr val="tx1">
                            <a:lumMod val="95000"/>
                            <a:lumOff val="5000"/>
                          </a:schemeClr>
                        </a:solidFill>
                        <a:latin typeface="微软雅黑" panose="020B0503020204020204" charset="-122"/>
                        <a:ea typeface="微软雅黑" panose="020B0503020204020204" charset="-122"/>
                      </a:endParaRPr>
                    </a:p>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参议会</a:t>
                      </a:r>
                      <a:r>
                        <a:rPr lang="zh-CN" altLang="en-US" sz="2000" b="1" spc="130">
                          <a:solidFill>
                            <a:schemeClr val="tx1">
                              <a:lumMod val="95000"/>
                              <a:lumOff val="5000"/>
                            </a:schemeClr>
                          </a:solidFill>
                          <a:latin typeface="微软雅黑" panose="020B0503020204020204" charset="-122"/>
                          <a:ea typeface="微软雅黑" panose="020B0503020204020204" charset="-122"/>
                        </a:rPr>
                        <a:t>、</a:t>
                      </a:r>
                      <a:endParaRPr lang="en-US" altLang="zh-CN" sz="2000" b="1" spc="130">
                        <a:solidFill>
                          <a:schemeClr val="tx1">
                            <a:lumMod val="95000"/>
                            <a:lumOff val="5000"/>
                          </a:schemeClr>
                        </a:solidFill>
                        <a:latin typeface="微软雅黑" panose="020B0503020204020204" charset="-122"/>
                        <a:ea typeface="微软雅黑" panose="020B0503020204020204" charset="-122"/>
                      </a:endParaRPr>
                    </a:p>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三三制原则</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抗日根据地</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巩固和扩大了抗日民族统一战线，加强了抗日民主</a:t>
                      </a:r>
                      <a:r>
                        <a:rPr lang="zh-CN" sz="2000" b="1" spc="130">
                          <a:solidFill>
                            <a:srgbClr val="FF0000"/>
                          </a:solidFill>
                          <a:latin typeface="微软雅黑" panose="020B0503020204020204" charset="-122"/>
                          <a:ea typeface="微软雅黑" panose="020B0503020204020204" charset="-122"/>
                        </a:rPr>
                        <a:t>政权建设</a:t>
                      </a:r>
                      <a:r>
                        <a:rPr lang="zh-CN" sz="2000" b="1" spc="130">
                          <a:solidFill>
                            <a:schemeClr val="tx1">
                              <a:lumMod val="95000"/>
                              <a:lumOff val="5000"/>
                            </a:schemeClr>
                          </a:solidFill>
                          <a:latin typeface="微软雅黑" panose="020B0503020204020204" charset="-122"/>
                          <a:ea typeface="微软雅黑" panose="020B0503020204020204" charset="-122"/>
                        </a:rPr>
                        <a:t>，为抗战胜利奠定了</a:t>
                      </a:r>
                      <a:r>
                        <a:rPr lang="zh-CN" sz="2000" b="1" spc="130">
                          <a:solidFill>
                            <a:srgbClr val="FF0000"/>
                          </a:solidFill>
                          <a:latin typeface="微软雅黑" panose="020B0503020204020204" charset="-122"/>
                          <a:ea typeface="微软雅黑" panose="020B0503020204020204" charset="-122"/>
                        </a:rPr>
                        <a:t>政治基础</a:t>
                      </a:r>
                      <a:endParaRPr lang="zh-CN" sz="2000" b="1" spc="130">
                        <a:solidFill>
                          <a:srgbClr val="FF0000"/>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1529080">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解放战争时期（1946-1949）</a:t>
                      </a:r>
                      <a:endParaRPr lang="zh-CN" sz="2000" b="1" spc="13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大行政区</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解放区</a:t>
                      </a:r>
                      <a:endParaRPr lang="zh-CN" sz="2000" b="1" spc="130">
                        <a:solidFill>
                          <a:schemeClr val="tx1">
                            <a:lumMod val="95000"/>
                            <a:lumOff val="5000"/>
                          </a:schemeClr>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c>
                  <a:txBody>
                    <a:bodyPr/>
                    <a:lstStyle/>
                    <a:p>
                      <a:pPr indent="0" algn="l" fontAlgn="auto">
                        <a:lnSpc>
                          <a:spcPct val="120000"/>
                        </a:lnSpc>
                        <a:spcBef>
                          <a:spcPts val="0"/>
                        </a:spcBef>
                        <a:spcAft>
                          <a:spcPts val="0"/>
                        </a:spcAft>
                      </a:pPr>
                      <a:r>
                        <a:rPr lang="zh-CN" sz="2000" b="1" spc="130">
                          <a:solidFill>
                            <a:schemeClr val="tx1">
                              <a:lumMod val="95000"/>
                              <a:lumOff val="5000"/>
                            </a:schemeClr>
                          </a:solidFill>
                          <a:latin typeface="微软雅黑" panose="020B0503020204020204" charset="-122"/>
                          <a:ea typeface="微软雅黑" panose="020B0503020204020204" charset="-122"/>
                        </a:rPr>
                        <a:t>加速了解放战争的胜利，巩固了人民政权，</a:t>
                      </a:r>
                      <a:r>
                        <a:rPr lang="zh-CN" sz="2000" b="1" spc="130">
                          <a:solidFill>
                            <a:srgbClr val="FF0000"/>
                          </a:solidFill>
                          <a:latin typeface="微软雅黑" panose="020B0503020204020204" charset="-122"/>
                          <a:ea typeface="微软雅黑" panose="020B0503020204020204" charset="-122"/>
                        </a:rPr>
                        <a:t>为新中国的政权建设奠定了坚定基础</a:t>
                      </a:r>
                      <a:endParaRPr lang="zh-CN" sz="2000" b="1" spc="130">
                        <a:solidFill>
                          <a:srgbClr val="FF0000"/>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FFFFF"/>
                    </a:solidFill>
                  </a:tcPr>
                </a:tc>
              </a:tr>
            </a:tbl>
          </a:graphicData>
        </a:graphic>
      </p:graphicFrame>
      <p:sp>
        <p:nvSpPr>
          <p:cNvPr id="6" name="矩形 5"/>
          <p:cNvSpPr/>
          <p:nvPr/>
        </p:nvSpPr>
        <p:spPr>
          <a:xfrm>
            <a:off x="878205" y="6007100"/>
            <a:ext cx="9699625" cy="690245"/>
          </a:xfrm>
          <a:prstGeom prst="rect">
            <a:avLst/>
          </a:prstGeom>
          <a:solidFill>
            <a:srgbClr val="FFFF00"/>
          </a:solidFill>
        </p:spPr>
        <p:txBody>
          <a:bodyPr wrap="square">
            <a:noAutofit/>
          </a:bodyPr>
          <a:p>
            <a:pPr>
              <a:lnSpc>
                <a:spcPct val="150000"/>
              </a:lnSpc>
              <a:spcBef>
                <a:spcPts val="1200"/>
              </a:spcBef>
              <a:spcAft>
                <a:spcPct val="0"/>
              </a:spcAft>
            </a:pPr>
            <a:r>
              <a:rPr lang="zh-CN" altLang="en-US" sz="2800" b="1" kern="100" dirty="0">
                <a:solidFill>
                  <a:srgbClr val="FF0000"/>
                </a:solidFill>
                <a:latin typeface="微软雅黑" panose="020B0503020204020204" charset="-122"/>
                <a:ea typeface="微软雅黑" panose="020B0503020204020204" charset="-122"/>
              </a:rPr>
              <a:t>不同形式的人民政权，</a:t>
            </a:r>
            <a:r>
              <a:rPr lang="zh-CN" altLang="zh-CN" sz="2800" b="1" kern="100" dirty="0">
                <a:solidFill>
                  <a:srgbClr val="FF0000"/>
                </a:solidFill>
                <a:latin typeface="微软雅黑" panose="020B0503020204020204" charset="-122"/>
                <a:ea typeface="微软雅黑" panose="020B0503020204020204" charset="-122"/>
              </a:rPr>
              <a:t>为新中国的政权建设奠定了坚</a:t>
            </a:r>
            <a:r>
              <a:rPr lang="zh-CN" altLang="en-US" sz="2800" b="1" kern="100" dirty="0">
                <a:solidFill>
                  <a:srgbClr val="FF0000"/>
                </a:solidFill>
                <a:latin typeface="微软雅黑" panose="020B0503020204020204" charset="-122"/>
                <a:ea typeface="微软雅黑" panose="020B0503020204020204" charset="-122"/>
              </a:rPr>
              <a:t>实</a:t>
            </a:r>
            <a:r>
              <a:rPr lang="zh-CN" altLang="zh-CN" sz="2800" b="1" kern="100" dirty="0">
                <a:solidFill>
                  <a:srgbClr val="FF0000"/>
                </a:solidFill>
                <a:latin typeface="微软雅黑" panose="020B0503020204020204" charset="-122"/>
                <a:ea typeface="微软雅黑" panose="020B0503020204020204" charset="-122"/>
              </a:rPr>
              <a:t>基础。</a:t>
            </a:r>
            <a:endParaRPr lang="zh-CN" altLang="zh-CN" sz="2800" b="1" kern="100" dirty="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3969" name="直接连接符 62"/>
          <p:cNvCxnSpPr/>
          <p:nvPr>
            <p:custDataLst>
              <p:tags r:id="rId1"/>
            </p:custDataLst>
          </p:nvPr>
        </p:nvCxnSpPr>
        <p:spPr>
          <a:xfrm>
            <a:off x="1723231" y="2270125"/>
            <a:ext cx="5962650" cy="0"/>
          </a:xfrm>
          <a:prstGeom prst="line">
            <a:avLst/>
          </a:prstGeom>
          <a:ln w="25400" cap="flat" cmpd="sng">
            <a:solidFill>
              <a:srgbClr val="651615"/>
            </a:solidFill>
            <a:prstDash val="solid"/>
            <a:round/>
            <a:headEnd type="oval" w="lg" len="lg"/>
            <a:tailEnd type="none" w="med" len="med"/>
          </a:ln>
        </p:spPr>
      </p:cxnSp>
      <p:sp>
        <p:nvSpPr>
          <p:cNvPr id="83970" name="弧形 63"/>
          <p:cNvSpPr/>
          <p:nvPr>
            <p:custDataLst>
              <p:tags r:id="rId2"/>
            </p:custDataLst>
          </p:nvPr>
        </p:nvSpPr>
        <p:spPr>
          <a:xfrm>
            <a:off x="6968331" y="2270125"/>
            <a:ext cx="1433512" cy="1435100"/>
          </a:xfrm>
          <a:custGeom>
            <a:avLst/>
            <a:gdLst/>
            <a:ahLst/>
            <a:cxnLst/>
            <a:rect l="l" t="t" r="r" b="b"/>
            <a:pathLst>
              <a:path w="1433512" h="1435100" stroke="0">
                <a:moveTo>
                  <a:pt x="716756" y="0"/>
                </a:moveTo>
                <a:cubicBezTo>
                  <a:pt x="1112609" y="0"/>
                  <a:pt x="1433512" y="321258"/>
                  <a:pt x="1433512" y="717550"/>
                </a:cubicBezTo>
                <a:cubicBezTo>
                  <a:pt x="1433512" y="1113550"/>
                  <a:pt x="1113082" y="1434627"/>
                  <a:pt x="717635" y="1435099"/>
                </a:cubicBezTo>
                <a:lnTo>
                  <a:pt x="716756" y="717550"/>
                </a:lnTo>
                <a:close/>
              </a:path>
              <a:path w="1433512" h="1435100" fill="none">
                <a:moveTo>
                  <a:pt x="716756" y="0"/>
                </a:moveTo>
                <a:cubicBezTo>
                  <a:pt x="1112609" y="0"/>
                  <a:pt x="1433512" y="321258"/>
                  <a:pt x="1433512" y="717550"/>
                </a:cubicBezTo>
                <a:cubicBezTo>
                  <a:pt x="1433512" y="1113550"/>
                  <a:pt x="1113082" y="1434627"/>
                  <a:pt x="717635" y="1435099"/>
                </a:cubicBezTo>
              </a:path>
            </a:pathLst>
          </a:custGeom>
          <a:noFill/>
          <a:ln w="25400" cap="flat" cmpd="sng">
            <a:solidFill>
              <a:srgbClr val="651615"/>
            </a:solidFill>
            <a:prstDash val="solid"/>
            <a:round/>
            <a:headEnd type="none" w="med" len="med"/>
            <a:tailEnd type="none" w="med" len="med"/>
          </a:ln>
        </p:spPr>
        <p:txBody>
          <a:bodyPr/>
          <a:lstStyle/>
          <a:p>
            <a:endParaRPr lang="zh-CN" altLang="en-US">
              <a:latin typeface="Arial" panose="020B0604020202020204"/>
              <a:ea typeface="微软雅黑" panose="020B0503020204020204" charset="-122"/>
              <a:sym typeface="Arial" panose="020B0604020202020204"/>
            </a:endParaRPr>
          </a:p>
        </p:txBody>
      </p:sp>
      <p:cxnSp>
        <p:nvCxnSpPr>
          <p:cNvPr id="83971" name="直接连接符 64"/>
          <p:cNvCxnSpPr/>
          <p:nvPr>
            <p:custDataLst>
              <p:tags r:id="rId3"/>
            </p:custDataLst>
          </p:nvPr>
        </p:nvCxnSpPr>
        <p:spPr>
          <a:xfrm flipH="1">
            <a:off x="3417093" y="3705225"/>
            <a:ext cx="4268788" cy="0"/>
          </a:xfrm>
          <a:prstGeom prst="line">
            <a:avLst/>
          </a:prstGeom>
          <a:ln w="25400" cap="flat" cmpd="sng">
            <a:solidFill>
              <a:srgbClr val="651615"/>
            </a:solidFill>
            <a:prstDash val="solid"/>
            <a:round/>
            <a:headEnd type="none" w="med" len="med"/>
            <a:tailEnd type="none" w="med" len="med"/>
          </a:ln>
        </p:spPr>
      </p:cxnSp>
      <p:sp>
        <p:nvSpPr>
          <p:cNvPr id="83972" name="弧形 65"/>
          <p:cNvSpPr/>
          <p:nvPr>
            <p:custDataLst>
              <p:tags r:id="rId4"/>
            </p:custDataLst>
          </p:nvPr>
        </p:nvSpPr>
        <p:spPr>
          <a:xfrm flipH="1">
            <a:off x="2699543" y="3705225"/>
            <a:ext cx="1433513" cy="1433513"/>
          </a:xfrm>
          <a:custGeom>
            <a:avLst/>
            <a:gdLst/>
            <a:ahLst/>
            <a:cxnLst/>
            <a:rect l="l" t="t" r="r" b="b"/>
            <a:pathLst>
              <a:path w="1433512" h="1433512" stroke="0">
                <a:moveTo>
                  <a:pt x="716756" y="0"/>
                </a:moveTo>
                <a:cubicBezTo>
                  <a:pt x="1112609" y="0"/>
                  <a:pt x="1433512" y="320903"/>
                  <a:pt x="1433512" y="716756"/>
                </a:cubicBezTo>
                <a:cubicBezTo>
                  <a:pt x="1433512" y="1112318"/>
                  <a:pt x="1113081" y="1433040"/>
                  <a:pt x="717634" y="1433511"/>
                </a:cubicBezTo>
                <a:lnTo>
                  <a:pt x="716756" y="716756"/>
                </a:lnTo>
                <a:close/>
              </a:path>
              <a:path w="1433512" h="1433512" fill="none">
                <a:moveTo>
                  <a:pt x="716756" y="0"/>
                </a:moveTo>
                <a:cubicBezTo>
                  <a:pt x="1112609" y="0"/>
                  <a:pt x="1433512" y="320903"/>
                  <a:pt x="1433512" y="716756"/>
                </a:cubicBezTo>
                <a:cubicBezTo>
                  <a:pt x="1433512" y="1112318"/>
                  <a:pt x="1113081" y="1433040"/>
                  <a:pt x="717634" y="1433511"/>
                </a:cubicBezTo>
              </a:path>
            </a:pathLst>
          </a:custGeom>
          <a:noFill/>
          <a:ln w="25400" cap="flat" cmpd="sng">
            <a:solidFill>
              <a:srgbClr val="651615"/>
            </a:solidFill>
            <a:prstDash val="solid"/>
            <a:round/>
            <a:headEnd type="none" w="med" len="med"/>
            <a:tailEnd type="none" w="med" len="med"/>
          </a:ln>
        </p:spPr>
        <p:txBody>
          <a:bodyPr/>
          <a:lstStyle/>
          <a:p>
            <a:endParaRPr lang="zh-CN" altLang="en-US">
              <a:latin typeface="Arial" panose="020B0604020202020204"/>
              <a:ea typeface="微软雅黑" panose="020B0503020204020204" charset="-122"/>
              <a:sym typeface="Arial" panose="020B0604020202020204"/>
            </a:endParaRPr>
          </a:p>
        </p:txBody>
      </p:sp>
      <p:cxnSp>
        <p:nvCxnSpPr>
          <p:cNvPr id="83973" name="直接连接符 66"/>
          <p:cNvCxnSpPr/>
          <p:nvPr>
            <p:custDataLst>
              <p:tags r:id="rId5"/>
            </p:custDataLst>
          </p:nvPr>
        </p:nvCxnSpPr>
        <p:spPr>
          <a:xfrm>
            <a:off x="3417093" y="5138738"/>
            <a:ext cx="5964238" cy="0"/>
          </a:xfrm>
          <a:prstGeom prst="line">
            <a:avLst/>
          </a:prstGeom>
          <a:ln w="25400" cap="flat" cmpd="sng">
            <a:solidFill>
              <a:srgbClr val="651615"/>
            </a:solidFill>
            <a:prstDash val="solid"/>
            <a:round/>
            <a:headEnd type="none" w="med" len="med"/>
            <a:tailEnd type="triangle" w="lg" len="lg"/>
          </a:ln>
        </p:spPr>
      </p:cxnSp>
      <p:sp>
        <p:nvSpPr>
          <p:cNvPr id="83974" name="泪滴形 68"/>
          <p:cNvSpPr/>
          <p:nvPr>
            <p:custDataLst>
              <p:tags r:id="rId6"/>
            </p:custDataLst>
          </p:nvPr>
        </p:nvSpPr>
        <p:spPr>
          <a:xfrm rot="8100000">
            <a:off x="1593056" y="1847850"/>
            <a:ext cx="269875" cy="269875"/>
          </a:xfrm>
          <a:custGeom>
            <a:avLst/>
            <a:gdLst/>
            <a:ahLst/>
            <a:cxnLst/>
            <a:rect l="l" t="t" r="r" b="b"/>
            <a:pathLst>
              <a:path w="269875" h="269875">
                <a:moveTo>
                  <a:pt x="0" y="134937"/>
                </a:moveTo>
                <a:cubicBezTo>
                  <a:pt x="0" y="60413"/>
                  <a:pt x="60413" y="0"/>
                  <a:pt x="134937" y="0"/>
                </a:cubicBezTo>
                <a:cubicBezTo>
                  <a:pt x="179916" y="0"/>
                  <a:pt x="224895" y="0"/>
                  <a:pt x="269875" y="0"/>
                </a:cubicBezTo>
                <a:cubicBezTo>
                  <a:pt x="269875" y="44978"/>
                  <a:pt x="269875" y="89957"/>
                  <a:pt x="269875" y="134937"/>
                </a:cubicBezTo>
                <a:cubicBezTo>
                  <a:pt x="269875" y="209461"/>
                  <a:pt x="209462" y="269874"/>
                  <a:pt x="134938" y="269874"/>
                </a:cubicBezTo>
                <a:cubicBezTo>
                  <a:pt x="60414" y="269874"/>
                  <a:pt x="1" y="209461"/>
                  <a:pt x="1" y="134937"/>
                </a:cubicBezTo>
              </a:path>
            </a:pathLst>
          </a:custGeom>
          <a:solidFill>
            <a:srgbClr val="871E1C"/>
          </a:solidFill>
          <a:ln w="9525">
            <a:noFill/>
          </a:ln>
        </p:spPr>
        <p:txBody>
          <a:bodyPr/>
          <a:lstStyle/>
          <a:p>
            <a:endParaRPr lang="zh-CN" altLang="en-US">
              <a:latin typeface="Arial" panose="020B0604020202020204"/>
              <a:ea typeface="微软雅黑" panose="020B0503020204020204" charset="-122"/>
              <a:sym typeface="Arial" panose="020B0604020202020204"/>
            </a:endParaRPr>
          </a:p>
        </p:txBody>
      </p:sp>
      <p:sp>
        <p:nvSpPr>
          <p:cNvPr id="83975" name="文本框 11"/>
          <p:cNvSpPr/>
          <p:nvPr>
            <p:custDataLst>
              <p:tags r:id="rId7"/>
            </p:custDataLst>
          </p:nvPr>
        </p:nvSpPr>
        <p:spPr>
          <a:xfrm>
            <a:off x="1562893" y="1806575"/>
            <a:ext cx="331788" cy="366713"/>
          </a:xfrm>
          <a:prstGeom prst="rect">
            <a:avLst/>
          </a:prstGeom>
          <a:noFill/>
          <a:ln w="9525">
            <a:noFill/>
          </a:ln>
        </p:spPr>
        <p:txBody>
          <a:bodyPr lIns="91440" tIns="45720" rIns="91440" bIns="45720" anchor="t" anchorCtr="0"/>
          <a:lstStyle/>
          <a:p>
            <a:pPr algn="ctr">
              <a:lnSpc>
                <a:spcPct val="130000"/>
              </a:lnSpc>
            </a:pPr>
            <a:r>
              <a:rPr lang="en-US" altLang="zh-CN" sz="1300">
                <a:solidFill>
                  <a:srgbClr val="FFFFFF"/>
                </a:solidFill>
                <a:latin typeface="Arial" panose="020B0604020202020204"/>
                <a:ea typeface="微软雅黑" panose="020B0503020204020204" charset="-122"/>
                <a:sym typeface="Arial" panose="020B0604020202020204"/>
              </a:rPr>
              <a:t>1</a:t>
            </a:r>
            <a:endParaRPr lang="zh-CN" altLang="zh-CN">
              <a:latin typeface="Arial" panose="020B0604020202020204"/>
              <a:ea typeface="微软雅黑" panose="020B0503020204020204" charset="-122"/>
              <a:sym typeface="Arial" panose="020B0604020202020204"/>
            </a:endParaRPr>
          </a:p>
        </p:txBody>
      </p:sp>
      <p:sp>
        <p:nvSpPr>
          <p:cNvPr id="83976" name="椭圆 12"/>
          <p:cNvSpPr/>
          <p:nvPr>
            <p:custDataLst>
              <p:tags r:id="rId8"/>
            </p:custDataLst>
          </p:nvPr>
        </p:nvSpPr>
        <p:spPr>
          <a:xfrm flipV="1">
            <a:off x="1659731" y="2209800"/>
            <a:ext cx="117475" cy="117475"/>
          </a:xfrm>
          <a:prstGeom prst="ellipse">
            <a:avLst/>
          </a:prstGeom>
          <a:solidFill>
            <a:srgbClr val="FFFFFF"/>
          </a:solidFill>
          <a:ln w="28575" cap="flat" cmpd="sng">
            <a:solidFill>
              <a:srgbClr val="871E1C"/>
            </a:solidFill>
            <a:prstDash val="solid"/>
            <a:round/>
            <a:headEnd type="none" w="med" len="med"/>
            <a:tailEnd type="none" w="med" len="med"/>
          </a:ln>
        </p:spPr>
        <p:txBody>
          <a:bodyPr lIns="91440" tIns="45720" rIns="91440" bIns="45720" anchor="ctr" anchorCtr="0"/>
          <a:lstStyle/>
          <a:p>
            <a:pPr algn="ctr">
              <a:lnSpc>
                <a:spcPct val="110000"/>
              </a:lnSpc>
            </a:pPr>
            <a:endParaRPr lang="zh-CN" altLang="en-US" sz="500">
              <a:solidFill>
                <a:srgbClr val="FFFFFF"/>
              </a:solidFill>
              <a:latin typeface="Arial" panose="020B0604020202020204"/>
              <a:ea typeface="微软雅黑" panose="020B0503020204020204" charset="-122"/>
              <a:sym typeface="Arial" panose="020B0604020202020204"/>
            </a:endParaRPr>
          </a:p>
        </p:txBody>
      </p:sp>
      <p:sp>
        <p:nvSpPr>
          <p:cNvPr id="83977" name="文本框 13"/>
          <p:cNvSpPr/>
          <p:nvPr>
            <p:custDataLst>
              <p:tags r:id="rId9"/>
            </p:custDataLst>
          </p:nvPr>
        </p:nvSpPr>
        <p:spPr>
          <a:xfrm>
            <a:off x="1864518" y="1720850"/>
            <a:ext cx="2201863" cy="485775"/>
          </a:xfrm>
          <a:prstGeom prst="rect">
            <a:avLst/>
          </a:prstGeom>
          <a:noFill/>
          <a:ln w="9525">
            <a:noFill/>
          </a:ln>
        </p:spPr>
        <p:txBody>
          <a:bodyPr lIns="91440" tIns="45720" rIns="91440" bIns="0" anchor="t" anchorCtr="0"/>
          <a:lstStyle/>
          <a:p>
            <a:pPr>
              <a:lnSpc>
                <a:spcPct val="120000"/>
              </a:lnSpc>
            </a:pPr>
            <a:r>
              <a:rPr lang="en-US" sz="2400" b="1">
                <a:solidFill>
                  <a:srgbClr val="262626"/>
                </a:solidFill>
                <a:latin typeface="Arial" panose="020B0604020202020204"/>
                <a:ea typeface="微软雅黑" panose="020B0503020204020204" charset="-122"/>
                <a:sym typeface="Arial" panose="020B0604020202020204"/>
              </a:rPr>
              <a:t>1912</a:t>
            </a:r>
            <a:r>
              <a:rPr lang="zh-CN" altLang="en-US" sz="2400" b="1">
                <a:solidFill>
                  <a:srgbClr val="262626"/>
                </a:solidFill>
                <a:latin typeface="Arial" panose="020B0604020202020204"/>
                <a:ea typeface="微软雅黑" panose="020B0503020204020204" charset="-122"/>
                <a:sym typeface="Arial" panose="020B0604020202020204"/>
              </a:rPr>
              <a:t>年</a:t>
            </a:r>
            <a:endParaRPr lang="zh-CN" altLang="en-US" sz="2400" b="1">
              <a:solidFill>
                <a:srgbClr val="262626"/>
              </a:solidFill>
              <a:latin typeface="Arial" panose="020B0604020202020204"/>
              <a:ea typeface="微软雅黑" panose="020B0503020204020204" charset="-122"/>
              <a:sym typeface="Arial" panose="020B0604020202020204"/>
            </a:endParaRPr>
          </a:p>
        </p:txBody>
      </p:sp>
      <p:sp>
        <p:nvSpPr>
          <p:cNvPr id="83978" name="泪滴形 74"/>
          <p:cNvSpPr/>
          <p:nvPr>
            <p:custDataLst>
              <p:tags r:id="rId10"/>
            </p:custDataLst>
          </p:nvPr>
        </p:nvSpPr>
        <p:spPr>
          <a:xfrm rot="8100000">
            <a:off x="8260556" y="2552700"/>
            <a:ext cx="271462" cy="269875"/>
          </a:xfrm>
          <a:custGeom>
            <a:avLst/>
            <a:gdLst/>
            <a:ahLst/>
            <a:cxnLst/>
            <a:rect l="l" t="t" r="r" b="b"/>
            <a:pathLst>
              <a:path w="271462" h="269875">
                <a:moveTo>
                  <a:pt x="0" y="134937"/>
                </a:moveTo>
                <a:cubicBezTo>
                  <a:pt x="0" y="60413"/>
                  <a:pt x="60769" y="0"/>
                  <a:pt x="135731" y="0"/>
                </a:cubicBezTo>
                <a:cubicBezTo>
                  <a:pt x="180974" y="0"/>
                  <a:pt x="226218" y="0"/>
                  <a:pt x="271462" y="0"/>
                </a:cubicBezTo>
                <a:cubicBezTo>
                  <a:pt x="271462" y="44978"/>
                  <a:pt x="271462" y="89957"/>
                  <a:pt x="271462" y="134937"/>
                </a:cubicBezTo>
                <a:cubicBezTo>
                  <a:pt x="271462" y="209461"/>
                  <a:pt x="210693" y="269874"/>
                  <a:pt x="135731" y="269874"/>
                </a:cubicBezTo>
                <a:cubicBezTo>
                  <a:pt x="60769" y="269874"/>
                  <a:pt x="0" y="209461"/>
                  <a:pt x="0" y="134937"/>
                </a:cubicBezTo>
              </a:path>
            </a:pathLst>
          </a:custGeom>
          <a:solidFill>
            <a:srgbClr val="871E1C"/>
          </a:solidFill>
          <a:ln w="9525">
            <a:noFill/>
          </a:ln>
        </p:spPr>
        <p:txBody>
          <a:bodyPr/>
          <a:lstStyle/>
          <a:p>
            <a:endParaRPr lang="zh-CN" altLang="en-US">
              <a:latin typeface="Arial" panose="020B0604020202020204"/>
              <a:ea typeface="微软雅黑" panose="020B0503020204020204" charset="-122"/>
              <a:sym typeface="Arial" panose="020B0604020202020204"/>
            </a:endParaRPr>
          </a:p>
        </p:txBody>
      </p:sp>
      <p:sp>
        <p:nvSpPr>
          <p:cNvPr id="83979" name="文本框 15"/>
          <p:cNvSpPr/>
          <p:nvPr>
            <p:custDataLst>
              <p:tags r:id="rId11"/>
            </p:custDataLst>
          </p:nvPr>
        </p:nvSpPr>
        <p:spPr>
          <a:xfrm>
            <a:off x="8235156" y="2509838"/>
            <a:ext cx="330200" cy="366712"/>
          </a:xfrm>
          <a:prstGeom prst="rect">
            <a:avLst/>
          </a:prstGeom>
          <a:noFill/>
          <a:ln w="9525">
            <a:noFill/>
          </a:ln>
        </p:spPr>
        <p:txBody>
          <a:bodyPr lIns="91440" tIns="45720" rIns="91440" bIns="45720" anchor="t" anchorCtr="0"/>
          <a:lstStyle/>
          <a:p>
            <a:pPr algn="ctr">
              <a:lnSpc>
                <a:spcPct val="130000"/>
              </a:lnSpc>
            </a:pPr>
            <a:r>
              <a:rPr lang="en-US" altLang="zh-CN" sz="1300">
                <a:solidFill>
                  <a:srgbClr val="FFFFFF"/>
                </a:solidFill>
                <a:latin typeface="Arial" panose="020B0604020202020204"/>
                <a:ea typeface="微软雅黑" panose="020B0503020204020204" charset="-122"/>
                <a:sym typeface="Arial" panose="020B0604020202020204"/>
              </a:rPr>
              <a:t>3</a:t>
            </a:r>
            <a:endParaRPr lang="zh-CN" altLang="zh-CN">
              <a:latin typeface="Arial" panose="020B0604020202020204"/>
              <a:ea typeface="微软雅黑" panose="020B0503020204020204" charset="-122"/>
              <a:sym typeface="Arial" panose="020B0604020202020204"/>
            </a:endParaRPr>
          </a:p>
        </p:txBody>
      </p:sp>
      <p:sp>
        <p:nvSpPr>
          <p:cNvPr id="83980" name="椭圆 16"/>
          <p:cNvSpPr/>
          <p:nvPr>
            <p:custDataLst>
              <p:tags r:id="rId12"/>
            </p:custDataLst>
          </p:nvPr>
        </p:nvSpPr>
        <p:spPr>
          <a:xfrm flipV="1">
            <a:off x="8336756" y="2924175"/>
            <a:ext cx="117475" cy="117475"/>
          </a:xfrm>
          <a:prstGeom prst="ellipse">
            <a:avLst/>
          </a:prstGeom>
          <a:solidFill>
            <a:srgbClr val="FFFFFF"/>
          </a:solidFill>
          <a:ln w="28575" cap="flat" cmpd="sng">
            <a:solidFill>
              <a:srgbClr val="871E1C"/>
            </a:solidFill>
            <a:prstDash val="solid"/>
            <a:round/>
            <a:headEnd type="none" w="med" len="med"/>
            <a:tailEnd type="none" w="med" len="med"/>
          </a:ln>
        </p:spPr>
        <p:txBody>
          <a:bodyPr lIns="91440" tIns="45720" rIns="91440" bIns="45720" anchor="ctr" anchorCtr="0"/>
          <a:lstStyle/>
          <a:p>
            <a:pPr algn="ctr">
              <a:lnSpc>
                <a:spcPct val="110000"/>
              </a:lnSpc>
            </a:pPr>
            <a:endParaRPr lang="zh-CN" altLang="en-US" sz="500">
              <a:solidFill>
                <a:srgbClr val="FFFFFF"/>
              </a:solidFill>
              <a:latin typeface="Arial" panose="020B0604020202020204"/>
              <a:ea typeface="微软雅黑" panose="020B0503020204020204" charset="-122"/>
              <a:sym typeface="Arial" panose="020B0604020202020204"/>
            </a:endParaRPr>
          </a:p>
        </p:txBody>
      </p:sp>
      <p:sp>
        <p:nvSpPr>
          <p:cNvPr id="83981" name="文本框 17"/>
          <p:cNvSpPr/>
          <p:nvPr>
            <p:custDataLst>
              <p:tags r:id="rId13"/>
            </p:custDataLst>
          </p:nvPr>
        </p:nvSpPr>
        <p:spPr>
          <a:xfrm>
            <a:off x="8552656" y="2400300"/>
            <a:ext cx="2547937" cy="509588"/>
          </a:xfrm>
          <a:prstGeom prst="rect">
            <a:avLst/>
          </a:prstGeom>
          <a:noFill/>
          <a:ln w="9525">
            <a:noFill/>
          </a:ln>
        </p:spPr>
        <p:txBody>
          <a:bodyPr lIns="91440" tIns="45720" rIns="91440" bIns="0" anchor="t" anchorCtr="0"/>
          <a:lstStyle/>
          <a:p>
            <a:pPr>
              <a:lnSpc>
                <a:spcPct val="120000"/>
              </a:lnSpc>
            </a:pPr>
            <a:r>
              <a:rPr sz="2400" b="1">
                <a:solidFill>
                  <a:srgbClr val="262626"/>
                </a:solidFill>
                <a:latin typeface="Arial" panose="020B0604020202020204"/>
                <a:ea typeface="微软雅黑" panose="020B0503020204020204" charset="-122"/>
                <a:sym typeface="Arial" panose="020B0604020202020204"/>
              </a:rPr>
              <a:t>1927-48年</a:t>
            </a:r>
            <a:endParaRPr sz="2400" b="1">
              <a:solidFill>
                <a:srgbClr val="262626"/>
              </a:solidFill>
              <a:latin typeface="Arial" panose="020B0604020202020204"/>
              <a:ea typeface="微软雅黑" panose="020B0503020204020204" charset="-122"/>
              <a:sym typeface="Arial" panose="020B0604020202020204"/>
            </a:endParaRPr>
          </a:p>
        </p:txBody>
      </p:sp>
      <p:sp>
        <p:nvSpPr>
          <p:cNvPr id="83982" name="泪滴形 88"/>
          <p:cNvSpPr/>
          <p:nvPr>
            <p:custDataLst>
              <p:tags r:id="rId14"/>
            </p:custDataLst>
          </p:nvPr>
        </p:nvSpPr>
        <p:spPr>
          <a:xfrm rot="8100000">
            <a:off x="2569368" y="4013200"/>
            <a:ext cx="269875" cy="271463"/>
          </a:xfrm>
          <a:custGeom>
            <a:avLst/>
            <a:gdLst/>
            <a:ahLst/>
            <a:cxnLst/>
            <a:rect l="l" t="t" r="r" b="b"/>
            <a:pathLst>
              <a:path w="269875" h="271462">
                <a:moveTo>
                  <a:pt x="0" y="135731"/>
                </a:moveTo>
                <a:cubicBezTo>
                  <a:pt x="0" y="60769"/>
                  <a:pt x="60413" y="0"/>
                  <a:pt x="134937" y="0"/>
                </a:cubicBezTo>
                <a:cubicBezTo>
                  <a:pt x="179916" y="0"/>
                  <a:pt x="224895" y="0"/>
                  <a:pt x="269875" y="0"/>
                </a:cubicBezTo>
                <a:cubicBezTo>
                  <a:pt x="269875" y="45243"/>
                  <a:pt x="269875" y="90487"/>
                  <a:pt x="269875" y="135731"/>
                </a:cubicBezTo>
                <a:cubicBezTo>
                  <a:pt x="269875" y="210693"/>
                  <a:pt x="209462" y="271462"/>
                  <a:pt x="134938" y="271462"/>
                </a:cubicBezTo>
                <a:cubicBezTo>
                  <a:pt x="60414" y="271462"/>
                  <a:pt x="1" y="210693"/>
                  <a:pt x="1" y="135731"/>
                </a:cubicBezTo>
              </a:path>
            </a:pathLst>
          </a:custGeom>
          <a:solidFill>
            <a:srgbClr val="871E1C"/>
          </a:solidFill>
          <a:ln w="9525">
            <a:noFill/>
          </a:ln>
        </p:spPr>
        <p:txBody>
          <a:bodyPr/>
          <a:lstStyle/>
          <a:p>
            <a:endParaRPr lang="zh-CN" altLang="en-US">
              <a:latin typeface="Arial" panose="020B0604020202020204"/>
              <a:ea typeface="微软雅黑" panose="020B0503020204020204" charset="-122"/>
              <a:sym typeface="Arial" panose="020B0604020202020204"/>
            </a:endParaRPr>
          </a:p>
        </p:txBody>
      </p:sp>
      <p:sp>
        <p:nvSpPr>
          <p:cNvPr id="83983" name="文本框 23"/>
          <p:cNvSpPr/>
          <p:nvPr>
            <p:custDataLst>
              <p:tags r:id="rId15"/>
            </p:custDataLst>
          </p:nvPr>
        </p:nvSpPr>
        <p:spPr>
          <a:xfrm>
            <a:off x="2543968" y="3970338"/>
            <a:ext cx="330200" cy="366712"/>
          </a:xfrm>
          <a:prstGeom prst="rect">
            <a:avLst/>
          </a:prstGeom>
          <a:noFill/>
          <a:ln w="9525">
            <a:noFill/>
          </a:ln>
        </p:spPr>
        <p:txBody>
          <a:bodyPr lIns="91440" tIns="45720" rIns="91440" bIns="45720" anchor="t" anchorCtr="0"/>
          <a:lstStyle/>
          <a:p>
            <a:pPr algn="ctr">
              <a:lnSpc>
                <a:spcPct val="130000"/>
              </a:lnSpc>
            </a:pPr>
            <a:r>
              <a:rPr lang="en-US" altLang="zh-CN" sz="1300">
                <a:solidFill>
                  <a:srgbClr val="FFFFFF"/>
                </a:solidFill>
                <a:latin typeface="Arial" panose="020B0604020202020204"/>
                <a:ea typeface="微软雅黑" panose="020B0503020204020204" charset="-122"/>
                <a:sym typeface="Arial" panose="020B0604020202020204"/>
              </a:rPr>
              <a:t>4</a:t>
            </a:r>
            <a:endParaRPr lang="zh-CN" altLang="zh-CN">
              <a:latin typeface="Arial" panose="020B0604020202020204"/>
              <a:ea typeface="微软雅黑" panose="020B0503020204020204" charset="-122"/>
              <a:sym typeface="Arial" panose="020B0604020202020204"/>
            </a:endParaRPr>
          </a:p>
        </p:txBody>
      </p:sp>
      <p:sp>
        <p:nvSpPr>
          <p:cNvPr id="83984" name="椭圆 24"/>
          <p:cNvSpPr/>
          <p:nvPr>
            <p:custDataLst>
              <p:tags r:id="rId16"/>
            </p:custDataLst>
          </p:nvPr>
        </p:nvSpPr>
        <p:spPr>
          <a:xfrm flipV="1">
            <a:off x="2647156" y="4384675"/>
            <a:ext cx="117475" cy="117475"/>
          </a:xfrm>
          <a:prstGeom prst="ellipse">
            <a:avLst/>
          </a:prstGeom>
          <a:solidFill>
            <a:srgbClr val="FFFFFF"/>
          </a:solidFill>
          <a:ln w="28575" cap="flat" cmpd="sng">
            <a:solidFill>
              <a:srgbClr val="871E1C"/>
            </a:solidFill>
            <a:prstDash val="solid"/>
            <a:round/>
            <a:headEnd type="none" w="med" len="med"/>
            <a:tailEnd type="none" w="med" len="med"/>
          </a:ln>
        </p:spPr>
        <p:txBody>
          <a:bodyPr lIns="91440" tIns="45720" rIns="91440" bIns="45720" anchor="ctr" anchorCtr="0"/>
          <a:lstStyle/>
          <a:p>
            <a:pPr algn="ctr">
              <a:lnSpc>
                <a:spcPct val="110000"/>
              </a:lnSpc>
            </a:pPr>
            <a:endParaRPr lang="zh-CN" altLang="en-US" sz="500">
              <a:solidFill>
                <a:srgbClr val="FFFFFF"/>
              </a:solidFill>
              <a:latin typeface="Arial" panose="020B0604020202020204"/>
              <a:ea typeface="微软雅黑" panose="020B0503020204020204" charset="-122"/>
              <a:sym typeface="Arial" panose="020B0604020202020204"/>
            </a:endParaRPr>
          </a:p>
        </p:txBody>
      </p:sp>
      <p:sp>
        <p:nvSpPr>
          <p:cNvPr id="83985" name="文本框 25"/>
          <p:cNvSpPr/>
          <p:nvPr>
            <p:custDataLst>
              <p:tags r:id="rId17"/>
            </p:custDataLst>
          </p:nvPr>
        </p:nvSpPr>
        <p:spPr>
          <a:xfrm>
            <a:off x="405606" y="3811588"/>
            <a:ext cx="2359025" cy="565150"/>
          </a:xfrm>
          <a:prstGeom prst="rect">
            <a:avLst/>
          </a:prstGeom>
          <a:noFill/>
          <a:ln w="9525">
            <a:noFill/>
          </a:ln>
        </p:spPr>
        <p:txBody>
          <a:bodyPr lIns="91440" tIns="45720" rIns="91440" bIns="0" anchor="t" anchorCtr="0"/>
          <a:lstStyle/>
          <a:p>
            <a:pPr algn="ctr">
              <a:lnSpc>
                <a:spcPct val="120000"/>
              </a:lnSpc>
            </a:pPr>
            <a:r>
              <a:rPr lang="en-US" altLang="zh-CN" sz="2400" b="1">
                <a:solidFill>
                  <a:srgbClr val="262626"/>
                </a:solidFill>
                <a:latin typeface="Arial" panose="020B0604020202020204"/>
                <a:ea typeface="微软雅黑" panose="020B0503020204020204" charset="-122"/>
                <a:sym typeface="Arial" panose="020B0604020202020204"/>
              </a:rPr>
              <a:t>1931-34</a:t>
            </a:r>
            <a:r>
              <a:rPr lang="zh-CN" altLang="en-US" sz="2400" b="1">
                <a:solidFill>
                  <a:srgbClr val="262626"/>
                </a:solidFill>
                <a:latin typeface="Arial" panose="020B0604020202020204"/>
                <a:ea typeface="微软雅黑" panose="020B0503020204020204" charset="-122"/>
                <a:sym typeface="Arial" panose="020B0604020202020204"/>
              </a:rPr>
              <a:t>年</a:t>
            </a:r>
            <a:endParaRPr lang="zh-CN" altLang="en-US" sz="2400" b="1">
              <a:solidFill>
                <a:srgbClr val="262626"/>
              </a:solidFill>
              <a:latin typeface="Arial" panose="020B0604020202020204"/>
              <a:ea typeface="微软雅黑" panose="020B0503020204020204" charset="-122"/>
              <a:sym typeface="Arial" panose="020B0604020202020204"/>
            </a:endParaRPr>
          </a:p>
        </p:txBody>
      </p:sp>
      <p:sp>
        <p:nvSpPr>
          <p:cNvPr id="1053142" name="矩形 26"/>
          <p:cNvSpPr/>
          <p:nvPr>
            <p:custDataLst>
              <p:tags r:id="rId18"/>
            </p:custDataLst>
          </p:nvPr>
        </p:nvSpPr>
        <p:spPr>
          <a:xfrm>
            <a:off x="1866106" y="2265363"/>
            <a:ext cx="2455862" cy="981075"/>
          </a:xfrm>
          <a:prstGeom prst="rect">
            <a:avLst/>
          </a:prstGeom>
          <a:noFill/>
          <a:ln w="9525">
            <a:noFill/>
          </a:ln>
        </p:spPr>
        <p:txBody>
          <a:bodyPr lIns="90000" tIns="0" rIns="91440" bIns="45720" anchor="t" anchorCtr="0"/>
          <a:lstStyle/>
          <a:p>
            <a:pPr>
              <a:lnSpc>
                <a:spcPct val="120000"/>
              </a:lnSpc>
            </a:pPr>
            <a:r>
              <a:rPr lang="zh-CN" altLang="zh-CN" sz="2400" b="1">
                <a:latin typeface="Arial" panose="020B0604020202020204"/>
                <a:ea typeface="微软雅黑" panose="020B0503020204020204" charset="-122"/>
                <a:sym typeface="Arial" panose="020B0604020202020204"/>
              </a:rPr>
              <a:t>中华民国临时政府时期</a:t>
            </a:r>
            <a:endParaRPr lang="zh-CN" altLang="zh-CN" sz="2400" b="1">
              <a:latin typeface="Arial" panose="020B0604020202020204"/>
              <a:ea typeface="微软雅黑" panose="020B0503020204020204" charset="-122"/>
              <a:sym typeface="Arial" panose="020B0604020202020204"/>
            </a:endParaRPr>
          </a:p>
        </p:txBody>
      </p:sp>
      <p:sp>
        <p:nvSpPr>
          <p:cNvPr id="1053144" name="矩形 27"/>
          <p:cNvSpPr/>
          <p:nvPr>
            <p:custDataLst>
              <p:tags r:id="rId19"/>
            </p:custDataLst>
          </p:nvPr>
        </p:nvSpPr>
        <p:spPr>
          <a:xfrm>
            <a:off x="8554243" y="2909888"/>
            <a:ext cx="2244725" cy="982662"/>
          </a:xfrm>
          <a:prstGeom prst="rect">
            <a:avLst/>
          </a:prstGeom>
          <a:noFill/>
          <a:ln w="9525">
            <a:noFill/>
          </a:ln>
        </p:spPr>
        <p:txBody>
          <a:bodyPr lIns="90000" tIns="0" rIns="91440" bIns="45720" anchor="t" anchorCtr="0"/>
          <a:lstStyle/>
          <a:p>
            <a:pPr>
              <a:lnSpc>
                <a:spcPct val="120000"/>
              </a:lnSpc>
            </a:pPr>
            <a:endParaRPr lang="zh-CN" altLang="zh-CN" sz="2400" b="1">
              <a:latin typeface="Arial" panose="020B0604020202020204"/>
              <a:ea typeface="微软雅黑" panose="020B0503020204020204" charset="-122"/>
              <a:sym typeface="Arial" panose="020B0604020202020204"/>
            </a:endParaRPr>
          </a:p>
        </p:txBody>
      </p:sp>
      <p:sp>
        <p:nvSpPr>
          <p:cNvPr id="1053146" name="矩形 28"/>
          <p:cNvSpPr/>
          <p:nvPr>
            <p:custDataLst>
              <p:tags r:id="rId20"/>
            </p:custDataLst>
          </p:nvPr>
        </p:nvSpPr>
        <p:spPr>
          <a:xfrm>
            <a:off x="309403" y="4377055"/>
            <a:ext cx="2386965" cy="835660"/>
          </a:xfrm>
          <a:prstGeom prst="rect">
            <a:avLst/>
          </a:prstGeom>
          <a:noFill/>
          <a:ln w="9525">
            <a:noFill/>
          </a:ln>
        </p:spPr>
        <p:txBody>
          <a:bodyPr lIns="90000" tIns="0" rIns="91440" bIns="45720" anchor="t" anchorCtr="0"/>
          <a:lstStyle/>
          <a:p>
            <a:pPr algn="r">
              <a:lnSpc>
                <a:spcPct val="120000"/>
              </a:lnSpc>
            </a:pPr>
            <a:r>
              <a:rPr lang="zh-CN" altLang="zh-CN" sz="2400" b="1">
                <a:latin typeface="Arial" panose="020B0604020202020204"/>
                <a:ea typeface="微软雅黑" panose="020B0503020204020204" charset="-122"/>
                <a:sym typeface="Arial" panose="020B0604020202020204"/>
              </a:rPr>
              <a:t>中华苏维埃</a:t>
            </a:r>
            <a:endParaRPr lang="zh-CN" altLang="zh-CN" sz="2400" b="1">
              <a:latin typeface="Arial" panose="020B0604020202020204"/>
              <a:ea typeface="微软雅黑" panose="020B0503020204020204" charset="-122"/>
              <a:sym typeface="Arial" panose="020B0604020202020204"/>
            </a:endParaRPr>
          </a:p>
          <a:p>
            <a:pPr algn="r">
              <a:lnSpc>
                <a:spcPct val="120000"/>
              </a:lnSpc>
            </a:pPr>
            <a:r>
              <a:rPr lang="zh-CN" altLang="zh-CN" sz="2400" b="1">
                <a:latin typeface="Arial" panose="020B0604020202020204"/>
                <a:ea typeface="微软雅黑" panose="020B0503020204020204" charset="-122"/>
                <a:sym typeface="Arial" panose="020B0604020202020204"/>
              </a:rPr>
              <a:t>临时政府</a:t>
            </a:r>
            <a:endParaRPr lang="zh-CN" altLang="zh-CN" sz="2400" b="1">
              <a:latin typeface="Arial" panose="020B0604020202020204"/>
              <a:ea typeface="微软雅黑" panose="020B0503020204020204" charset="-122"/>
              <a:sym typeface="Arial" panose="020B0604020202020204"/>
            </a:endParaRPr>
          </a:p>
          <a:p>
            <a:pPr algn="r">
              <a:lnSpc>
                <a:spcPct val="120000"/>
              </a:lnSpc>
            </a:pPr>
            <a:endParaRPr lang="zh-CN" altLang="zh-CN" sz="2400" b="1">
              <a:latin typeface="Arial" panose="020B0604020202020204"/>
              <a:ea typeface="微软雅黑" panose="020B0503020204020204" charset="-122"/>
              <a:sym typeface="Arial" panose="020B0604020202020204"/>
            </a:endParaRPr>
          </a:p>
        </p:txBody>
      </p:sp>
      <p:sp>
        <p:nvSpPr>
          <p:cNvPr id="83989" name="泪滴形 68"/>
          <p:cNvSpPr/>
          <p:nvPr>
            <p:custDataLst>
              <p:tags r:id="rId21"/>
            </p:custDataLst>
          </p:nvPr>
        </p:nvSpPr>
        <p:spPr>
          <a:xfrm rot="8100000">
            <a:off x="5215731" y="1847850"/>
            <a:ext cx="269875" cy="269875"/>
          </a:xfrm>
          <a:custGeom>
            <a:avLst/>
            <a:gdLst/>
            <a:ahLst/>
            <a:cxnLst/>
            <a:rect l="l" t="t" r="r" b="b"/>
            <a:pathLst>
              <a:path w="269875" h="269875">
                <a:moveTo>
                  <a:pt x="0" y="134937"/>
                </a:moveTo>
                <a:cubicBezTo>
                  <a:pt x="0" y="60413"/>
                  <a:pt x="60413" y="0"/>
                  <a:pt x="134937" y="0"/>
                </a:cubicBezTo>
                <a:cubicBezTo>
                  <a:pt x="179916" y="0"/>
                  <a:pt x="224895" y="0"/>
                  <a:pt x="269875" y="0"/>
                </a:cubicBezTo>
                <a:cubicBezTo>
                  <a:pt x="269875" y="44978"/>
                  <a:pt x="269875" y="89957"/>
                  <a:pt x="269875" y="134937"/>
                </a:cubicBezTo>
                <a:cubicBezTo>
                  <a:pt x="269875" y="209461"/>
                  <a:pt x="209462" y="269874"/>
                  <a:pt x="134938" y="269874"/>
                </a:cubicBezTo>
                <a:cubicBezTo>
                  <a:pt x="60414" y="269874"/>
                  <a:pt x="1" y="209461"/>
                  <a:pt x="1" y="134937"/>
                </a:cubicBezTo>
              </a:path>
            </a:pathLst>
          </a:custGeom>
          <a:solidFill>
            <a:srgbClr val="871E1C"/>
          </a:solidFill>
          <a:ln w="9525">
            <a:noFill/>
          </a:ln>
        </p:spPr>
        <p:txBody>
          <a:bodyPr/>
          <a:lstStyle/>
          <a:p>
            <a:endParaRPr lang="zh-CN" altLang="en-US">
              <a:latin typeface="Arial" panose="020B0604020202020204"/>
              <a:ea typeface="微软雅黑" panose="020B0503020204020204" charset="-122"/>
              <a:sym typeface="Arial" panose="020B0604020202020204"/>
            </a:endParaRPr>
          </a:p>
        </p:txBody>
      </p:sp>
      <p:sp>
        <p:nvSpPr>
          <p:cNvPr id="83990" name="文本框 31"/>
          <p:cNvSpPr/>
          <p:nvPr>
            <p:custDataLst>
              <p:tags r:id="rId22"/>
            </p:custDataLst>
          </p:nvPr>
        </p:nvSpPr>
        <p:spPr>
          <a:xfrm>
            <a:off x="5185568" y="1806575"/>
            <a:ext cx="331788" cy="366713"/>
          </a:xfrm>
          <a:prstGeom prst="rect">
            <a:avLst/>
          </a:prstGeom>
          <a:noFill/>
          <a:ln w="9525">
            <a:noFill/>
          </a:ln>
        </p:spPr>
        <p:txBody>
          <a:bodyPr lIns="91440" tIns="45720" rIns="91440" bIns="45720" anchor="t" anchorCtr="0"/>
          <a:lstStyle/>
          <a:p>
            <a:pPr algn="ctr">
              <a:lnSpc>
                <a:spcPct val="130000"/>
              </a:lnSpc>
            </a:pPr>
            <a:r>
              <a:rPr lang="en-US" altLang="zh-CN" sz="1300">
                <a:solidFill>
                  <a:srgbClr val="FFFFFF"/>
                </a:solidFill>
                <a:latin typeface="Arial" panose="020B0604020202020204"/>
                <a:ea typeface="微软雅黑" panose="020B0503020204020204" charset="-122"/>
                <a:sym typeface="Arial" panose="020B0604020202020204"/>
              </a:rPr>
              <a:t>2</a:t>
            </a:r>
            <a:endParaRPr lang="zh-CN" altLang="zh-CN">
              <a:latin typeface="Arial" panose="020B0604020202020204"/>
              <a:ea typeface="微软雅黑" panose="020B0503020204020204" charset="-122"/>
              <a:sym typeface="Arial" panose="020B0604020202020204"/>
            </a:endParaRPr>
          </a:p>
        </p:txBody>
      </p:sp>
      <p:sp>
        <p:nvSpPr>
          <p:cNvPr id="83991" name="椭圆 32"/>
          <p:cNvSpPr/>
          <p:nvPr>
            <p:custDataLst>
              <p:tags r:id="rId23"/>
            </p:custDataLst>
          </p:nvPr>
        </p:nvSpPr>
        <p:spPr>
          <a:xfrm flipV="1">
            <a:off x="5293518" y="2219325"/>
            <a:ext cx="115888" cy="117475"/>
          </a:xfrm>
          <a:prstGeom prst="ellipse">
            <a:avLst/>
          </a:prstGeom>
          <a:solidFill>
            <a:srgbClr val="FFFFFF"/>
          </a:solidFill>
          <a:ln w="28575" cap="flat" cmpd="sng">
            <a:solidFill>
              <a:srgbClr val="871E1C"/>
            </a:solidFill>
            <a:prstDash val="solid"/>
            <a:round/>
            <a:headEnd type="none" w="med" len="med"/>
            <a:tailEnd type="none" w="med" len="med"/>
          </a:ln>
        </p:spPr>
        <p:txBody>
          <a:bodyPr lIns="91440" tIns="45720" rIns="91440" bIns="45720" anchor="ctr" anchorCtr="0"/>
          <a:lstStyle/>
          <a:p>
            <a:pPr algn="ctr">
              <a:lnSpc>
                <a:spcPct val="110000"/>
              </a:lnSpc>
            </a:pPr>
            <a:endParaRPr lang="zh-CN" altLang="en-US" sz="500">
              <a:solidFill>
                <a:srgbClr val="FFFFFF"/>
              </a:solidFill>
              <a:latin typeface="Arial" panose="020B0604020202020204"/>
              <a:ea typeface="微软雅黑" panose="020B0503020204020204" charset="-122"/>
              <a:sym typeface="Arial" panose="020B0604020202020204"/>
            </a:endParaRPr>
          </a:p>
        </p:txBody>
      </p:sp>
      <p:sp>
        <p:nvSpPr>
          <p:cNvPr id="83992" name="文本框 33"/>
          <p:cNvSpPr/>
          <p:nvPr>
            <p:custDataLst>
              <p:tags r:id="rId24"/>
            </p:custDataLst>
          </p:nvPr>
        </p:nvSpPr>
        <p:spPr>
          <a:xfrm>
            <a:off x="5488781" y="1720850"/>
            <a:ext cx="2597150" cy="485775"/>
          </a:xfrm>
          <a:prstGeom prst="rect">
            <a:avLst/>
          </a:prstGeom>
          <a:noFill/>
          <a:ln w="9525">
            <a:noFill/>
          </a:ln>
        </p:spPr>
        <p:txBody>
          <a:bodyPr lIns="91440" tIns="45720" rIns="91440" bIns="0" anchor="t" anchorCtr="0"/>
          <a:lstStyle/>
          <a:p>
            <a:pPr>
              <a:lnSpc>
                <a:spcPct val="120000"/>
              </a:lnSpc>
            </a:pPr>
            <a:r>
              <a:rPr lang="en-US" sz="2400" b="1">
                <a:solidFill>
                  <a:srgbClr val="262626"/>
                </a:solidFill>
                <a:latin typeface="Arial" panose="020B0604020202020204"/>
                <a:ea typeface="微软雅黑" panose="020B0503020204020204" charset="-122"/>
                <a:sym typeface="Arial" panose="020B0604020202020204"/>
              </a:rPr>
              <a:t>1912-1928</a:t>
            </a:r>
            <a:r>
              <a:rPr lang="zh-CN" altLang="en-US" sz="2400" b="1">
                <a:solidFill>
                  <a:srgbClr val="262626"/>
                </a:solidFill>
                <a:latin typeface="Arial" panose="020B0604020202020204"/>
                <a:ea typeface="微软雅黑" panose="020B0503020204020204" charset="-122"/>
                <a:sym typeface="Arial" panose="020B0604020202020204"/>
              </a:rPr>
              <a:t>年</a:t>
            </a:r>
            <a:endParaRPr lang="zh-CN" altLang="en-US" sz="2400" b="1">
              <a:solidFill>
                <a:srgbClr val="262626"/>
              </a:solidFill>
              <a:latin typeface="Arial" panose="020B0604020202020204"/>
              <a:ea typeface="微软雅黑" panose="020B0503020204020204" charset="-122"/>
              <a:sym typeface="Arial" panose="020B0604020202020204"/>
            </a:endParaRPr>
          </a:p>
          <a:p>
            <a:pPr>
              <a:lnSpc>
                <a:spcPct val="120000"/>
              </a:lnSpc>
            </a:pPr>
            <a:endParaRPr lang="zh-CN" altLang="en-US" sz="2400" b="1">
              <a:solidFill>
                <a:srgbClr val="262626"/>
              </a:solidFill>
              <a:latin typeface="Arial" panose="020B0604020202020204"/>
              <a:ea typeface="微软雅黑" panose="020B0503020204020204" charset="-122"/>
              <a:sym typeface="Arial" panose="020B0604020202020204"/>
            </a:endParaRPr>
          </a:p>
        </p:txBody>
      </p:sp>
      <p:sp>
        <p:nvSpPr>
          <p:cNvPr id="1053156" name="矩形 34"/>
          <p:cNvSpPr/>
          <p:nvPr>
            <p:custDataLst>
              <p:tags r:id="rId25"/>
            </p:custDataLst>
          </p:nvPr>
        </p:nvSpPr>
        <p:spPr>
          <a:xfrm>
            <a:off x="5489098" y="2265680"/>
            <a:ext cx="2359025" cy="1388745"/>
          </a:xfrm>
          <a:prstGeom prst="rect">
            <a:avLst/>
          </a:prstGeom>
          <a:noFill/>
          <a:ln w="9525">
            <a:noFill/>
          </a:ln>
        </p:spPr>
        <p:txBody>
          <a:bodyPr lIns="90000" tIns="0" rIns="91440" bIns="45720" anchor="t" anchorCtr="0"/>
          <a:lstStyle/>
          <a:p>
            <a:pPr>
              <a:lnSpc>
                <a:spcPct val="120000"/>
              </a:lnSpc>
            </a:pPr>
            <a:r>
              <a:rPr lang="zh-CN" altLang="zh-CN" sz="2400" b="1">
                <a:latin typeface="Arial" panose="020B0604020202020204"/>
                <a:ea typeface="微软雅黑" panose="020B0503020204020204" charset="-122"/>
                <a:sym typeface="Arial" panose="020B0604020202020204"/>
              </a:rPr>
              <a:t>北洋军阀时期</a:t>
            </a:r>
            <a:endParaRPr lang="zh-CN" altLang="zh-CN" sz="2400" b="1">
              <a:latin typeface="Arial" panose="020B0604020202020204"/>
              <a:ea typeface="微软雅黑" panose="020B0503020204020204" charset="-122"/>
              <a:sym typeface="Arial" panose="020B0604020202020204"/>
            </a:endParaRPr>
          </a:p>
          <a:p>
            <a:pPr>
              <a:lnSpc>
                <a:spcPct val="120000"/>
              </a:lnSpc>
            </a:pPr>
            <a:r>
              <a:rPr lang="zh-CN" altLang="zh-CN" sz="2400" b="1">
                <a:latin typeface="Arial" panose="020B0604020202020204"/>
                <a:ea typeface="微软雅黑" panose="020B0503020204020204" charset="-122"/>
                <a:sym typeface="Arial" panose="020B0604020202020204"/>
              </a:rPr>
              <a:t>广州国民政府</a:t>
            </a:r>
            <a:endParaRPr lang="zh-CN" altLang="zh-CN" sz="2400" b="1">
              <a:latin typeface="Arial" panose="020B0604020202020204"/>
              <a:ea typeface="微软雅黑" panose="020B0503020204020204" charset="-122"/>
              <a:sym typeface="Arial" panose="020B0604020202020204"/>
            </a:endParaRPr>
          </a:p>
          <a:p>
            <a:pPr>
              <a:lnSpc>
                <a:spcPct val="120000"/>
              </a:lnSpc>
            </a:pPr>
            <a:r>
              <a:rPr lang="zh-CN" altLang="zh-CN" sz="2400" b="1">
                <a:latin typeface="Arial" panose="020B0604020202020204"/>
                <a:ea typeface="微软雅黑" panose="020B0503020204020204" charset="-122"/>
                <a:sym typeface="Arial" panose="020B0604020202020204"/>
              </a:rPr>
              <a:t>武汉国民政府</a:t>
            </a:r>
            <a:endParaRPr lang="zh-CN" altLang="zh-CN" sz="2400" b="1">
              <a:latin typeface="Arial" panose="020B0604020202020204"/>
              <a:ea typeface="微软雅黑" panose="020B0503020204020204" charset="-122"/>
              <a:sym typeface="Arial" panose="020B0604020202020204"/>
            </a:endParaRPr>
          </a:p>
        </p:txBody>
      </p:sp>
      <p:sp>
        <p:nvSpPr>
          <p:cNvPr id="1053158" name="文本框 35"/>
          <p:cNvSpPr/>
          <p:nvPr>
            <p:custDataLst>
              <p:tags r:id="rId26"/>
            </p:custDataLst>
          </p:nvPr>
        </p:nvSpPr>
        <p:spPr>
          <a:xfrm>
            <a:off x="9362598" y="4939030"/>
            <a:ext cx="2276475" cy="814070"/>
          </a:xfrm>
          <a:prstGeom prst="rect">
            <a:avLst/>
          </a:prstGeom>
          <a:noFill/>
          <a:ln w="9525">
            <a:noFill/>
          </a:ln>
        </p:spPr>
        <p:txBody>
          <a:bodyPr lIns="91440" tIns="45720" rIns="91440" bIns="0" anchor="t" anchorCtr="0"/>
          <a:lstStyle/>
          <a:p>
            <a:pPr>
              <a:lnSpc>
                <a:spcPct val="120000"/>
              </a:lnSpc>
            </a:pPr>
            <a:r>
              <a:rPr lang="en-US" altLang="zh-CN" sz="2000" b="1">
                <a:solidFill>
                  <a:srgbClr val="B95224"/>
                </a:solidFill>
                <a:latin typeface="Arial" panose="020B0604020202020204"/>
                <a:ea typeface="微软雅黑" panose="020B0503020204020204" charset="-122"/>
                <a:sym typeface="Arial" panose="020B0604020202020204"/>
              </a:rPr>
              <a:t>1954</a:t>
            </a:r>
            <a:r>
              <a:rPr lang="zh-CN" altLang="zh-CN" sz="2000" b="1">
                <a:solidFill>
                  <a:srgbClr val="B95224"/>
                </a:solidFill>
                <a:latin typeface="Arial" panose="020B0604020202020204"/>
                <a:ea typeface="微软雅黑" panose="020B0503020204020204" charset="-122"/>
                <a:sym typeface="Arial" panose="020B0604020202020204"/>
              </a:rPr>
              <a:t>年</a:t>
            </a:r>
            <a:r>
              <a:rPr lang="zh-CN" altLang="en-US" sz="2000" b="1">
                <a:solidFill>
                  <a:srgbClr val="B95224"/>
                </a:solidFill>
                <a:latin typeface="Arial" panose="020B0604020202020204"/>
                <a:ea typeface="微软雅黑" panose="020B0503020204020204" charset="-122"/>
                <a:sym typeface="Arial" panose="020B0604020202020204"/>
              </a:rPr>
              <a:t>，《中华人民共和国宪法》</a:t>
            </a:r>
            <a:endParaRPr lang="zh-CN" altLang="zh-CN" sz="2000" b="1">
              <a:solidFill>
                <a:srgbClr val="B95224"/>
              </a:solidFill>
              <a:latin typeface="Arial" panose="020B0604020202020204"/>
              <a:ea typeface="微软雅黑" panose="020B0503020204020204" charset="-122"/>
              <a:sym typeface="Arial" panose="020B0604020202020204"/>
            </a:endParaRPr>
          </a:p>
          <a:p>
            <a:pPr>
              <a:lnSpc>
                <a:spcPct val="120000"/>
              </a:lnSpc>
            </a:pPr>
            <a:endParaRPr lang="zh-CN" altLang="zh-CN" sz="2000" b="1">
              <a:solidFill>
                <a:srgbClr val="B95224"/>
              </a:solidFill>
              <a:latin typeface="Arial" panose="020B0604020202020204"/>
              <a:ea typeface="微软雅黑" panose="020B0503020204020204" charset="-122"/>
              <a:sym typeface="Arial" panose="020B0604020202020204"/>
            </a:endParaRPr>
          </a:p>
        </p:txBody>
      </p:sp>
      <p:sp>
        <p:nvSpPr>
          <p:cNvPr id="83995" name="泪滴形 82"/>
          <p:cNvSpPr/>
          <p:nvPr>
            <p:custDataLst>
              <p:tags r:id="rId27"/>
            </p:custDataLst>
          </p:nvPr>
        </p:nvSpPr>
        <p:spPr>
          <a:xfrm rot="8100000">
            <a:off x="3740943" y="4718050"/>
            <a:ext cx="269875" cy="269875"/>
          </a:xfrm>
          <a:custGeom>
            <a:avLst/>
            <a:gdLst/>
            <a:ahLst/>
            <a:cxnLst/>
            <a:rect l="l" t="t" r="r" b="b"/>
            <a:pathLst>
              <a:path w="269875" h="269875">
                <a:moveTo>
                  <a:pt x="0" y="134937"/>
                </a:moveTo>
                <a:cubicBezTo>
                  <a:pt x="0" y="60413"/>
                  <a:pt x="60413" y="0"/>
                  <a:pt x="134937" y="0"/>
                </a:cubicBezTo>
                <a:cubicBezTo>
                  <a:pt x="179916" y="0"/>
                  <a:pt x="224895" y="0"/>
                  <a:pt x="269875" y="0"/>
                </a:cubicBezTo>
                <a:cubicBezTo>
                  <a:pt x="269875" y="44978"/>
                  <a:pt x="269875" y="89957"/>
                  <a:pt x="269875" y="134937"/>
                </a:cubicBezTo>
                <a:cubicBezTo>
                  <a:pt x="269875" y="209461"/>
                  <a:pt x="209462" y="269874"/>
                  <a:pt x="134938" y="269874"/>
                </a:cubicBezTo>
                <a:cubicBezTo>
                  <a:pt x="60414" y="269874"/>
                  <a:pt x="1" y="209461"/>
                  <a:pt x="1" y="134937"/>
                </a:cubicBezTo>
              </a:path>
            </a:pathLst>
          </a:custGeom>
          <a:solidFill>
            <a:srgbClr val="871E1C"/>
          </a:solidFill>
          <a:ln w="9525">
            <a:noFill/>
          </a:ln>
        </p:spPr>
        <p:txBody>
          <a:bodyPr/>
          <a:lstStyle/>
          <a:p>
            <a:endParaRPr lang="zh-CN" altLang="en-US">
              <a:latin typeface="Arial" panose="020B0604020202020204"/>
              <a:ea typeface="微软雅黑" panose="020B0503020204020204" charset="-122"/>
              <a:sym typeface="Arial" panose="020B0604020202020204"/>
            </a:endParaRPr>
          </a:p>
        </p:txBody>
      </p:sp>
      <p:sp>
        <p:nvSpPr>
          <p:cNvPr id="83996" name="文本框 39"/>
          <p:cNvSpPr/>
          <p:nvPr>
            <p:custDataLst>
              <p:tags r:id="rId28"/>
            </p:custDataLst>
          </p:nvPr>
        </p:nvSpPr>
        <p:spPr>
          <a:xfrm>
            <a:off x="3701256" y="4681538"/>
            <a:ext cx="331787" cy="366712"/>
          </a:xfrm>
          <a:prstGeom prst="rect">
            <a:avLst/>
          </a:prstGeom>
          <a:noFill/>
          <a:ln w="9525">
            <a:noFill/>
          </a:ln>
        </p:spPr>
        <p:txBody>
          <a:bodyPr lIns="91440" tIns="45720" rIns="91440" bIns="45720" anchor="t" anchorCtr="0"/>
          <a:lstStyle/>
          <a:p>
            <a:pPr algn="ctr">
              <a:lnSpc>
                <a:spcPct val="130000"/>
              </a:lnSpc>
            </a:pPr>
            <a:r>
              <a:rPr lang="en-US" altLang="zh-CN" sz="1300">
                <a:solidFill>
                  <a:srgbClr val="FFFFFF"/>
                </a:solidFill>
                <a:latin typeface="Arial" panose="020B0604020202020204"/>
                <a:ea typeface="微软雅黑" panose="020B0503020204020204" charset="-122"/>
                <a:sym typeface="Arial" panose="020B0604020202020204"/>
              </a:rPr>
              <a:t>5</a:t>
            </a:r>
            <a:endParaRPr lang="zh-CN" altLang="zh-CN">
              <a:latin typeface="Arial" panose="020B0604020202020204"/>
              <a:ea typeface="微软雅黑" panose="020B0503020204020204" charset="-122"/>
              <a:sym typeface="Arial" panose="020B0604020202020204"/>
            </a:endParaRPr>
          </a:p>
        </p:txBody>
      </p:sp>
      <p:sp>
        <p:nvSpPr>
          <p:cNvPr id="83997" name="椭圆 40"/>
          <p:cNvSpPr/>
          <p:nvPr>
            <p:custDataLst>
              <p:tags r:id="rId29"/>
            </p:custDataLst>
          </p:nvPr>
        </p:nvSpPr>
        <p:spPr>
          <a:xfrm flipV="1">
            <a:off x="3818731" y="5087938"/>
            <a:ext cx="115887" cy="117475"/>
          </a:xfrm>
          <a:prstGeom prst="ellipse">
            <a:avLst/>
          </a:prstGeom>
          <a:solidFill>
            <a:srgbClr val="FFFFFF"/>
          </a:solidFill>
          <a:ln w="28575" cap="flat" cmpd="sng">
            <a:solidFill>
              <a:srgbClr val="871E1C"/>
            </a:solidFill>
            <a:prstDash val="solid"/>
            <a:round/>
            <a:headEnd type="none" w="med" len="med"/>
            <a:tailEnd type="none" w="med" len="med"/>
          </a:ln>
        </p:spPr>
        <p:txBody>
          <a:bodyPr lIns="91440" tIns="45720" rIns="91440" bIns="45720" anchor="ctr" anchorCtr="0"/>
          <a:lstStyle/>
          <a:p>
            <a:pPr algn="ctr">
              <a:lnSpc>
                <a:spcPct val="110000"/>
              </a:lnSpc>
            </a:pPr>
            <a:endParaRPr lang="zh-CN" altLang="en-US" sz="500">
              <a:solidFill>
                <a:srgbClr val="FFFFFF"/>
              </a:solidFill>
              <a:latin typeface="Arial" panose="020B0604020202020204"/>
              <a:ea typeface="微软雅黑" panose="020B0503020204020204" charset="-122"/>
              <a:sym typeface="Arial" panose="020B0604020202020204"/>
            </a:endParaRPr>
          </a:p>
        </p:txBody>
      </p:sp>
      <p:sp>
        <p:nvSpPr>
          <p:cNvPr id="83998" name="文本框 41"/>
          <p:cNvSpPr/>
          <p:nvPr>
            <p:custDataLst>
              <p:tags r:id="rId30"/>
            </p:custDataLst>
          </p:nvPr>
        </p:nvSpPr>
        <p:spPr>
          <a:xfrm>
            <a:off x="4013993" y="4591050"/>
            <a:ext cx="2247900" cy="492125"/>
          </a:xfrm>
          <a:prstGeom prst="rect">
            <a:avLst/>
          </a:prstGeom>
          <a:noFill/>
          <a:ln w="9525">
            <a:noFill/>
          </a:ln>
        </p:spPr>
        <p:txBody>
          <a:bodyPr lIns="91440" tIns="45720" rIns="91440" bIns="0" anchor="t" anchorCtr="0"/>
          <a:lstStyle/>
          <a:p>
            <a:pPr>
              <a:lnSpc>
                <a:spcPct val="120000"/>
              </a:lnSpc>
            </a:pPr>
            <a:r>
              <a:rPr sz="2400" b="1">
                <a:solidFill>
                  <a:srgbClr val="262626"/>
                </a:solidFill>
                <a:latin typeface="Arial" panose="020B0604020202020204"/>
                <a:ea typeface="微软雅黑" panose="020B0503020204020204" charset="-122"/>
                <a:sym typeface="Arial" panose="020B0604020202020204"/>
              </a:rPr>
              <a:t>1936-49年</a:t>
            </a:r>
            <a:endParaRPr sz="2400" b="1">
              <a:solidFill>
                <a:srgbClr val="262626"/>
              </a:solidFill>
              <a:latin typeface="Arial" panose="020B0604020202020204"/>
              <a:ea typeface="微软雅黑" panose="020B0503020204020204" charset="-122"/>
              <a:sym typeface="Arial" panose="020B0604020202020204"/>
            </a:endParaRPr>
          </a:p>
        </p:txBody>
      </p:sp>
      <p:sp>
        <p:nvSpPr>
          <p:cNvPr id="1053168" name="矩形 42"/>
          <p:cNvSpPr/>
          <p:nvPr>
            <p:custDataLst>
              <p:tags r:id="rId31"/>
            </p:custDataLst>
          </p:nvPr>
        </p:nvSpPr>
        <p:spPr>
          <a:xfrm>
            <a:off x="3819048" y="5205730"/>
            <a:ext cx="2607945" cy="900430"/>
          </a:xfrm>
          <a:prstGeom prst="rect">
            <a:avLst/>
          </a:prstGeom>
          <a:noFill/>
          <a:ln w="9525">
            <a:noFill/>
          </a:ln>
        </p:spPr>
        <p:txBody>
          <a:bodyPr lIns="90000" tIns="0" rIns="91440" bIns="45720" anchor="t" anchorCtr="0"/>
          <a:lstStyle/>
          <a:p>
            <a:pPr>
              <a:lnSpc>
                <a:spcPct val="120000"/>
              </a:lnSpc>
            </a:pPr>
            <a:r>
              <a:rPr lang="zh-CN" altLang="zh-CN" sz="2400" b="1">
                <a:latin typeface="Arial" panose="020B0604020202020204"/>
                <a:ea typeface="微软雅黑" panose="020B0503020204020204" charset="-122"/>
                <a:sym typeface="Arial" panose="020B0604020202020204"/>
              </a:rPr>
              <a:t>陕甘宁边区政府</a:t>
            </a:r>
            <a:endParaRPr lang="zh-CN" altLang="zh-CN" sz="2400" b="1">
              <a:latin typeface="Arial" panose="020B0604020202020204"/>
              <a:ea typeface="微软雅黑" panose="020B0503020204020204" charset="-122"/>
              <a:sym typeface="Arial" panose="020B0604020202020204"/>
            </a:endParaRPr>
          </a:p>
        </p:txBody>
      </p:sp>
      <p:sp>
        <p:nvSpPr>
          <p:cNvPr id="84000" name="泪滴形 82"/>
          <p:cNvSpPr/>
          <p:nvPr>
            <p:custDataLst>
              <p:tags r:id="rId32"/>
            </p:custDataLst>
          </p:nvPr>
        </p:nvSpPr>
        <p:spPr>
          <a:xfrm rot="8100000">
            <a:off x="6560343" y="4722813"/>
            <a:ext cx="271463" cy="269875"/>
          </a:xfrm>
          <a:custGeom>
            <a:avLst/>
            <a:gdLst/>
            <a:ahLst/>
            <a:cxnLst/>
            <a:rect l="l" t="t" r="r" b="b"/>
            <a:pathLst>
              <a:path w="271462" h="269875">
                <a:moveTo>
                  <a:pt x="0" y="134937"/>
                </a:moveTo>
                <a:cubicBezTo>
                  <a:pt x="0" y="60413"/>
                  <a:pt x="60769" y="0"/>
                  <a:pt x="135731" y="0"/>
                </a:cubicBezTo>
                <a:cubicBezTo>
                  <a:pt x="180974" y="0"/>
                  <a:pt x="226218" y="0"/>
                  <a:pt x="271462" y="0"/>
                </a:cubicBezTo>
                <a:cubicBezTo>
                  <a:pt x="271462" y="44978"/>
                  <a:pt x="271462" y="89957"/>
                  <a:pt x="271462" y="134937"/>
                </a:cubicBezTo>
                <a:cubicBezTo>
                  <a:pt x="271462" y="209461"/>
                  <a:pt x="210693" y="269874"/>
                  <a:pt x="135731" y="269874"/>
                </a:cubicBezTo>
                <a:cubicBezTo>
                  <a:pt x="60769" y="269874"/>
                  <a:pt x="0" y="209461"/>
                  <a:pt x="0" y="134937"/>
                </a:cubicBezTo>
              </a:path>
            </a:pathLst>
          </a:custGeom>
          <a:solidFill>
            <a:srgbClr val="871E1C"/>
          </a:solidFill>
          <a:ln w="9525">
            <a:noFill/>
          </a:ln>
        </p:spPr>
        <p:txBody>
          <a:bodyPr/>
          <a:lstStyle/>
          <a:p>
            <a:endParaRPr lang="zh-CN" altLang="en-US">
              <a:latin typeface="Arial" panose="020B0604020202020204"/>
              <a:ea typeface="微软雅黑" panose="020B0503020204020204" charset="-122"/>
              <a:sym typeface="Arial" panose="020B0604020202020204"/>
            </a:endParaRPr>
          </a:p>
        </p:txBody>
      </p:sp>
      <p:sp>
        <p:nvSpPr>
          <p:cNvPr id="84001" name="文本框 44"/>
          <p:cNvSpPr/>
          <p:nvPr>
            <p:custDataLst>
              <p:tags r:id="rId33"/>
            </p:custDataLst>
          </p:nvPr>
        </p:nvSpPr>
        <p:spPr>
          <a:xfrm>
            <a:off x="6520656" y="4687888"/>
            <a:ext cx="331787" cy="368300"/>
          </a:xfrm>
          <a:prstGeom prst="rect">
            <a:avLst/>
          </a:prstGeom>
          <a:noFill/>
          <a:ln w="9525">
            <a:noFill/>
          </a:ln>
        </p:spPr>
        <p:txBody>
          <a:bodyPr lIns="91440" tIns="45720" rIns="91440" bIns="45720" anchor="t" anchorCtr="0"/>
          <a:lstStyle/>
          <a:p>
            <a:pPr algn="ctr">
              <a:lnSpc>
                <a:spcPct val="130000"/>
              </a:lnSpc>
            </a:pPr>
            <a:r>
              <a:rPr lang="en-US" altLang="zh-CN" sz="1300">
                <a:solidFill>
                  <a:srgbClr val="FFFFFF"/>
                </a:solidFill>
                <a:latin typeface="Arial" panose="020B0604020202020204"/>
                <a:ea typeface="微软雅黑" panose="020B0503020204020204" charset="-122"/>
                <a:sym typeface="Arial" panose="020B0604020202020204"/>
              </a:rPr>
              <a:t>6</a:t>
            </a:r>
            <a:endParaRPr lang="zh-CN" altLang="zh-CN">
              <a:latin typeface="Arial" panose="020B0604020202020204"/>
              <a:ea typeface="微软雅黑" panose="020B0503020204020204" charset="-122"/>
              <a:sym typeface="Arial" panose="020B0604020202020204"/>
            </a:endParaRPr>
          </a:p>
        </p:txBody>
      </p:sp>
      <p:sp>
        <p:nvSpPr>
          <p:cNvPr id="84002" name="椭圆 45"/>
          <p:cNvSpPr/>
          <p:nvPr>
            <p:custDataLst>
              <p:tags r:id="rId34"/>
            </p:custDataLst>
          </p:nvPr>
        </p:nvSpPr>
        <p:spPr>
          <a:xfrm flipV="1">
            <a:off x="6636543" y="5095875"/>
            <a:ext cx="117475" cy="115888"/>
          </a:xfrm>
          <a:prstGeom prst="ellipse">
            <a:avLst/>
          </a:prstGeom>
          <a:solidFill>
            <a:srgbClr val="FFFFFF"/>
          </a:solidFill>
          <a:ln w="28575" cap="flat" cmpd="sng">
            <a:solidFill>
              <a:srgbClr val="871E1C"/>
            </a:solidFill>
            <a:prstDash val="solid"/>
            <a:round/>
            <a:headEnd type="none" w="med" len="med"/>
            <a:tailEnd type="none" w="med" len="med"/>
          </a:ln>
        </p:spPr>
        <p:txBody>
          <a:bodyPr lIns="91440" tIns="45720" rIns="91440" bIns="45720" anchor="ctr" anchorCtr="0"/>
          <a:lstStyle/>
          <a:p>
            <a:pPr algn="ctr">
              <a:lnSpc>
                <a:spcPct val="110000"/>
              </a:lnSpc>
            </a:pPr>
            <a:endParaRPr lang="zh-CN" altLang="en-US" sz="500">
              <a:solidFill>
                <a:srgbClr val="FFFFFF"/>
              </a:solidFill>
              <a:latin typeface="Arial" panose="020B0604020202020204"/>
              <a:ea typeface="微软雅黑" panose="020B0503020204020204" charset="-122"/>
              <a:sym typeface="Arial" panose="020B0604020202020204"/>
            </a:endParaRPr>
          </a:p>
        </p:txBody>
      </p:sp>
      <p:sp>
        <p:nvSpPr>
          <p:cNvPr id="84003" name="文本框 46"/>
          <p:cNvSpPr/>
          <p:nvPr>
            <p:custDataLst>
              <p:tags r:id="rId35"/>
            </p:custDataLst>
          </p:nvPr>
        </p:nvSpPr>
        <p:spPr>
          <a:xfrm>
            <a:off x="6833393" y="4587875"/>
            <a:ext cx="2238375" cy="501650"/>
          </a:xfrm>
          <a:prstGeom prst="rect">
            <a:avLst/>
          </a:prstGeom>
          <a:noFill/>
          <a:ln w="9525">
            <a:noFill/>
          </a:ln>
        </p:spPr>
        <p:txBody>
          <a:bodyPr lIns="91440" tIns="45720" rIns="91440" bIns="0" anchor="t" anchorCtr="0"/>
          <a:lstStyle/>
          <a:p>
            <a:pPr>
              <a:lnSpc>
                <a:spcPct val="120000"/>
              </a:lnSpc>
            </a:pPr>
            <a:r>
              <a:rPr lang="en-US" altLang="zh-CN" sz="2400" b="1">
                <a:solidFill>
                  <a:srgbClr val="262626"/>
                </a:solidFill>
                <a:latin typeface="Arial" panose="020B0604020202020204"/>
                <a:ea typeface="微软雅黑" panose="020B0503020204020204" charset="-122"/>
                <a:sym typeface="Arial" panose="020B0604020202020204"/>
              </a:rPr>
              <a:t>1949</a:t>
            </a:r>
            <a:r>
              <a:rPr lang="zh-CN" altLang="en-US" sz="2400" b="1">
                <a:solidFill>
                  <a:srgbClr val="262626"/>
                </a:solidFill>
                <a:latin typeface="Arial" panose="020B0604020202020204"/>
                <a:ea typeface="微软雅黑" panose="020B0503020204020204" charset="-122"/>
                <a:sym typeface="Arial" panose="020B0604020202020204"/>
              </a:rPr>
              <a:t>年至今</a:t>
            </a:r>
            <a:endParaRPr lang="zh-CN" altLang="en-US" sz="2400" b="1">
              <a:solidFill>
                <a:srgbClr val="262626"/>
              </a:solidFill>
              <a:latin typeface="Arial" panose="020B0604020202020204"/>
              <a:ea typeface="微软雅黑" panose="020B0503020204020204" charset="-122"/>
              <a:sym typeface="Arial" panose="020B0604020202020204"/>
            </a:endParaRPr>
          </a:p>
        </p:txBody>
      </p:sp>
      <p:sp>
        <p:nvSpPr>
          <p:cNvPr id="1053178" name="矩形 47"/>
          <p:cNvSpPr/>
          <p:nvPr>
            <p:custDataLst>
              <p:tags r:id="rId36"/>
            </p:custDataLst>
          </p:nvPr>
        </p:nvSpPr>
        <p:spPr>
          <a:xfrm>
            <a:off x="6754018" y="5203825"/>
            <a:ext cx="2479675" cy="982980"/>
          </a:xfrm>
          <a:prstGeom prst="rect">
            <a:avLst/>
          </a:prstGeom>
          <a:noFill/>
          <a:ln w="9525">
            <a:noFill/>
          </a:ln>
        </p:spPr>
        <p:txBody>
          <a:bodyPr lIns="90000" tIns="0" rIns="91440" bIns="45720" anchor="t" anchorCtr="0"/>
          <a:lstStyle/>
          <a:p>
            <a:pPr>
              <a:lnSpc>
                <a:spcPct val="120000"/>
              </a:lnSpc>
            </a:pPr>
            <a:r>
              <a:rPr lang="zh-CN" altLang="zh-CN" sz="2400" b="1">
                <a:latin typeface="Arial" panose="020B0604020202020204"/>
                <a:ea typeface="微软雅黑" panose="020B0503020204020204" charset="-122"/>
                <a:sym typeface="Arial" panose="020B0604020202020204"/>
              </a:rPr>
              <a:t>中华人民共和国</a:t>
            </a:r>
            <a:endParaRPr lang="zh-CN" altLang="zh-CN" sz="2400" b="1">
              <a:latin typeface="Arial" panose="020B0604020202020204"/>
              <a:ea typeface="微软雅黑" panose="020B0503020204020204" charset="-122"/>
              <a:sym typeface="Arial" panose="020B0604020202020204"/>
            </a:endParaRPr>
          </a:p>
          <a:p>
            <a:pPr>
              <a:lnSpc>
                <a:spcPct val="120000"/>
              </a:lnSpc>
            </a:pPr>
            <a:r>
              <a:rPr lang="zh-CN" altLang="zh-CN" sz="2400" b="1">
                <a:latin typeface="Arial" panose="020B0604020202020204"/>
                <a:ea typeface="微软雅黑" panose="020B0503020204020204" charset="-122"/>
                <a:sym typeface="Arial" panose="020B0604020202020204"/>
              </a:rPr>
              <a:t>《共同纲领》</a:t>
            </a:r>
            <a:endParaRPr lang="zh-CN" altLang="zh-CN" sz="2400" b="1">
              <a:latin typeface="Arial" panose="020B0604020202020204"/>
              <a:ea typeface="微软雅黑" panose="020B0503020204020204" charset="-122"/>
              <a:sym typeface="Arial" panose="020B0604020202020204"/>
            </a:endParaRPr>
          </a:p>
        </p:txBody>
      </p:sp>
      <p:sp>
        <p:nvSpPr>
          <p:cNvPr id="2" name="矩形 34"/>
          <p:cNvSpPr/>
          <p:nvPr>
            <p:custDataLst>
              <p:tags r:id="rId37"/>
            </p:custDataLst>
          </p:nvPr>
        </p:nvSpPr>
        <p:spPr>
          <a:xfrm>
            <a:off x="8587581" y="2976563"/>
            <a:ext cx="2746375" cy="981075"/>
          </a:xfrm>
          <a:prstGeom prst="rect">
            <a:avLst/>
          </a:prstGeom>
          <a:noFill/>
          <a:ln w="9525">
            <a:noFill/>
          </a:ln>
        </p:spPr>
        <p:txBody>
          <a:bodyPr lIns="90000" tIns="0" rIns="91440" bIns="45720" anchor="t" anchorCtr="0"/>
          <a:lstStyle/>
          <a:p>
            <a:pPr>
              <a:lnSpc>
                <a:spcPct val="120000"/>
              </a:lnSpc>
            </a:pPr>
            <a:endParaRPr lang="zh-CN" altLang="zh-CN" sz="2400" b="1">
              <a:latin typeface="Arial" panose="020B0604020202020204"/>
              <a:ea typeface="微软雅黑" panose="020B0503020204020204" charset="-122"/>
              <a:sym typeface="Arial" panose="020B0604020202020204"/>
            </a:endParaRPr>
          </a:p>
        </p:txBody>
      </p:sp>
      <p:sp>
        <p:nvSpPr>
          <p:cNvPr id="3" name="矩形 28"/>
          <p:cNvSpPr/>
          <p:nvPr>
            <p:custDataLst>
              <p:tags r:id="rId38"/>
            </p:custDataLst>
          </p:nvPr>
        </p:nvSpPr>
        <p:spPr>
          <a:xfrm>
            <a:off x="8552973" y="3041650"/>
            <a:ext cx="2954655" cy="850265"/>
          </a:xfrm>
          <a:prstGeom prst="rect">
            <a:avLst/>
          </a:prstGeom>
          <a:noFill/>
          <a:ln w="9525">
            <a:noFill/>
          </a:ln>
        </p:spPr>
        <p:txBody>
          <a:bodyPr lIns="90000" tIns="0" rIns="91440" bIns="45720" anchor="t" anchorCtr="0"/>
          <a:lstStyle/>
          <a:p>
            <a:pPr algn="l">
              <a:lnSpc>
                <a:spcPct val="120000"/>
              </a:lnSpc>
            </a:pPr>
            <a:r>
              <a:rPr lang="zh-CN" altLang="zh-CN" sz="2400" b="1">
                <a:latin typeface="Arial" panose="020B0604020202020204"/>
                <a:ea typeface="微软雅黑" panose="020B0503020204020204" charset="-122"/>
                <a:sym typeface="Arial" panose="020B0604020202020204"/>
              </a:rPr>
              <a:t>南京国民政府</a:t>
            </a:r>
            <a:endParaRPr lang="zh-CN" altLang="zh-CN" sz="2400" b="1">
              <a:latin typeface="Arial" panose="020B0604020202020204"/>
              <a:ea typeface="微软雅黑" panose="020B0503020204020204" charset="-122"/>
              <a:sym typeface="Arial" panose="020B0604020202020204"/>
            </a:endParaRPr>
          </a:p>
        </p:txBody>
      </p:sp>
      <p:sp>
        <p:nvSpPr>
          <p:cNvPr id="42" name="圆角矩形 41"/>
          <p:cNvSpPr/>
          <p:nvPr>
            <p:custDataLst>
              <p:tags r:id="rId39"/>
            </p:custDataLst>
          </p:nvPr>
        </p:nvSpPr>
        <p:spPr>
          <a:xfrm>
            <a:off x="4542790" y="666750"/>
            <a:ext cx="2425700" cy="855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a:solidFill>
                  <a:schemeClr val="tx1">
                    <a:lumMod val="95000"/>
                    <a:lumOff val="5000"/>
                  </a:schemeClr>
                </a:solidFill>
                <a:latin typeface="Arial" panose="020B0604020202020204"/>
                <a:ea typeface="微软雅黑" panose="020B0503020204020204" charset="-122"/>
                <a:sym typeface="Arial" panose="020B0604020202020204"/>
              </a:rPr>
              <a:t>时间轴</a:t>
            </a:r>
            <a:endParaRPr lang="zh-CN" altLang="en-US" sz="4800" b="1">
              <a:solidFill>
                <a:schemeClr val="tx1">
                  <a:lumMod val="95000"/>
                  <a:lumOff val="5000"/>
                </a:schemeClr>
              </a:solidFill>
              <a:latin typeface="Arial" panose="020B0604020202020204"/>
              <a:ea typeface="微软雅黑" panose="020B0503020204020204" charset="-122"/>
              <a:sym typeface="Arial" panose="020B0604020202020204"/>
            </a:endParaRPr>
          </a:p>
        </p:txBody>
      </p:sp>
      <p:sp>
        <p:nvSpPr>
          <p:cNvPr id="4" name="左箭头 3">
            <a:hlinkClick r:id="rId40" action="ppaction://hlinksldjump"/>
          </p:cNvPr>
          <p:cNvSpPr/>
          <p:nvPr/>
        </p:nvSpPr>
        <p:spPr>
          <a:xfrm>
            <a:off x="10151110" y="6155690"/>
            <a:ext cx="725805" cy="3530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257175" y="3643630"/>
            <a:ext cx="11678920" cy="2630170"/>
          </a:xfrm>
          <a:prstGeom prst="rect">
            <a:avLst/>
          </a:prstGeom>
        </p:spPr>
        <p:txBody>
          <a:bodyPr wrap="square">
            <a:spAutoFit/>
            <a:extLst>
              <a:ext uri="{4A0BC546-FE56-4ADE-93B0-CB8AF2F6F144}">
                <wpsdc:textFrameExt xmlns:wpsdc="http://www.wps.cn/officeDocument/2022/drawingmlCustomData" type="text"/>
              </a:ext>
            </a:extLst>
          </a:bodyPr>
          <a:p>
            <a:pPr indent="0" algn="l" fontAlgn="auto">
              <a:lnSpc>
                <a:spcPct val="150000"/>
              </a:lnSpc>
            </a:pPr>
            <a:r>
              <a:rPr lang="en-US" altLang="zh-CN" sz="2200" b="1">
                <a:solidFill>
                  <a:srgbClr val="1D41D5"/>
                </a:solidFill>
                <a:latin typeface="微软雅黑" panose="020B0503020204020204" charset="-122"/>
                <a:ea typeface="微软雅黑" panose="020B0503020204020204" charset="-122"/>
                <a:cs typeface="微软雅黑" panose="020B0503020204020204" charset="-122"/>
              </a:rPr>
              <a:t>2</a:t>
            </a:r>
            <a:r>
              <a:rPr lang="zh-CN" altLang="en-US" sz="2200" b="1">
                <a:solidFill>
                  <a:srgbClr val="1D41D5"/>
                </a:solidFill>
                <a:latin typeface="微软雅黑" panose="020B0503020204020204" charset="-122"/>
                <a:ea typeface="微软雅黑" panose="020B0503020204020204" charset="-122"/>
                <a:cs typeface="微软雅黑" panose="020B0503020204020204" charset="-122"/>
              </a:rPr>
              <a:t>、（2022·全国乙卷·30）20世纪30年代，中共中央决定将苏维埃工农共和国改变为苏维埃人民共和国，政策调整为：给一切革命的小资产阶级及其知识分子以选举权和被选举权，停止没收富农的土地及财产，允许有产阶级代表参加苏区政权管理工作，等等。上述调整（　　）</a:t>
            </a:r>
            <a:endParaRPr lang="zh-CN" altLang="en-US" sz="2200" b="1">
              <a:solidFill>
                <a:srgbClr val="1D41D5"/>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A．适应建立抗日民族统一战线的需要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B．是为武装反抗国民党进行社会动员</a:t>
            </a:r>
            <a:endParaRPr lang="zh-CN" altLang="en-US" sz="2200" b="1">
              <a:latin typeface="微软雅黑" panose="020B0503020204020204" charset="-122"/>
              <a:ea typeface="微软雅黑" panose="020B0503020204020204" charset="-122"/>
              <a:cs typeface="微软雅黑" panose="020B0503020204020204" charset="-122"/>
            </a:endParaRPr>
          </a:p>
          <a:p>
            <a:pPr indent="0" algn="l"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C．表明党的中心工作以夺取城市为目标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D．为建立民主联合政府争取广泛的支持</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3" name="Text Box 2"/>
          <p:cNvSpPr txBox="1"/>
          <p:nvPr>
            <p:custDataLst>
              <p:tags r:id="rId2"/>
            </p:custDataLst>
          </p:nvPr>
        </p:nvSpPr>
        <p:spPr>
          <a:xfrm>
            <a:off x="261620" y="736600"/>
            <a:ext cx="11670030" cy="2630170"/>
          </a:xfrm>
          <a:prstGeom prst="rect">
            <a:avLst/>
          </a:prstGeom>
          <a:noFill/>
        </p:spPr>
        <p:txBody>
          <a:bodyPr wrap="square" rtlCol="0" anchor="t">
            <a:spAutoFit/>
          </a:bodyPr>
          <a:p>
            <a:pPr lvl="0" indent="0" algn="just" fontAlgn="auto">
              <a:lnSpc>
                <a:spcPct val="150000"/>
              </a:lnSpc>
              <a:buClrTx/>
              <a:buSzTx/>
              <a:buFontTx/>
            </a:pPr>
            <a:r>
              <a:rPr lang="en-US" sz="2200" b="1">
                <a:solidFill>
                  <a:srgbClr val="1D41D5"/>
                </a:solidFill>
                <a:latin typeface="微软雅黑" panose="020B0503020204020204" charset="-122"/>
                <a:ea typeface="微软雅黑" panose="020B0503020204020204" charset="-122"/>
                <a:cs typeface="微软雅黑" panose="020B0503020204020204" charset="-122"/>
                <a:sym typeface="+mn-ea"/>
              </a:rPr>
              <a:t>1．（2022·全国甲卷·30）1939年，朱德指出：“在中国，由议会选举政府，决定施政方针，边区是第一个”。1940年，毛泽东再次强调，这种政权“是一切赞成抗日又赞成民主的人们的政权，是几个革命阶级联合起来对于汉奸和反动派的民主专政”。这说明，边区政府（　　）</a:t>
            </a:r>
            <a:endParaRPr lang="en-US" sz="2200" b="1">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50000"/>
              </a:lnSpc>
              <a:buClrTx/>
              <a:buSzTx/>
              <a:buFontTx/>
            </a:pPr>
            <a:r>
              <a:rPr lang="en-US" sz="2200" b="1">
                <a:latin typeface="微软雅黑" panose="020B0503020204020204" charset="-122"/>
                <a:ea typeface="微软雅黑" panose="020B0503020204020204" charset="-122"/>
                <a:cs typeface="微软雅黑" panose="020B0503020204020204" charset="-122"/>
                <a:sym typeface="+mn-ea"/>
              </a:rPr>
              <a:t>     A．具备了新民主主义的特征             B．脱离了国民政府管辖</a:t>
            </a:r>
            <a:endParaRPr lang="en-US" sz="2200" b="1">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50000"/>
              </a:lnSpc>
              <a:buClrTx/>
              <a:buSzTx/>
              <a:buFontTx/>
            </a:pPr>
            <a:r>
              <a:rPr lang="en-US" sz="2200" b="1">
                <a:latin typeface="微软雅黑" panose="020B0503020204020204" charset="-122"/>
                <a:ea typeface="微软雅黑" panose="020B0503020204020204" charset="-122"/>
                <a:cs typeface="微软雅黑" panose="020B0503020204020204" charset="-122"/>
                <a:sym typeface="+mn-ea"/>
              </a:rPr>
              <a:t>     C．代表根据地社会全体意志             D．仿行苏联的政治制度</a:t>
            </a:r>
            <a:endParaRPr lang="en-US" sz="2200" b="1">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userDrawn="1">
            <p:custDataLst>
              <p:tags r:id="rId3"/>
            </p:custDataLst>
          </p:nvPr>
        </p:nvSpPr>
        <p:spPr>
          <a:xfrm>
            <a:off x="4620895" y="90805"/>
            <a:ext cx="2447290" cy="521970"/>
          </a:xfrm>
          <a:prstGeom prst="rect">
            <a:avLst/>
          </a:prstGeom>
          <a:noFill/>
          <a:ln>
            <a:noFill/>
          </a:ln>
        </p:spPr>
        <p:txBody>
          <a:bodyPr wrap="square" rtlCol="0">
            <a:spAutoFit/>
            <a:scene3d>
              <a:camera prst="orthographicFront"/>
              <a:lightRig rig="threePt" dir="t"/>
            </a:scene3d>
            <a:sp3d contourW="12700"/>
          </a:bodyPr>
          <a:p>
            <a:pPr algn="ctr" defTabSz="1450340">
              <a:buClrTx/>
              <a:buSzTx/>
              <a:buFontTx/>
            </a:pPr>
            <a:r>
              <a:rPr lang="zh-CN" altLang="en-US" sz="2800" b="1" spc="300">
                <a:solidFill>
                  <a:srgbClr val="1D41D5"/>
                </a:solidFill>
                <a:latin typeface="思源黑体 CN Normal"/>
                <a:cs typeface="+mn-ea"/>
              </a:rPr>
              <a:t>【课堂练习】</a:t>
            </a:r>
            <a:endParaRPr lang="zh-CN" altLang="en-US" sz="2800" b="1" spc="300">
              <a:solidFill>
                <a:srgbClr val="1D41D5"/>
              </a:solidFill>
              <a:latin typeface="思源黑体 CN Normal"/>
              <a:cs typeface="+mn-ea"/>
              <a:sym typeface="+mn-ea"/>
            </a:endParaRPr>
          </a:p>
        </p:txBody>
      </p:sp>
      <p:sp>
        <p:nvSpPr>
          <p:cNvPr id="58" name="矩形 57"/>
          <p:cNvSpPr/>
          <p:nvPr>
            <p:custDataLst>
              <p:tags r:id="rId4"/>
            </p:custDataLst>
          </p:nvPr>
        </p:nvSpPr>
        <p:spPr>
          <a:xfrm>
            <a:off x="10554970" y="2368550"/>
            <a:ext cx="756920" cy="1355725"/>
          </a:xfrm>
          <a:prstGeom prst="rect">
            <a:avLst/>
          </a:prstGeom>
          <a:noFill/>
          <a:ln>
            <a:noFill/>
          </a:ln>
        </p:spPr>
        <p:txBody>
          <a:bodyPr wrap="none" rtlCol="0" anchor="t">
            <a:no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A</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28" name="矩形 27"/>
          <p:cNvSpPr/>
          <p:nvPr>
            <p:custDataLst>
              <p:tags r:id="rId5"/>
            </p:custDataLst>
          </p:nvPr>
        </p:nvSpPr>
        <p:spPr>
          <a:xfrm>
            <a:off x="11109643" y="5074920"/>
            <a:ext cx="826135"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A</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 name="文本框 4"/>
          <p:cNvSpPr txBox="1"/>
          <p:nvPr>
            <p:custDataLst>
              <p:tags r:id="rId1"/>
            </p:custDataLst>
          </p:nvPr>
        </p:nvSpPr>
        <p:spPr>
          <a:xfrm>
            <a:off x="332076" y="259943"/>
            <a:ext cx="11700000" cy="645160"/>
          </a:xfrm>
          <a:prstGeom prst="rect">
            <a:avLst/>
          </a:prstGeom>
          <a:noFill/>
        </p:spPr>
        <p:txBody>
          <a:bodyPr wrap="square">
            <a:spAutoFit/>
          </a:bodyPr>
          <a:p>
            <a:pPr marL="431800" indent="-431800" hangingPunct="0">
              <a:lnSpc>
                <a:spcPct val="150000"/>
              </a:lnSpc>
            </a:pPr>
            <a:r>
              <a:rPr lang="en-US" altLang="zh-CN" sz="2400" b="1" kern="100">
                <a:solidFill>
                  <a:srgbClr val="1D41D5"/>
                </a:solidFill>
                <a:effectLst/>
                <a:latin typeface="微软雅黑" panose="020B0503020204020204" charset="-122"/>
                <a:ea typeface="微软雅黑" panose="020B0503020204020204" charset="-122"/>
                <a:cs typeface="微软雅黑" panose="020B0503020204020204" charset="-122"/>
                <a:sym typeface="Arial" panose="020B0604020202020204"/>
              </a:rPr>
              <a:t>3</a:t>
            </a:r>
            <a:r>
              <a:rPr lang="zh-CN" altLang="en-US" sz="2400" b="1" kern="100">
                <a:solidFill>
                  <a:srgbClr val="1D41D5"/>
                </a:solidFill>
                <a:effectLst/>
                <a:latin typeface="微软雅黑" panose="020B0503020204020204" charset="-122"/>
                <a:ea typeface="微软雅黑" panose="020B0503020204020204" charset="-122"/>
                <a:cs typeface="微软雅黑" panose="020B0503020204020204" charset="-122"/>
                <a:sym typeface="Arial" panose="020B0604020202020204"/>
              </a:rPr>
              <a:t>、</a:t>
            </a:r>
            <a:r>
              <a:rPr lang="en-US" altLang="zh-CN" sz="2400" b="1" kern="100">
                <a:solidFill>
                  <a:srgbClr val="1D41D5"/>
                </a:solidFill>
                <a:effectLst/>
                <a:latin typeface="微软雅黑" panose="020B0503020204020204" charset="-122"/>
                <a:ea typeface="微软雅黑" panose="020B0503020204020204" charset="-122"/>
                <a:cs typeface="微软雅黑" panose="020B0503020204020204" charset="-122"/>
                <a:sym typeface="Arial" panose="020B0604020202020204"/>
              </a:rPr>
              <a:t>下表为中共中央及相关组织颁发的部分文件。这些文件集中反映了，中国共产党</a:t>
            </a:r>
            <a:endParaRPr lang="en-US" altLang="zh-CN" sz="2400" b="1" kern="100">
              <a:solidFill>
                <a:srgbClr val="1D41D5"/>
              </a:solidFill>
              <a:effectLst/>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2" name="My Shape"/>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546735" y="1001395"/>
            <a:ext cx="11269980" cy="3513455"/>
          </a:xfrm>
          <a:prstGeom prst="rect">
            <a:avLst/>
          </a:prstGeom>
        </p:spPr>
      </p:pic>
      <p:sp>
        <p:nvSpPr>
          <p:cNvPr id="3" name="文本框 4"/>
          <p:cNvSpPr txBox="1"/>
          <p:nvPr>
            <p:custDataLst>
              <p:tags r:id="rId4"/>
            </p:custDataLst>
          </p:nvPr>
        </p:nvSpPr>
        <p:spPr>
          <a:xfrm>
            <a:off x="839416" y="4515024"/>
            <a:ext cx="11700000" cy="1198880"/>
          </a:xfrm>
          <a:prstGeom prst="rect">
            <a:avLst/>
          </a:prstGeom>
          <a:noFill/>
        </p:spPr>
        <p:txBody>
          <a:bodyPr wrap="square">
            <a:spAutoFit/>
          </a:bodyPr>
          <a:p>
            <a:pPr indent="431800" fontAlgn="auto" hangingPunct="0">
              <a:lnSpc>
                <a:spcPct val="150000"/>
              </a:lnSpc>
            </a:pPr>
            <a:r>
              <a:rPr lang="en-US" altLang="zh-CN" sz="2400" b="1" kern="100">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a:rPr>
              <a:t>A．完成革命中心转移                                  B．高度重视群众工作</a:t>
            </a:r>
            <a:endParaRPr lang="en-US" altLang="zh-CN" sz="2400" b="1" kern="100">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a:endParaRPr>
          </a:p>
          <a:p>
            <a:pPr indent="431800" fontAlgn="auto" hangingPunct="0">
              <a:lnSpc>
                <a:spcPct val="150000"/>
              </a:lnSpc>
            </a:pPr>
            <a:r>
              <a:rPr lang="en-US" altLang="zh-CN" sz="2400" b="1" kern="100" err="1">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a:rPr>
              <a:t>C．将武装斗争与土地革命相结合                 D．倡导革命统一战线</a:t>
            </a:r>
            <a:endParaRPr lang="en-US" altLang="zh-CN" sz="2400" b="1" kern="100" err="1">
              <a:solidFill>
                <a:schemeClr val="tx1"/>
              </a:solidFill>
              <a:effectLst/>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58" name="矩形 57"/>
          <p:cNvSpPr/>
          <p:nvPr>
            <p:custDataLst>
              <p:tags r:id="rId5"/>
            </p:custDataLst>
          </p:nvPr>
        </p:nvSpPr>
        <p:spPr>
          <a:xfrm>
            <a:off x="10769600" y="4358005"/>
            <a:ext cx="756920" cy="1355725"/>
          </a:xfrm>
          <a:prstGeom prst="rect">
            <a:avLst/>
          </a:prstGeom>
          <a:noFill/>
          <a:ln>
            <a:noFill/>
          </a:ln>
        </p:spPr>
        <p:txBody>
          <a:bodyPr wrap="none" rtlCol="0" anchor="t">
            <a:no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18414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中华人民共和国的政治制度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cxnSp>
        <p:nvCxnSpPr>
          <p:cNvPr id="5" name="直接连接符 4"/>
          <p:cNvCxnSpPr/>
          <p:nvPr>
            <p:custDataLst>
              <p:tags r:id="rId4"/>
            </p:custDataLst>
          </p:nvPr>
        </p:nvCxnSpPr>
        <p:spPr>
          <a:xfrm flipH="1">
            <a:off x="419735" y="1133475"/>
            <a:ext cx="7620" cy="47072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5"/>
            </p:custDataLst>
          </p:nvPr>
        </p:nvSpPr>
        <p:spPr>
          <a:xfrm>
            <a:off x="273050" y="142811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6"/>
            </p:custDataLst>
          </p:nvPr>
        </p:nvSpPr>
        <p:spPr>
          <a:xfrm>
            <a:off x="273050" y="495236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7"/>
            </p:custDataLst>
          </p:nvPr>
        </p:nvSpPr>
        <p:spPr>
          <a:xfrm>
            <a:off x="273050" y="2523490"/>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8"/>
            </p:custDataLst>
          </p:nvPr>
        </p:nvSpPr>
        <p:spPr>
          <a:xfrm>
            <a:off x="273050" y="3737610"/>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833120" y="1360170"/>
            <a:ext cx="2667000"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奠基 （1949—1966）</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16" name="文本框 15"/>
          <p:cNvSpPr txBox="1"/>
          <p:nvPr/>
        </p:nvSpPr>
        <p:spPr>
          <a:xfrm>
            <a:off x="730885" y="1931035"/>
            <a:ext cx="6150610" cy="429895"/>
          </a:xfrm>
          <a:prstGeom prst="rect">
            <a:avLst/>
          </a:prstGeom>
          <a:noFill/>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人民代表大会制度、政协制度、民族区域自治制度 </a:t>
            </a:r>
            <a:endParaRPr lang="zh-CN" altLang="en-US"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3" name="文本框 22"/>
          <p:cNvSpPr txBox="1"/>
          <p:nvPr>
            <p:custDataLst>
              <p:tags r:id="rId9"/>
            </p:custDataLst>
          </p:nvPr>
        </p:nvSpPr>
        <p:spPr>
          <a:xfrm>
            <a:off x="833120" y="2479040"/>
            <a:ext cx="2667000"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挫折 （1966—1976）</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4" name="文本框 23"/>
          <p:cNvSpPr txBox="1"/>
          <p:nvPr>
            <p:custDataLst>
              <p:tags r:id="rId10"/>
            </p:custDataLst>
          </p:nvPr>
        </p:nvSpPr>
        <p:spPr>
          <a:xfrm>
            <a:off x="730885" y="3049905"/>
            <a:ext cx="6150610" cy="429895"/>
          </a:xfrm>
          <a:prstGeom prst="rect">
            <a:avLst/>
          </a:prstGeom>
          <a:noFill/>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“革命委员会”一元化集权制度</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5" name="文本框 24"/>
          <p:cNvSpPr txBox="1"/>
          <p:nvPr>
            <p:custDataLst>
              <p:tags r:id="rId11"/>
            </p:custDataLst>
          </p:nvPr>
        </p:nvSpPr>
        <p:spPr>
          <a:xfrm>
            <a:off x="833120" y="3693795"/>
            <a:ext cx="2667000"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恢复 （1978—2013）</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6" name="文本框 25"/>
          <p:cNvSpPr txBox="1"/>
          <p:nvPr>
            <p:custDataLst>
              <p:tags r:id="rId12"/>
            </p:custDataLst>
          </p:nvPr>
        </p:nvSpPr>
        <p:spPr>
          <a:xfrm>
            <a:off x="730885" y="4264660"/>
            <a:ext cx="6150610" cy="429895"/>
          </a:xfrm>
          <a:prstGeom prst="rect">
            <a:avLst/>
          </a:prstGeom>
          <a:noFill/>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人大制度、政协制度、区域自治、基层群众自治制度</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7" name="文本框 26"/>
          <p:cNvSpPr txBox="1"/>
          <p:nvPr>
            <p:custDataLst>
              <p:tags r:id="rId13"/>
            </p:custDataLst>
          </p:nvPr>
        </p:nvSpPr>
        <p:spPr>
          <a:xfrm>
            <a:off x="833120" y="4854575"/>
            <a:ext cx="2667000"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特色 （2013—2022）</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8" name="文本框 27"/>
          <p:cNvSpPr txBox="1"/>
          <p:nvPr>
            <p:custDataLst>
              <p:tags r:id="rId14"/>
            </p:custDataLst>
          </p:nvPr>
        </p:nvSpPr>
        <p:spPr>
          <a:xfrm>
            <a:off x="730885" y="5425440"/>
            <a:ext cx="6150610" cy="429895"/>
          </a:xfrm>
          <a:prstGeom prst="rect">
            <a:avLst/>
          </a:prstGeom>
          <a:noFill/>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中共领导中国特色社会主义制度国家治理体系</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pic>
        <p:nvPicPr>
          <p:cNvPr id="100" name="图片 99"/>
          <p:cNvPicPr/>
          <p:nvPr>
            <p:custDataLst>
              <p:tags r:id="rId15"/>
            </p:custDataLst>
          </p:nvPr>
        </p:nvPicPr>
        <p:blipFill>
          <a:blip r:embed="rId16"/>
          <a:stretch>
            <a:fillRect/>
          </a:stretch>
        </p:blipFill>
        <p:spPr>
          <a:xfrm>
            <a:off x="7061835" y="960755"/>
            <a:ext cx="4950460" cy="2776855"/>
          </a:xfrm>
          <a:prstGeom prst="rect">
            <a:avLst/>
          </a:prstGeom>
          <a:noFill/>
          <a:ln w="9525">
            <a:noFill/>
          </a:ln>
        </p:spPr>
      </p:pic>
      <p:pic>
        <p:nvPicPr>
          <p:cNvPr id="101" name="图片 100"/>
          <p:cNvPicPr/>
          <p:nvPr>
            <p:custDataLst>
              <p:tags r:id="rId17"/>
            </p:custDataLst>
          </p:nvPr>
        </p:nvPicPr>
        <p:blipFill>
          <a:blip r:embed="rId18"/>
          <a:stretch>
            <a:fillRect/>
          </a:stretch>
        </p:blipFill>
        <p:spPr>
          <a:xfrm>
            <a:off x="7061835" y="3879850"/>
            <a:ext cx="4950460" cy="275653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83281" y="4909876"/>
            <a:ext cx="11225484" cy="460375"/>
          </a:xfrm>
          <a:prstGeom prst="rect">
            <a:avLst/>
          </a:prstGeom>
          <a:solidFill>
            <a:srgbClr val="A6C5BF"/>
          </a:solidFill>
        </p:spPr>
        <p:txBody>
          <a:bodyPr wrap="square" rtlCol="0">
            <a:spAutoFit/>
          </a:bodyPr>
          <a:lstStyle/>
          <a:p>
            <a:r>
              <a:rPr lang="zh-CN" altLang="en-US" sz="2400" b="1">
                <a:solidFill>
                  <a:schemeClr val="tx1"/>
                </a:solidFill>
                <a:highlight>
                  <a:srgbClr val="FF00FF"/>
                </a:highlight>
                <a:latin typeface="微软雅黑" panose="020B0503020204020204" charset="-122"/>
                <a:ea typeface="微软雅黑" panose="020B0503020204020204" charset="-122"/>
                <a:cs typeface="微软雅黑" panose="020B0503020204020204" charset="-122"/>
              </a:rPr>
              <a:t>根据材料并结合所学知识指出，“中华人民共和国”国号中蕴含了哪些政治信息？</a:t>
            </a:r>
            <a:endParaRPr lang="zh-CN" altLang="en-US" sz="2400" b="1">
              <a:solidFill>
                <a:schemeClr val="tx1"/>
              </a:solidFill>
              <a:highlight>
                <a:srgbClr val="FF00FF"/>
              </a:highlight>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custDataLst>
              <p:tags r:id="rId2"/>
            </p:custDataLst>
          </p:nvPr>
        </p:nvSpPr>
        <p:spPr>
          <a:xfrm>
            <a:off x="1224280" y="5561330"/>
            <a:ext cx="10015220" cy="1198880"/>
          </a:xfrm>
          <a:prstGeom prst="rect">
            <a:avLst/>
          </a:prstGeom>
          <a:solidFill>
            <a:schemeClr val="accent3">
              <a:lumMod val="20000"/>
              <a:lumOff val="80000"/>
            </a:schemeClr>
          </a:solidFill>
          <a:ln w="9525">
            <a:noFill/>
          </a:ln>
        </p:spPr>
        <p:txBody>
          <a:bodyPr wrap="square">
            <a:spAutoFit/>
          </a:bodyPr>
          <a:lstStyle/>
          <a:p>
            <a:pPr indent="0">
              <a:buFont typeface="Wingdings" panose="05000000000000000000" charset="0"/>
              <a:buNone/>
            </a:pPr>
            <a:r>
              <a:rPr lang="zh-CN" altLang="en-US" sz="2400" b="1">
                <a:solidFill>
                  <a:srgbClr val="FF0000"/>
                </a:solidFill>
                <a:latin typeface="微软雅黑" panose="020B0503020204020204" charset="-122"/>
                <a:ea typeface="微软雅黑" panose="020B0503020204020204" charset="-122"/>
                <a:cs typeface="楷体" panose="02010609060101010101" charset="-122"/>
              </a:rPr>
              <a:t>①人民与民主的统一，</a:t>
            </a:r>
            <a:r>
              <a:rPr lang="zh-CN" altLang="en-US" sz="2400" b="1">
                <a:solidFill>
                  <a:srgbClr val="FF0000"/>
                </a:solidFill>
                <a:latin typeface="微软雅黑" panose="020B0503020204020204" charset="-122"/>
                <a:ea typeface="微软雅黑" panose="020B0503020204020204" charset="-122"/>
                <a:cs typeface="楷体" panose="02010609060101010101" charset="-122"/>
              </a:rPr>
              <a:t>体现人民民主专政的国家性质；</a:t>
            </a:r>
            <a:endParaRPr lang="zh-CN" altLang="en-US" sz="2400" b="1">
              <a:solidFill>
                <a:srgbClr val="FF0000"/>
              </a:solidFill>
              <a:latin typeface="微软雅黑" panose="020B0503020204020204" charset="-122"/>
              <a:ea typeface="微软雅黑" panose="020B0503020204020204" charset="-122"/>
              <a:cs typeface="楷体" panose="02010609060101010101" charset="-122"/>
            </a:endParaRPr>
          </a:p>
          <a:p>
            <a:pPr indent="0">
              <a:buFont typeface="Wingdings" panose="05000000000000000000" charset="0"/>
              <a:buNone/>
            </a:pPr>
            <a:r>
              <a:rPr lang="zh-CN" altLang="en-US" sz="2400" b="1">
                <a:solidFill>
                  <a:srgbClr val="FF0000"/>
                </a:solidFill>
                <a:latin typeface="微软雅黑" panose="020B0503020204020204" charset="-122"/>
                <a:ea typeface="微软雅黑" panose="020B0503020204020204" charset="-122"/>
                <a:cs typeface="楷体" panose="02010609060101010101" charset="-122"/>
              </a:rPr>
              <a:t>②人民（民主）与共和的统一，</a:t>
            </a:r>
            <a:r>
              <a:rPr lang="zh-CN" altLang="en-US" sz="2400" b="1">
                <a:solidFill>
                  <a:srgbClr val="FF0000"/>
                </a:solidFill>
                <a:latin typeface="微软雅黑" panose="020B0503020204020204" charset="-122"/>
                <a:ea typeface="微软雅黑" panose="020B0503020204020204" charset="-122"/>
                <a:cs typeface="楷体" panose="02010609060101010101" charset="-122"/>
              </a:rPr>
              <a:t>体现人民当家做主的政权本质；</a:t>
            </a:r>
            <a:endParaRPr lang="zh-CN" altLang="en-US" sz="2400" b="1">
              <a:solidFill>
                <a:srgbClr val="FF0000"/>
              </a:solidFill>
              <a:latin typeface="微软雅黑" panose="020B0503020204020204" charset="-122"/>
              <a:ea typeface="微软雅黑" panose="020B0503020204020204" charset="-122"/>
              <a:cs typeface="楷体" panose="02010609060101010101" charset="-122"/>
            </a:endParaRPr>
          </a:p>
          <a:p>
            <a:pPr indent="0">
              <a:buFont typeface="Wingdings" panose="05000000000000000000" charset="0"/>
              <a:buNone/>
            </a:pPr>
            <a:r>
              <a:rPr lang="zh-CN" altLang="en-US" sz="2400" b="1">
                <a:solidFill>
                  <a:srgbClr val="FF0000"/>
                </a:solidFill>
                <a:latin typeface="微软雅黑" panose="020B0503020204020204" charset="-122"/>
                <a:ea typeface="微软雅黑" panose="020B0503020204020204" charset="-122"/>
                <a:cs typeface="楷体" panose="02010609060101010101" charset="-122"/>
              </a:rPr>
              <a:t>③多个阶层联盟共同治理国家。</a:t>
            </a:r>
            <a:endParaRPr lang="zh-CN" altLang="en-US" sz="2400" b="1">
              <a:solidFill>
                <a:srgbClr val="FF0000"/>
              </a:solidFill>
              <a:latin typeface="微软雅黑" panose="020B0503020204020204" charset="-122"/>
              <a:ea typeface="微软雅黑" panose="020B0503020204020204" charset="-122"/>
              <a:cs typeface="楷体" panose="02010609060101010101" charset="-122"/>
            </a:endParaRPr>
          </a:p>
        </p:txBody>
      </p:sp>
      <p:sp>
        <p:nvSpPr>
          <p:cNvPr id="5" name="文本占位符 5"/>
          <p:cNvSpPr txBox="1"/>
          <p:nvPr>
            <p:custDataLst>
              <p:tags r:id="rId3"/>
            </p:custDataLst>
          </p:nvPr>
        </p:nvSpPr>
        <p:spPr>
          <a:xfrm>
            <a:off x="189865" y="779145"/>
            <a:ext cx="12084050" cy="4057650"/>
          </a:xfrm>
          <a:prstGeom prst="rect">
            <a:avLst/>
          </a:prstGeom>
          <a:solidFill>
            <a:schemeClr val="accent2">
              <a:lumMod val="20000"/>
              <a:lumOff val="80000"/>
            </a:schemeClr>
          </a:solidFill>
        </p:spPr>
        <p:txBody>
          <a:bodyPr wrap="square">
            <a:noAutofit/>
          </a:bodyPr>
          <a:lstStyle>
            <a:lvl1pPr marL="228600" indent="-228600" algn="l" defTabSz="914400" rtl="0" eaLnBrk="1" fontAlgn="auto" latinLnBrk="0" hangingPunct="1">
              <a:lnSpc>
                <a:spcPct val="150000"/>
              </a:lnSpc>
              <a:spcBef>
                <a:spcPct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50000"/>
              </a:lnSpc>
              <a:spcBef>
                <a:spcPct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50000"/>
              </a:lnSpc>
              <a:spcBef>
                <a:spcPct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50000"/>
              </a:lnSpc>
              <a:spcBef>
                <a:spcPct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50000"/>
              </a:lnSpc>
              <a:spcBef>
                <a:spcPct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ct val="0"/>
              </a:spcAft>
              <a:buClr>
                <a:srgbClr val="595959"/>
              </a:buClr>
              <a:buFont typeface="Arial" panose="020B0604020202020204" pitchFamily="34" charset="0"/>
              <a:buNone/>
            </a:pPr>
            <a:r>
              <a:rPr lang="zh-CN" altLang="en-US" sz="2400" b="1">
                <a:solidFill>
                  <a:srgbClr val="FF0000"/>
                </a:solidFill>
                <a:latin typeface="黑体" panose="02010609060101010101" charset="-122"/>
                <a:ea typeface="黑体" panose="02010609060101010101" charset="-122"/>
                <a:cs typeface="楷体" panose="02010609060101010101" charset="-122"/>
                <a:sym typeface="+mn-ea"/>
              </a:rPr>
              <a:t>材料：</a:t>
            </a:r>
            <a:r>
              <a:rPr lang="zh-CN" altLang="en-US" sz="2400" b="1">
                <a:solidFill>
                  <a:prstClr val="black"/>
                </a:solidFill>
                <a:latin typeface="黑体" panose="02010609060101010101" charset="-122"/>
                <a:ea typeface="黑体" panose="02010609060101010101" charset="-122"/>
                <a:cs typeface="楷体" panose="02010609060101010101" charset="-122"/>
                <a:sym typeface="+mn-ea"/>
              </a:rPr>
              <a:t>  </a:t>
            </a:r>
            <a:r>
              <a:rPr lang="zh-CN" altLang="en-US" sz="2400" b="1">
                <a:solidFill>
                  <a:prstClr val="black"/>
                </a:solidFill>
                <a:latin typeface="楷体" panose="02010609060101010101" charset="-122"/>
                <a:ea typeface="楷体" panose="02010609060101010101" charset="-122"/>
                <a:cs typeface="楷体" panose="02010609060101010101" charset="-122"/>
                <a:sym typeface="+mn-ea"/>
              </a:rPr>
              <a:t>清华大学政治学教授</a:t>
            </a:r>
            <a:r>
              <a:rPr lang="zh-CN" altLang="en-US" sz="2400" b="1">
                <a:solidFill>
                  <a:prstClr val="black"/>
                </a:solidFill>
                <a:highlight>
                  <a:srgbClr val="FFFF00"/>
                </a:highlight>
                <a:latin typeface="楷体" panose="02010609060101010101" charset="-122"/>
                <a:ea typeface="楷体" panose="02010609060101010101" charset="-122"/>
                <a:cs typeface="楷体" panose="02010609060101010101" charset="-122"/>
                <a:sym typeface="+mn-ea"/>
              </a:rPr>
              <a:t>张奚若</a:t>
            </a:r>
            <a:r>
              <a:rPr lang="zh-CN" altLang="en-US" sz="2400" b="1">
                <a:solidFill>
                  <a:prstClr val="black"/>
                </a:solidFill>
                <a:latin typeface="楷体" panose="02010609060101010101" charset="-122"/>
                <a:ea typeface="楷体" panose="02010609060101010101" charset="-122"/>
                <a:cs typeface="楷体" panose="02010609060101010101" charset="-122"/>
                <a:sym typeface="+mn-ea"/>
              </a:rPr>
              <a:t>表示：“我看叫中华人民共和国好。有‘人民’，就可以不要‘民主’二字，焉有人民而不民主哉？”最后，新政协筹备会常委会经过讨论协商，决定采用张奚若的意见，将新中国定名为“中华人民共和国”。对此，</a:t>
            </a:r>
            <a:r>
              <a:rPr lang="zh-CN" altLang="en-US" sz="2400" b="1">
                <a:solidFill>
                  <a:prstClr val="black"/>
                </a:solidFill>
                <a:highlight>
                  <a:srgbClr val="FFFF00"/>
                </a:highlight>
                <a:latin typeface="楷体" panose="02010609060101010101" charset="-122"/>
                <a:ea typeface="楷体" panose="02010609060101010101" charset="-122"/>
                <a:cs typeface="楷体" panose="02010609060101010101" charset="-122"/>
                <a:sym typeface="+mn-ea"/>
              </a:rPr>
              <a:t>董必武</a:t>
            </a:r>
            <a:r>
              <a:rPr lang="zh-CN" altLang="en-US" sz="2400" b="1">
                <a:solidFill>
                  <a:prstClr val="black"/>
                </a:solidFill>
                <a:latin typeface="楷体" panose="02010609060101010101" charset="-122"/>
                <a:ea typeface="楷体" panose="02010609060101010101" charset="-122"/>
                <a:cs typeface="楷体" panose="02010609060101010101" charset="-122"/>
                <a:sym typeface="+mn-ea"/>
              </a:rPr>
              <a:t>解释说：“因为共和国说明了我们的国体，‘人民’二字在今天新民主主义的中国是指工、农、小资产阶级和民族资产阶级四个阶级的人，它有确定的解释，这已经把人民民主专政的意思表达出来，不必再把‘民主’二字重复一次了。”</a:t>
            </a:r>
            <a:r>
              <a:rPr lang="zh-CN" altLang="en-US" sz="2400" b="1">
                <a:solidFill>
                  <a:prstClr val="black"/>
                </a:solidFill>
                <a:highlight>
                  <a:srgbClr val="FFFF00"/>
                </a:highlight>
                <a:latin typeface="楷体" panose="02010609060101010101" charset="-122"/>
                <a:ea typeface="楷体" panose="02010609060101010101" charset="-122"/>
                <a:cs typeface="楷体" panose="02010609060101010101" charset="-122"/>
                <a:sym typeface="+mn-ea"/>
              </a:rPr>
              <a:t>周恩来</a:t>
            </a:r>
            <a:r>
              <a:rPr lang="zh-CN" altLang="en-US" sz="2400" b="1">
                <a:solidFill>
                  <a:prstClr val="black"/>
                </a:solidFill>
                <a:latin typeface="楷体" panose="02010609060101010101" charset="-122"/>
                <a:ea typeface="楷体" panose="02010609060101010101" charset="-122"/>
                <a:cs typeface="楷体" panose="02010609060101010101" charset="-122"/>
                <a:sym typeface="+mn-ea"/>
              </a:rPr>
              <a:t>也曾解释道：去掉“民主”二字的“原因是感觉到‘民主’与‘共和’有共同的意义，无须重复，作为国家还是用‘共和’二字比较好。”</a:t>
            </a:r>
            <a:endParaRPr lang="zh-CN" altLang="en-US" sz="2400" b="1">
              <a:solidFill>
                <a:prstClr val="black"/>
              </a:solidFill>
              <a:latin typeface="楷体" panose="02010609060101010101" charset="-122"/>
              <a:ea typeface="楷体" panose="02010609060101010101" charset="-122"/>
              <a:cs typeface="楷体" panose="02010609060101010101" charset="-122"/>
              <a:sym typeface="+mn-ea"/>
            </a:endParaRPr>
          </a:p>
          <a:p>
            <a:pPr marL="0" indent="0" algn="r">
              <a:lnSpc>
                <a:spcPct val="120000"/>
              </a:lnSpc>
              <a:spcAft>
                <a:spcPct val="0"/>
              </a:spcAft>
              <a:buClr>
                <a:srgbClr val="595959"/>
              </a:buClr>
              <a:buFont typeface="Arial" panose="020B0604020202020204" pitchFamily="34" charset="0"/>
              <a:buNone/>
            </a:pPr>
            <a:r>
              <a:rPr lang="en-US" altLang="zh-CN" sz="1800" b="1">
                <a:solidFill>
                  <a:prstClr val="black"/>
                </a:solidFill>
                <a:latin typeface="华文仿宋" panose="02010600040101010101" charset="-122"/>
                <a:ea typeface="华文仿宋" panose="02010600040101010101" charset="-122"/>
                <a:cs typeface="楷体" panose="02010609060101010101" charset="-122"/>
                <a:sym typeface="+mn-ea"/>
              </a:rPr>
              <a:t>——</a:t>
            </a:r>
            <a:r>
              <a:rPr lang="zh-CN" altLang="en-US" sz="1800" b="1">
                <a:solidFill>
                  <a:prstClr val="black"/>
                </a:solidFill>
                <a:latin typeface="华文仿宋" panose="02010600040101010101" charset="-122"/>
                <a:ea typeface="华文仿宋" panose="02010600040101010101" charset="-122"/>
                <a:cs typeface="楷体" panose="02010609060101010101" charset="-122"/>
                <a:sym typeface="+mn-ea"/>
              </a:rPr>
              <a:t>摘编自秦立海著：</a:t>
            </a:r>
            <a:r>
              <a:rPr lang="en-US" altLang="zh-CN" sz="1800" b="1">
                <a:solidFill>
                  <a:prstClr val="black"/>
                </a:solidFill>
                <a:latin typeface="华文仿宋" panose="02010600040101010101" charset="-122"/>
                <a:ea typeface="华文仿宋" panose="02010600040101010101" charset="-122"/>
                <a:cs typeface="楷体" panose="02010609060101010101" charset="-122"/>
                <a:sym typeface="+mn-ea"/>
              </a:rPr>
              <a:t>《</a:t>
            </a:r>
            <a:r>
              <a:rPr lang="zh-CN" altLang="en-US" sz="1800" b="1">
                <a:solidFill>
                  <a:prstClr val="black"/>
                </a:solidFill>
                <a:latin typeface="华文仿宋" panose="02010600040101010101" charset="-122"/>
                <a:ea typeface="华文仿宋" panose="02010600040101010101" charset="-122"/>
                <a:cs typeface="楷体" panose="02010609060101010101" charset="-122"/>
                <a:sym typeface="+mn-ea"/>
              </a:rPr>
              <a:t>民主的追求</a:t>
            </a:r>
            <a:r>
              <a:rPr lang="en-US" altLang="zh-CN" sz="1800" b="1">
                <a:solidFill>
                  <a:prstClr val="black"/>
                </a:solidFill>
                <a:latin typeface="华文仿宋" panose="02010600040101010101" charset="-122"/>
                <a:ea typeface="华文仿宋" panose="02010600040101010101" charset="-122"/>
                <a:cs typeface="楷体" panose="02010609060101010101" charset="-122"/>
                <a:sym typeface="+mn-ea"/>
              </a:rPr>
              <a:t>》</a:t>
            </a:r>
            <a:r>
              <a:rPr lang="zh-CN" altLang="en-US" sz="1800" b="1">
                <a:solidFill>
                  <a:prstClr val="black"/>
                </a:solidFill>
                <a:latin typeface="华文仿宋" panose="02010600040101010101" charset="-122"/>
                <a:ea typeface="华文仿宋" panose="02010600040101010101" charset="-122"/>
                <a:cs typeface="楷体" panose="02010609060101010101" charset="-122"/>
                <a:sym typeface="+mn-ea"/>
              </a:rPr>
              <a:t>，北京：当代中国出版社，</a:t>
            </a:r>
            <a:r>
              <a:rPr lang="en-US" altLang="zh-CN" sz="1800" b="1">
                <a:solidFill>
                  <a:prstClr val="black"/>
                </a:solidFill>
                <a:latin typeface="华文仿宋" panose="02010600040101010101" charset="-122"/>
                <a:ea typeface="华文仿宋" panose="02010600040101010101" charset="-122"/>
                <a:cs typeface="楷体" panose="02010609060101010101" charset="-122"/>
                <a:sym typeface="+mn-ea"/>
              </a:rPr>
              <a:t>2012</a:t>
            </a:r>
            <a:r>
              <a:rPr lang="zh-CN" altLang="en-US" sz="1800" b="1">
                <a:solidFill>
                  <a:prstClr val="black"/>
                </a:solidFill>
                <a:latin typeface="华文仿宋" panose="02010600040101010101" charset="-122"/>
                <a:ea typeface="华文仿宋" panose="02010600040101010101" charset="-122"/>
                <a:cs typeface="楷体" panose="02010609060101010101" charset="-122"/>
                <a:sym typeface="+mn-ea"/>
              </a:rPr>
              <a:t>年，第</a:t>
            </a:r>
            <a:r>
              <a:rPr lang="en-US" altLang="zh-CN" sz="1800" b="1">
                <a:solidFill>
                  <a:prstClr val="black"/>
                </a:solidFill>
                <a:latin typeface="华文仿宋" panose="02010600040101010101" charset="-122"/>
                <a:ea typeface="华文仿宋" panose="02010600040101010101" charset="-122"/>
                <a:cs typeface="楷体" panose="02010609060101010101" charset="-122"/>
                <a:sym typeface="+mn-ea"/>
              </a:rPr>
              <a:t>281-282</a:t>
            </a:r>
            <a:r>
              <a:rPr lang="zh-CN" altLang="en-US" sz="1800" b="1">
                <a:solidFill>
                  <a:prstClr val="black"/>
                </a:solidFill>
                <a:latin typeface="华文仿宋" panose="02010600040101010101" charset="-122"/>
                <a:ea typeface="华文仿宋" panose="02010600040101010101" charset="-122"/>
                <a:cs typeface="楷体" panose="02010609060101010101" charset="-122"/>
                <a:sym typeface="+mn-ea"/>
              </a:rPr>
              <a:t>页</a:t>
            </a:r>
            <a:endParaRPr lang="zh-CN" altLang="en-US" sz="1800" b="1">
              <a:solidFill>
                <a:prstClr val="black"/>
              </a:solidFill>
              <a:latin typeface="华文仿宋" panose="02010600040101010101" charset="-122"/>
              <a:ea typeface="华文仿宋" panose="02010600040101010101" charset="-122"/>
              <a:cs typeface="楷体" panose="02010609060101010101" charset="-122"/>
              <a:sym typeface="+mn-ea"/>
            </a:endParaRPr>
          </a:p>
        </p:txBody>
      </p:sp>
      <p:sp>
        <p:nvSpPr>
          <p:cNvPr id="8" name="文本框 4"/>
          <p:cNvSpPr txBox="1"/>
          <p:nvPr>
            <p:custDataLst>
              <p:tags r:id="rId4"/>
            </p:custDataLst>
          </p:nvPr>
        </p:nvSpPr>
        <p:spPr>
          <a:xfrm>
            <a:off x="1353185" y="150292"/>
            <a:ext cx="9376880" cy="518770"/>
          </a:xfrm>
          <a:prstGeom prst="rect">
            <a:avLst/>
          </a:prstGeom>
          <a:solidFill>
            <a:srgbClr val="FF0000"/>
          </a:solidFill>
        </p:spPr>
        <p:txBody>
          <a:bodyPr wrap="square" bIns="0" rtlCol="0" anchor="b">
            <a:noAutofit/>
          </a:bodyPr>
          <a:lstStyle/>
          <a:p>
            <a:pPr>
              <a:spcAft>
                <a:spcPts val="1000"/>
              </a:spcAft>
              <a:buClr>
                <a:srgbClr val="595959"/>
              </a:buClr>
            </a:pPr>
            <a:r>
              <a:rPr lang="zh-CN" altLang="en-US" sz="2800" b="1">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思考：人民民主共和</a:t>
            </a:r>
            <a:r>
              <a:rPr lang="en-US" altLang="zh-CN" sz="2800" b="1">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a:t>
            </a:r>
            <a:r>
              <a:rPr lang="zh-CN" altLang="en-US" sz="2800" b="1">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“中华人民共和国”国名的内涵</a:t>
            </a:r>
            <a:endParaRPr lang="zh-CN" altLang="en-US" sz="2800" b="1">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08127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中华人民共和国的政治制度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474345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1.人民代表大会制度</a:t>
            </a:r>
            <a:endPar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cxnSp>
        <p:nvCxnSpPr>
          <p:cNvPr id="5" name="直接连接符 4"/>
          <p:cNvCxnSpPr/>
          <p:nvPr>
            <p:custDataLst>
              <p:tags r:id="rId5"/>
            </p:custDataLst>
          </p:nvPr>
        </p:nvCxnSpPr>
        <p:spPr>
          <a:xfrm>
            <a:off x="1071245" y="2805430"/>
            <a:ext cx="9961245" cy="158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6"/>
            </p:custDataLst>
          </p:nvPr>
        </p:nvSpPr>
        <p:spPr>
          <a:xfrm>
            <a:off x="1622425" y="268160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custDataLst>
              <p:tags r:id="rId7"/>
            </p:custDataLst>
          </p:nvPr>
        </p:nvSpPr>
        <p:spPr>
          <a:xfrm>
            <a:off x="9853930" y="2682240"/>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8"/>
            </p:custDataLst>
          </p:nvPr>
        </p:nvSpPr>
        <p:spPr>
          <a:xfrm>
            <a:off x="4366260" y="268287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9"/>
            </p:custDataLst>
          </p:nvPr>
        </p:nvSpPr>
        <p:spPr>
          <a:xfrm>
            <a:off x="7110095" y="2683510"/>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C:/Users/ADMINI~1/AppData/Local/Temp/kaimatting/20200811152251/output_aiMatting_20200811152314.pngoutput_aiMatting_20200811152314"/>
          <p:cNvPicPr>
            <a:picLocks noChangeAspect="1"/>
          </p:cNvPicPr>
          <p:nvPr>
            <p:custDataLst>
              <p:tags r:id="rId10"/>
            </p:custDataLst>
          </p:nvPr>
        </p:nvPicPr>
        <p:blipFill>
          <a:blip r:embed="rId11"/>
          <a:srcRect l="55862" t="6540" b="15564"/>
          <a:stretch>
            <a:fillRect/>
          </a:stretch>
        </p:blipFill>
        <p:spPr>
          <a:xfrm>
            <a:off x="1071245" y="1233170"/>
            <a:ext cx="1614170" cy="1370330"/>
          </a:xfrm>
          <a:prstGeom prst="rect">
            <a:avLst/>
          </a:prstGeom>
          <a:effectLst>
            <a:outerShdw blurRad="50800" dist="38100" dir="2700000" algn="tl" rotWithShape="0">
              <a:prstClr val="black">
                <a:alpha val="40000"/>
              </a:prstClr>
            </a:outerShdw>
          </a:effectLst>
        </p:spPr>
      </p:pic>
      <p:sp>
        <p:nvSpPr>
          <p:cNvPr id="15" name="文本框 14"/>
          <p:cNvSpPr txBox="1"/>
          <p:nvPr>
            <p:custDataLst>
              <p:tags r:id="rId12"/>
            </p:custDataLst>
          </p:nvPr>
        </p:nvSpPr>
        <p:spPr>
          <a:xfrm>
            <a:off x="485140" y="3584575"/>
            <a:ext cx="2575560"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《共同纲领》规定，人民行使国家政权的机关为各级人民代表大会和各级人民政府。</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16" name="文本框 15"/>
          <p:cNvSpPr txBox="1"/>
          <p:nvPr>
            <p:custDataLst>
              <p:tags r:id="rId13"/>
            </p:custDataLst>
          </p:nvPr>
        </p:nvSpPr>
        <p:spPr>
          <a:xfrm>
            <a:off x="977900" y="2979420"/>
            <a:ext cx="1857375"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基础（1949）</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pic>
        <p:nvPicPr>
          <p:cNvPr id="17" name="图片 16"/>
          <p:cNvPicPr>
            <a:picLocks noChangeAspect="1"/>
          </p:cNvPicPr>
          <p:nvPr>
            <p:custDataLst>
              <p:tags r:id="rId14"/>
            </p:custDataLst>
          </p:nvPr>
        </p:nvPicPr>
        <p:blipFill>
          <a:blip r:embed="rId15"/>
          <a:stretch>
            <a:fillRect/>
          </a:stretch>
        </p:blipFill>
        <p:spPr>
          <a:xfrm>
            <a:off x="3655060" y="1233170"/>
            <a:ext cx="1771650" cy="1370330"/>
          </a:xfrm>
          <a:prstGeom prst="rect">
            <a:avLst/>
          </a:prstGeom>
          <a:effectLst>
            <a:outerShdw blurRad="50800" dist="38100" dir="2700000" algn="tl" rotWithShape="0">
              <a:prstClr val="black">
                <a:alpha val="40000"/>
              </a:prstClr>
            </a:outerShdw>
          </a:effectLst>
        </p:spPr>
      </p:pic>
      <p:sp>
        <p:nvSpPr>
          <p:cNvPr id="18" name="文本框 17"/>
          <p:cNvSpPr txBox="1"/>
          <p:nvPr>
            <p:custDataLst>
              <p:tags r:id="rId16"/>
            </p:custDataLst>
          </p:nvPr>
        </p:nvSpPr>
        <p:spPr>
          <a:xfrm>
            <a:off x="3306445" y="3584575"/>
            <a:ext cx="2575560"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《中华人民共和国宪法》以国家根本大法的形式规定我国实行人民代表大会制度。</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2" name="文本框 21"/>
          <p:cNvSpPr txBox="1"/>
          <p:nvPr>
            <p:custDataLst>
              <p:tags r:id="rId17"/>
            </p:custDataLst>
          </p:nvPr>
        </p:nvSpPr>
        <p:spPr>
          <a:xfrm>
            <a:off x="3656330" y="2979420"/>
            <a:ext cx="1770380"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确立（1954）</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3" name="文本框 22"/>
          <p:cNvSpPr txBox="1"/>
          <p:nvPr>
            <p:custDataLst>
              <p:tags r:id="rId18"/>
            </p:custDataLst>
          </p:nvPr>
        </p:nvSpPr>
        <p:spPr>
          <a:xfrm>
            <a:off x="6127750" y="3584575"/>
            <a:ext cx="2836545"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人民代表大会制度在国家政治生活中的地位和作用被削弱；“文革”结束后逐渐恢复。</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4" name="文本框 23"/>
          <p:cNvSpPr txBox="1"/>
          <p:nvPr>
            <p:custDataLst>
              <p:tags r:id="rId19"/>
            </p:custDataLst>
          </p:nvPr>
        </p:nvSpPr>
        <p:spPr>
          <a:xfrm>
            <a:off x="6127750" y="2979420"/>
            <a:ext cx="2476500"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受挫（1966-1976）</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5" name="文本框 24"/>
          <p:cNvSpPr txBox="1"/>
          <p:nvPr>
            <p:custDataLst>
              <p:tags r:id="rId20"/>
            </p:custDataLst>
          </p:nvPr>
        </p:nvSpPr>
        <p:spPr>
          <a:xfrm>
            <a:off x="9274175" y="3550285"/>
            <a:ext cx="2096770"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en-US" altLang="zh-CN" sz="2000" b="1">
                <a:latin typeface="微软雅黑" panose="020B0503020204020204" charset="-122"/>
                <a:ea typeface="微软雅黑" panose="020B0503020204020204" charset="-122"/>
                <a:cs typeface="华文中宋" panose="02010600040101010101" pitchFamily="2" charset="-122"/>
                <a:sym typeface="+mn-ea"/>
              </a:rPr>
              <a:t>1982</a:t>
            </a:r>
            <a:r>
              <a:rPr lang="zh-CN" altLang="en-US" sz="2000" b="1">
                <a:latin typeface="微软雅黑" panose="020B0503020204020204" charset="-122"/>
                <a:ea typeface="微软雅黑" panose="020B0503020204020204" charset="-122"/>
                <a:cs typeface="华文中宋" panose="02010600040101010101" pitchFamily="2" charset="-122"/>
                <a:sym typeface="+mn-ea"/>
              </a:rPr>
              <a:t>年宪法，</a:t>
            </a:r>
            <a:r>
              <a:rPr lang="zh-CN" sz="2000" b="1">
                <a:latin typeface="微软雅黑" panose="020B0503020204020204" charset="-122"/>
                <a:ea typeface="微软雅黑" panose="020B0503020204020204" charset="-122"/>
                <a:cs typeface="华文中宋" panose="02010600040101010101" pitchFamily="2" charset="-122"/>
                <a:sym typeface="+mn-ea"/>
              </a:rPr>
              <a:t>使我国社会主义民主政治建设进入新的阶段。</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6" name="文本框 25"/>
          <p:cNvSpPr txBox="1"/>
          <p:nvPr>
            <p:custDataLst>
              <p:tags r:id="rId21"/>
            </p:custDataLst>
          </p:nvPr>
        </p:nvSpPr>
        <p:spPr>
          <a:xfrm>
            <a:off x="9375775" y="2945130"/>
            <a:ext cx="1857375" cy="398780"/>
          </a:xfrm>
          <a:prstGeom prst="rect">
            <a:avLst/>
          </a:prstGeom>
          <a:solidFill>
            <a:srgbClr val="C00000"/>
          </a:solidFill>
        </p:spPr>
        <p:txBody>
          <a:bodyPr wrap="square" rtlCol="0" anchor="t">
            <a:spAutoFit/>
          </a:bodyPr>
          <a:lstStyle/>
          <a:p>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完善（1982）</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pic>
        <p:nvPicPr>
          <p:cNvPr id="27" name="图片 26" descr="C:/Users/ADMINI~1/AppData/Local/Temp/kaimatting/20200811153222/output_aiMatting_20200811153234.pngoutput_aiMatting_20200811153234"/>
          <p:cNvPicPr>
            <a:picLocks noChangeAspect="1"/>
          </p:cNvPicPr>
          <p:nvPr>
            <p:custDataLst>
              <p:tags r:id="rId22"/>
            </p:custDataLst>
          </p:nvPr>
        </p:nvPicPr>
        <p:blipFill>
          <a:blip r:embed="rId23"/>
          <a:stretch>
            <a:fillRect/>
          </a:stretch>
        </p:blipFill>
        <p:spPr>
          <a:xfrm>
            <a:off x="6377305" y="1230630"/>
            <a:ext cx="1774825" cy="1370330"/>
          </a:xfrm>
          <a:prstGeom prst="rect">
            <a:avLst/>
          </a:prstGeom>
          <a:effectLst>
            <a:outerShdw blurRad="50800" dist="38100" dir="2700000" algn="tl" rotWithShape="0">
              <a:prstClr val="black">
                <a:alpha val="40000"/>
              </a:prstClr>
            </a:outerShdw>
          </a:effectLst>
        </p:spPr>
      </p:pic>
      <p:pic>
        <p:nvPicPr>
          <p:cNvPr id="28" name="图片 27" descr="src=http___pic17.997788.com__pic_search_00_04_37_82_4378291.jpg&amp;refer=http___pic17.997788"/>
          <p:cNvPicPr>
            <a:picLocks noChangeAspect="1"/>
          </p:cNvPicPr>
          <p:nvPr>
            <p:custDataLst>
              <p:tags r:id="rId24"/>
            </p:custDataLst>
          </p:nvPr>
        </p:nvPicPr>
        <p:blipFill>
          <a:blip r:embed="rId25"/>
          <a:stretch>
            <a:fillRect/>
          </a:stretch>
        </p:blipFill>
        <p:spPr>
          <a:xfrm>
            <a:off x="9273540" y="1061085"/>
            <a:ext cx="1805305" cy="1715770"/>
          </a:xfrm>
          <a:prstGeom prst="rect">
            <a:avLst/>
          </a:prstGeom>
        </p:spPr>
      </p:pic>
      <p:sp>
        <p:nvSpPr>
          <p:cNvPr id="30" name="文本框 29"/>
          <p:cNvSpPr txBox="1"/>
          <p:nvPr/>
        </p:nvSpPr>
        <p:spPr>
          <a:xfrm>
            <a:off x="874395" y="5069205"/>
            <a:ext cx="10496550" cy="1783715"/>
          </a:xfrm>
          <a:prstGeom prst="rect">
            <a:avLst/>
          </a:prstGeom>
          <a:noFill/>
        </p:spPr>
        <p:txBody>
          <a:bodyPr wrap="square" rtlCol="0" anchor="t">
            <a:spAutoFit/>
          </a:bodyPr>
          <a:lstStyle/>
          <a:p>
            <a:pPr indent="0" fontAlgn="auto">
              <a:spcAft>
                <a:spcPts val="0"/>
              </a:spcAft>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）性质：</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以</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人民代表大会</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为核心和主要内容的国家</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政权组织形式</a:t>
            </a:r>
            <a:endPar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0"/>
              </a:spcAft>
            </a:pPr>
            <a:r>
              <a:rPr lang="zh-CN" sz="22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smtClean="0">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）核心：国家的一切权力属于</a:t>
            </a:r>
            <a:r>
              <a:rPr lang="zh-CN" altLang="en-US"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人民</a:t>
            </a: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，人民通过人民代表大会参与国家事务的管理，行使当家作主的权力。</a:t>
            </a:r>
            <a:endPar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0"/>
              </a:spcAft>
            </a:pP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smtClean="0">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）意义：人民代表大会制度已成为中国社会主义政治文明的重要载体，是坚持党的领导、人民当家作主、依法治国有机统一的</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根本制度</a:t>
            </a: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安排。</a:t>
            </a:r>
            <a:endPar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P spid="23" grpId="0" bldLvl="0" animBg="1"/>
      <p:bldP spid="25" grpId="0" bldLvl="0" animBg="1"/>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17144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中华人民共和国的政治制度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474345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1.人民代表大会制度</a:t>
            </a:r>
            <a:endPar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212997" name="组合 212996"/>
          <p:cNvGrpSpPr/>
          <p:nvPr/>
        </p:nvGrpSpPr>
        <p:grpSpPr>
          <a:xfrm>
            <a:off x="467842" y="1675765"/>
            <a:ext cx="6055513" cy="3647537"/>
            <a:chOff x="-9" y="1674"/>
            <a:chExt cx="5868" cy="2103"/>
          </a:xfrm>
        </p:grpSpPr>
        <p:sp>
          <p:nvSpPr>
            <p:cNvPr id="59403" name="直接连接符 212997"/>
            <p:cNvSpPr/>
            <p:nvPr>
              <p:custDataLst>
                <p:tags r:id="rId5"/>
              </p:custDataLst>
            </p:nvPr>
          </p:nvSpPr>
          <p:spPr>
            <a:xfrm>
              <a:off x="702" y="3022"/>
              <a:ext cx="4128" cy="0"/>
            </a:xfrm>
            <a:prstGeom prst="line">
              <a:avLst/>
            </a:prstGeom>
            <a:ln w="9525" cap="flat" cmpd="sng">
              <a:solidFill>
                <a:schemeClr val="tx1"/>
              </a:solidFill>
              <a:prstDash val="solid"/>
              <a:headEnd type="none" w="med" len="med"/>
              <a:tailEnd type="none" w="med" len="med"/>
            </a:ln>
          </p:spPr>
        </p:sp>
        <p:sp>
          <p:nvSpPr>
            <p:cNvPr id="59404" name="矩形 212998"/>
            <p:cNvSpPr/>
            <p:nvPr>
              <p:custDataLst>
                <p:tags r:id="rId6"/>
              </p:custDataLst>
            </p:nvPr>
          </p:nvSpPr>
          <p:spPr>
            <a:xfrm>
              <a:off x="-9" y="3358"/>
              <a:ext cx="1486" cy="389"/>
            </a:xfrm>
            <a:prstGeom prst="rect">
              <a:avLst/>
            </a:prstGeom>
            <a:solidFill>
              <a:schemeClr val="accent2">
                <a:lumMod val="60000"/>
                <a:lumOff val="40000"/>
              </a:schemeClr>
            </a:solidFill>
            <a:ln w="9525" cap="flat" cmpd="sng">
              <a:solidFill>
                <a:schemeClr val="tx1"/>
              </a:solidFill>
              <a:prstDash val="solid"/>
              <a:miter/>
              <a:headEnd type="none" w="med" len="med"/>
              <a:tailEnd type="none" w="med" len="med"/>
            </a:ln>
          </p:spPr>
          <p:txBody>
            <a:bodyPr/>
            <a:lstStyle/>
            <a:p>
              <a:pPr eaLnBrk="1" hangingPunct="1"/>
              <a:endParaRPr lang="zh-CN" altLang="en-US" sz="1400" dirty="0">
                <a:latin typeface="Arial" panose="020B0604020202020204" pitchFamily="34" charset="0"/>
              </a:endParaRPr>
            </a:p>
          </p:txBody>
        </p:sp>
        <p:sp>
          <p:nvSpPr>
            <p:cNvPr id="59405" name="文本框 212999"/>
            <p:cNvSpPr txBox="1"/>
            <p:nvPr>
              <p:custDataLst>
                <p:tags r:id="rId7"/>
              </p:custDataLst>
            </p:nvPr>
          </p:nvSpPr>
          <p:spPr>
            <a:xfrm>
              <a:off x="79" y="3358"/>
              <a:ext cx="1297" cy="372"/>
            </a:xfrm>
            <a:prstGeom prst="rect">
              <a:avLst/>
            </a:prstGeom>
            <a:noFill/>
            <a:ln w="9525">
              <a:noFill/>
            </a:ln>
          </p:spPr>
          <p:txBody>
            <a:bodyPr wrap="square">
              <a:spAutoFit/>
            </a:bodyPr>
            <a:lstStyle/>
            <a:p>
              <a:pPr algn="just" eaLnBrk="1" hangingPunct="1">
                <a:spcBef>
                  <a:spcPct val="50000"/>
                </a:spcBef>
              </a:pPr>
              <a:r>
                <a:rPr lang="zh-CN" altLang="en-US" b="1" dirty="0">
                  <a:latin typeface="Times New Roman" panose="02020603050405020304" pitchFamily="18" charset="0"/>
                </a:rPr>
                <a:t>最高人民检察院</a:t>
              </a:r>
              <a:endParaRPr lang="zh-CN" altLang="en-US" b="1" dirty="0">
                <a:latin typeface="Times New Roman" panose="02020603050405020304" pitchFamily="18" charset="0"/>
              </a:endParaRPr>
            </a:p>
          </p:txBody>
        </p:sp>
        <p:sp>
          <p:nvSpPr>
            <p:cNvPr id="59406" name="矩形 213000"/>
            <p:cNvSpPr/>
            <p:nvPr>
              <p:custDataLst>
                <p:tags r:id="rId8"/>
              </p:custDataLst>
            </p:nvPr>
          </p:nvSpPr>
          <p:spPr>
            <a:xfrm>
              <a:off x="4191" y="3310"/>
              <a:ext cx="1529" cy="325"/>
            </a:xfrm>
            <a:prstGeom prst="rect">
              <a:avLst/>
            </a:prstGeom>
            <a:solidFill>
              <a:schemeClr val="accent2">
                <a:lumMod val="60000"/>
                <a:lumOff val="40000"/>
              </a:schemeClr>
            </a:solidFill>
            <a:ln w="9525" cap="flat" cmpd="sng">
              <a:solidFill>
                <a:schemeClr val="tx1"/>
              </a:solidFill>
              <a:prstDash val="solid"/>
              <a:miter/>
              <a:headEnd type="none" w="med" len="med"/>
              <a:tailEnd type="none" w="med" len="med"/>
            </a:ln>
          </p:spPr>
          <p:txBody>
            <a:bodyPr/>
            <a:lstStyle/>
            <a:p>
              <a:pPr eaLnBrk="1" hangingPunct="1"/>
              <a:endParaRPr lang="zh-CN" altLang="en-US" sz="1400" dirty="0">
                <a:latin typeface="Arial" panose="020B0604020202020204" pitchFamily="34" charset="0"/>
              </a:endParaRPr>
            </a:p>
          </p:txBody>
        </p:sp>
        <p:sp>
          <p:nvSpPr>
            <p:cNvPr id="59407" name="文本框 213001"/>
            <p:cNvSpPr txBox="1"/>
            <p:nvPr>
              <p:custDataLst>
                <p:tags r:id="rId9"/>
              </p:custDataLst>
            </p:nvPr>
          </p:nvSpPr>
          <p:spPr>
            <a:xfrm>
              <a:off x="4098" y="3339"/>
              <a:ext cx="1761" cy="212"/>
            </a:xfrm>
            <a:prstGeom prst="rect">
              <a:avLst/>
            </a:prstGeom>
            <a:noFill/>
            <a:ln w="9525">
              <a:noFill/>
            </a:ln>
          </p:spPr>
          <p:txBody>
            <a:bodyPr wrap="square">
              <a:spAutoFit/>
            </a:bodyPr>
            <a:lstStyle/>
            <a:p>
              <a:pPr algn="just" eaLnBrk="1" hangingPunct="1">
                <a:spcBef>
                  <a:spcPct val="50000"/>
                </a:spcBef>
              </a:pPr>
              <a:r>
                <a:rPr lang="zh-CN" altLang="en-US" b="1" dirty="0">
                  <a:latin typeface="Times New Roman" panose="02020603050405020304" pitchFamily="18" charset="0"/>
                </a:rPr>
                <a:t>中央军事委员会</a:t>
              </a:r>
              <a:endParaRPr lang="zh-CN" altLang="en-US" b="1" dirty="0">
                <a:latin typeface="Times New Roman" panose="02020603050405020304" pitchFamily="18" charset="0"/>
              </a:endParaRPr>
            </a:p>
          </p:txBody>
        </p:sp>
        <p:sp>
          <p:nvSpPr>
            <p:cNvPr id="59408" name="直接连接符 213002"/>
            <p:cNvSpPr/>
            <p:nvPr>
              <p:custDataLst>
                <p:tags r:id="rId10"/>
              </p:custDataLst>
            </p:nvPr>
          </p:nvSpPr>
          <p:spPr>
            <a:xfrm>
              <a:off x="4830" y="3012"/>
              <a:ext cx="0" cy="282"/>
            </a:xfrm>
            <a:prstGeom prst="line">
              <a:avLst/>
            </a:prstGeom>
            <a:ln w="9525" cap="flat" cmpd="sng">
              <a:solidFill>
                <a:schemeClr val="tx1"/>
              </a:solidFill>
              <a:prstDash val="solid"/>
              <a:headEnd type="none" w="med" len="med"/>
              <a:tailEnd type="none" w="med" len="med"/>
            </a:ln>
          </p:spPr>
        </p:sp>
        <p:sp>
          <p:nvSpPr>
            <p:cNvPr id="59409" name="直接连接符 213003"/>
            <p:cNvSpPr/>
            <p:nvPr>
              <p:custDataLst>
                <p:tags r:id="rId11"/>
              </p:custDataLst>
            </p:nvPr>
          </p:nvSpPr>
          <p:spPr>
            <a:xfrm>
              <a:off x="2167" y="2403"/>
              <a:ext cx="432" cy="0"/>
            </a:xfrm>
            <a:prstGeom prst="line">
              <a:avLst/>
            </a:prstGeom>
            <a:ln w="9525" cap="flat" cmpd="sng">
              <a:solidFill>
                <a:schemeClr val="tx1"/>
              </a:solidFill>
              <a:prstDash val="solid"/>
              <a:headEnd type="none" w="med" len="med"/>
              <a:tailEnd type="none" w="med" len="med"/>
            </a:ln>
          </p:spPr>
        </p:sp>
        <p:grpSp>
          <p:nvGrpSpPr>
            <p:cNvPr id="59410" name="组合 213004"/>
            <p:cNvGrpSpPr/>
            <p:nvPr/>
          </p:nvGrpSpPr>
          <p:grpSpPr>
            <a:xfrm>
              <a:off x="2263" y="1674"/>
              <a:ext cx="2064" cy="452"/>
              <a:chOff x="2189" y="731"/>
              <a:chExt cx="2064" cy="462"/>
            </a:xfrm>
          </p:grpSpPr>
          <p:sp>
            <p:nvSpPr>
              <p:cNvPr id="59425" name="矩形 213005"/>
              <p:cNvSpPr/>
              <p:nvPr>
                <p:custDataLst>
                  <p:tags r:id="rId12"/>
                </p:custDataLst>
              </p:nvPr>
            </p:nvSpPr>
            <p:spPr>
              <a:xfrm>
                <a:off x="2189" y="731"/>
                <a:ext cx="1968" cy="432"/>
              </a:xfrm>
              <a:prstGeom prst="rect">
                <a:avLst/>
              </a:prstGeom>
              <a:solidFill>
                <a:srgbClr val="705540"/>
              </a:solidFill>
              <a:ln w="9525" cap="flat" cmpd="sng">
                <a:solidFill>
                  <a:schemeClr val="tx1"/>
                </a:solidFill>
                <a:prstDash val="solid"/>
                <a:miter/>
                <a:headEnd type="none" w="med" len="med"/>
                <a:tailEnd type="none" w="med" len="med"/>
              </a:ln>
            </p:spPr>
            <p:txBody>
              <a:bodyPr/>
              <a:lstStyle/>
              <a:p>
                <a:pPr eaLnBrk="1" hangingPunct="1"/>
                <a:endParaRPr lang="zh-CN" altLang="en-US" sz="1400" dirty="0">
                  <a:latin typeface="Arial" panose="020B0604020202020204" pitchFamily="34" charset="0"/>
                </a:endParaRPr>
              </a:p>
            </p:txBody>
          </p:sp>
          <p:sp>
            <p:nvSpPr>
              <p:cNvPr id="59426" name="文本框 213006"/>
              <p:cNvSpPr txBox="1"/>
              <p:nvPr>
                <p:custDataLst>
                  <p:tags r:id="rId13"/>
                </p:custDataLst>
              </p:nvPr>
            </p:nvSpPr>
            <p:spPr>
              <a:xfrm>
                <a:off x="2253" y="799"/>
                <a:ext cx="2000" cy="394"/>
              </a:xfrm>
              <a:prstGeom prst="rect">
                <a:avLst/>
              </a:prstGeom>
              <a:noFill/>
              <a:ln w="9525">
                <a:noFill/>
              </a:ln>
            </p:spPr>
            <p:txBody>
              <a:bodyPr wrap="square">
                <a:spAutoFit/>
              </a:bodyPr>
              <a:lstStyle/>
              <a:p>
                <a:pPr eaLnBrk="1" hangingPunct="1">
                  <a:spcBef>
                    <a:spcPct val="50000"/>
                  </a:spcBef>
                </a:pPr>
                <a:r>
                  <a:rPr lang="zh-CN" altLang="en-US" b="1" dirty="0">
                    <a:solidFill>
                      <a:schemeClr val="bg1"/>
                    </a:solidFill>
                    <a:latin typeface="微软雅黑" panose="020B0503020204020204" charset="-122"/>
                    <a:ea typeface="微软雅黑" panose="020B0503020204020204" charset="-122"/>
                    <a:cs typeface="微软雅黑" panose="020B0503020204020204" charset="-122"/>
                  </a:rPr>
                  <a:t>全国人民代表大会 </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59411" name="组合 213007"/>
            <p:cNvGrpSpPr/>
            <p:nvPr/>
          </p:nvGrpSpPr>
          <p:grpSpPr>
            <a:xfrm>
              <a:off x="41" y="2309"/>
              <a:ext cx="2223" cy="424"/>
              <a:chOff x="-62" y="1056"/>
              <a:chExt cx="2223" cy="432"/>
            </a:xfrm>
          </p:grpSpPr>
          <p:sp>
            <p:nvSpPr>
              <p:cNvPr id="59423" name="矩形 213008"/>
              <p:cNvSpPr/>
              <p:nvPr>
                <p:custDataLst>
                  <p:tags r:id="rId14"/>
                </p:custDataLst>
              </p:nvPr>
            </p:nvSpPr>
            <p:spPr>
              <a:xfrm>
                <a:off x="14" y="1056"/>
                <a:ext cx="2050" cy="432"/>
              </a:xfrm>
              <a:prstGeom prst="rect">
                <a:avLst/>
              </a:prstGeom>
              <a:solidFill>
                <a:schemeClr val="accent2">
                  <a:lumMod val="60000"/>
                  <a:lumOff val="40000"/>
                </a:schemeClr>
              </a:solidFill>
              <a:ln w="9525" cap="flat" cmpd="sng">
                <a:solidFill>
                  <a:schemeClr val="tx1"/>
                </a:solidFill>
                <a:prstDash val="solid"/>
                <a:miter/>
                <a:headEnd type="none" w="med" len="med"/>
                <a:tailEnd type="none" w="med" len="med"/>
              </a:ln>
            </p:spPr>
            <p:txBody>
              <a:bodyPr/>
              <a:lstStyle/>
              <a:p>
                <a:pPr eaLnBrk="1" hangingPunct="1"/>
                <a:endParaRPr lang="zh-CN" altLang="en-US" sz="1400" dirty="0">
                  <a:latin typeface="Arial" panose="020B0604020202020204" pitchFamily="34" charset="0"/>
                </a:endParaRPr>
              </a:p>
            </p:txBody>
          </p:sp>
          <p:sp>
            <p:nvSpPr>
              <p:cNvPr id="59424" name="文本框 213009"/>
              <p:cNvSpPr txBox="1"/>
              <p:nvPr>
                <p:custDataLst>
                  <p:tags r:id="rId15"/>
                </p:custDataLst>
              </p:nvPr>
            </p:nvSpPr>
            <p:spPr>
              <a:xfrm>
                <a:off x="-62" y="1104"/>
                <a:ext cx="2223" cy="379"/>
              </a:xfrm>
              <a:prstGeom prst="rect">
                <a:avLst/>
              </a:prstGeom>
              <a:noFill/>
              <a:ln w="9525">
                <a:noFill/>
              </a:ln>
            </p:spPr>
            <p:txBody>
              <a:bodyPr wrap="square">
                <a:spAutoFit/>
              </a:bodyPr>
              <a:lstStyle/>
              <a:p>
                <a:pPr algn="just" eaLnBrk="1" hangingPunct="1">
                  <a:spcBef>
                    <a:spcPct val="50000"/>
                  </a:spcBef>
                </a:pPr>
                <a:r>
                  <a:rPr lang="zh-CN" altLang="en-US" b="1" dirty="0">
                    <a:latin typeface="Times New Roman" panose="02020603050405020304" pitchFamily="18" charset="0"/>
                  </a:rPr>
                  <a:t>中华人民共和国主席</a:t>
                </a:r>
                <a:endParaRPr lang="zh-CN" altLang="en-US" b="1" dirty="0">
                  <a:latin typeface="Times New Roman" panose="02020603050405020304" pitchFamily="18" charset="0"/>
                </a:endParaRPr>
              </a:p>
            </p:txBody>
          </p:sp>
        </p:grpSp>
        <p:sp>
          <p:nvSpPr>
            <p:cNvPr id="59412" name="直接连接符 213010"/>
            <p:cNvSpPr/>
            <p:nvPr>
              <p:custDataLst>
                <p:tags r:id="rId16"/>
              </p:custDataLst>
            </p:nvPr>
          </p:nvSpPr>
          <p:spPr>
            <a:xfrm>
              <a:off x="3415" y="2592"/>
              <a:ext cx="0" cy="752"/>
            </a:xfrm>
            <a:prstGeom prst="line">
              <a:avLst/>
            </a:prstGeom>
            <a:ln w="9525" cap="flat" cmpd="sng">
              <a:solidFill>
                <a:schemeClr val="tx1"/>
              </a:solidFill>
              <a:prstDash val="solid"/>
              <a:headEnd type="none" w="med" len="med"/>
              <a:tailEnd type="none" w="med" len="med"/>
            </a:ln>
          </p:spPr>
        </p:sp>
        <p:grpSp>
          <p:nvGrpSpPr>
            <p:cNvPr id="59413" name="组合 213011"/>
            <p:cNvGrpSpPr/>
            <p:nvPr/>
          </p:nvGrpSpPr>
          <p:grpSpPr>
            <a:xfrm>
              <a:off x="2551" y="2309"/>
              <a:ext cx="1776" cy="377"/>
              <a:chOff x="2256" y="1104"/>
              <a:chExt cx="1776" cy="384"/>
            </a:xfrm>
          </p:grpSpPr>
          <p:sp>
            <p:nvSpPr>
              <p:cNvPr id="59421" name="矩形 213012"/>
              <p:cNvSpPr/>
              <p:nvPr>
                <p:custDataLst>
                  <p:tags r:id="rId17"/>
                </p:custDataLst>
              </p:nvPr>
            </p:nvSpPr>
            <p:spPr>
              <a:xfrm>
                <a:off x="2256" y="1104"/>
                <a:ext cx="1776" cy="384"/>
              </a:xfrm>
              <a:prstGeom prst="rect">
                <a:avLst/>
              </a:prstGeom>
              <a:solidFill>
                <a:schemeClr val="accent2">
                  <a:lumMod val="60000"/>
                  <a:lumOff val="40000"/>
                </a:schemeClr>
              </a:solidFill>
              <a:ln w="9525" cap="flat" cmpd="sng">
                <a:solidFill>
                  <a:schemeClr val="tx1"/>
                </a:solidFill>
                <a:prstDash val="solid"/>
                <a:miter/>
                <a:headEnd type="none" w="med" len="med"/>
                <a:tailEnd type="none" w="med" len="med"/>
              </a:ln>
            </p:spPr>
            <p:txBody>
              <a:bodyPr/>
              <a:lstStyle/>
              <a:p>
                <a:pPr eaLnBrk="1" hangingPunct="1"/>
                <a:endParaRPr lang="zh-CN" altLang="en-US" sz="1400" dirty="0">
                  <a:latin typeface="Arial" panose="020B0604020202020204" pitchFamily="34" charset="0"/>
                </a:endParaRPr>
              </a:p>
            </p:txBody>
          </p:sp>
          <p:sp>
            <p:nvSpPr>
              <p:cNvPr id="59422" name="文本框 213013"/>
              <p:cNvSpPr txBox="1"/>
              <p:nvPr>
                <p:custDataLst>
                  <p:tags r:id="rId18"/>
                </p:custDataLst>
              </p:nvPr>
            </p:nvSpPr>
            <p:spPr>
              <a:xfrm>
                <a:off x="2256" y="1152"/>
                <a:ext cx="1772" cy="279"/>
              </a:xfrm>
              <a:prstGeom prst="rect">
                <a:avLst/>
              </a:prstGeom>
              <a:solidFill>
                <a:schemeClr val="accent2">
                  <a:lumMod val="60000"/>
                  <a:lumOff val="40000"/>
                </a:schemeClr>
              </a:solidFill>
              <a:ln w="9525">
                <a:noFill/>
              </a:ln>
            </p:spPr>
            <p:txBody>
              <a:bodyPr wrap="square">
                <a:noAutofit/>
              </a:bodyPr>
              <a:lstStyle/>
              <a:p>
                <a:pPr algn="just" eaLnBrk="1" hangingPunct="1">
                  <a:spcBef>
                    <a:spcPct val="50000"/>
                  </a:spcBef>
                </a:pPr>
                <a:r>
                  <a:rPr lang="zh-CN" altLang="en-US" b="1" dirty="0">
                    <a:latin typeface="Times New Roman" panose="02020603050405020304" pitchFamily="18" charset="0"/>
                  </a:rPr>
                  <a:t>全国人大常委会</a:t>
                </a:r>
                <a:endParaRPr lang="zh-CN" altLang="en-US" b="1" dirty="0">
                  <a:latin typeface="Times New Roman" panose="02020603050405020304" pitchFamily="18" charset="0"/>
                </a:endParaRPr>
              </a:p>
            </p:txBody>
          </p:sp>
        </p:grpSp>
        <p:grpSp>
          <p:nvGrpSpPr>
            <p:cNvPr id="59414" name="组合 213014"/>
            <p:cNvGrpSpPr/>
            <p:nvPr/>
          </p:nvGrpSpPr>
          <p:grpSpPr>
            <a:xfrm>
              <a:off x="3086" y="3331"/>
              <a:ext cx="855" cy="446"/>
              <a:chOff x="2983" y="2099"/>
              <a:chExt cx="855" cy="455"/>
            </a:xfrm>
          </p:grpSpPr>
          <p:sp>
            <p:nvSpPr>
              <p:cNvPr id="59419" name="矩形 213015"/>
              <p:cNvSpPr/>
              <p:nvPr>
                <p:custDataLst>
                  <p:tags r:id="rId19"/>
                </p:custDataLst>
              </p:nvPr>
            </p:nvSpPr>
            <p:spPr>
              <a:xfrm>
                <a:off x="3081" y="2099"/>
                <a:ext cx="709" cy="357"/>
              </a:xfrm>
              <a:prstGeom prst="rect">
                <a:avLst/>
              </a:prstGeom>
              <a:solidFill>
                <a:schemeClr val="accent2">
                  <a:lumMod val="60000"/>
                  <a:lumOff val="40000"/>
                </a:schemeClr>
              </a:solidFill>
              <a:ln w="9525" cap="flat" cmpd="sng">
                <a:solidFill>
                  <a:schemeClr val="tx1"/>
                </a:solidFill>
                <a:prstDash val="solid"/>
                <a:miter/>
                <a:headEnd type="none" w="med" len="med"/>
                <a:tailEnd type="none" w="med" len="med"/>
              </a:ln>
            </p:spPr>
            <p:txBody>
              <a:bodyPr/>
              <a:lstStyle/>
              <a:p>
                <a:pPr eaLnBrk="1" hangingPunct="1"/>
                <a:endParaRPr lang="zh-CN" altLang="en-US" sz="1400" dirty="0">
                  <a:latin typeface="Arial" panose="020B0604020202020204" pitchFamily="34" charset="0"/>
                </a:endParaRPr>
              </a:p>
            </p:txBody>
          </p:sp>
          <p:sp>
            <p:nvSpPr>
              <p:cNvPr id="59420" name="文本框 213016"/>
              <p:cNvSpPr txBox="1"/>
              <p:nvPr>
                <p:custDataLst>
                  <p:tags r:id="rId20"/>
                </p:custDataLst>
              </p:nvPr>
            </p:nvSpPr>
            <p:spPr>
              <a:xfrm>
                <a:off x="2983" y="2151"/>
                <a:ext cx="855" cy="403"/>
              </a:xfrm>
              <a:prstGeom prst="rect">
                <a:avLst/>
              </a:prstGeom>
              <a:noFill/>
              <a:ln w="9525">
                <a:noFill/>
              </a:ln>
            </p:spPr>
            <p:txBody>
              <a:bodyPr wrap="square">
                <a:spAutoFit/>
              </a:bodyPr>
              <a:lstStyle/>
              <a:p>
                <a:pPr eaLnBrk="1" hangingPunct="1">
                  <a:spcBef>
                    <a:spcPct val="50000"/>
                  </a:spcBef>
                </a:pPr>
                <a:r>
                  <a:rPr lang="zh-CN" altLang="en-US" b="1" dirty="0">
                    <a:latin typeface="Times New Roman" panose="02020603050405020304" pitchFamily="18" charset="0"/>
                  </a:rPr>
                  <a:t>国务院 </a:t>
                </a:r>
                <a:endParaRPr lang="zh-CN" altLang="en-US" b="1" dirty="0">
                  <a:latin typeface="Times New Roman" panose="02020603050405020304" pitchFamily="18" charset="0"/>
                </a:endParaRPr>
              </a:p>
            </p:txBody>
          </p:sp>
        </p:grpSp>
        <p:sp>
          <p:nvSpPr>
            <p:cNvPr id="59415" name="文本框 213018"/>
            <p:cNvSpPr txBox="1"/>
            <p:nvPr>
              <p:custDataLst>
                <p:tags r:id="rId21"/>
              </p:custDataLst>
            </p:nvPr>
          </p:nvSpPr>
          <p:spPr>
            <a:xfrm>
              <a:off x="1516" y="3358"/>
              <a:ext cx="1628" cy="212"/>
            </a:xfrm>
            <a:prstGeom prst="rect">
              <a:avLst/>
            </a:prstGeom>
            <a:solidFill>
              <a:schemeClr val="accent2">
                <a:lumMod val="60000"/>
                <a:lumOff val="40000"/>
              </a:schemeClr>
            </a:solidFill>
            <a:ln w="9525">
              <a:solidFill>
                <a:schemeClr val="tx1"/>
              </a:solidFill>
            </a:ln>
          </p:spPr>
          <p:txBody>
            <a:bodyPr wrap="square">
              <a:spAutoFit/>
            </a:bodyPr>
            <a:lstStyle/>
            <a:p>
              <a:pPr algn="just" eaLnBrk="1" hangingPunct="1">
                <a:spcBef>
                  <a:spcPct val="50000"/>
                </a:spcBef>
              </a:pPr>
              <a:r>
                <a:rPr lang="zh-CN" altLang="en-US" b="1" dirty="0">
                  <a:latin typeface="Times New Roman" panose="02020603050405020304" pitchFamily="18" charset="0"/>
                </a:rPr>
                <a:t>最高人民法院</a:t>
              </a:r>
              <a:endParaRPr lang="zh-CN" altLang="en-US" b="1" dirty="0">
                <a:latin typeface="Times New Roman" panose="02020603050405020304" pitchFamily="18" charset="0"/>
              </a:endParaRPr>
            </a:p>
          </p:txBody>
        </p:sp>
        <p:sp>
          <p:nvSpPr>
            <p:cNvPr id="59416" name="直接连接符 213019"/>
            <p:cNvSpPr/>
            <p:nvPr>
              <p:custDataLst>
                <p:tags r:id="rId22"/>
              </p:custDataLst>
            </p:nvPr>
          </p:nvSpPr>
          <p:spPr>
            <a:xfrm>
              <a:off x="2064" y="3022"/>
              <a:ext cx="0" cy="329"/>
            </a:xfrm>
            <a:prstGeom prst="line">
              <a:avLst/>
            </a:prstGeom>
            <a:ln w="9525" cap="flat" cmpd="sng">
              <a:solidFill>
                <a:schemeClr val="tx1"/>
              </a:solidFill>
              <a:prstDash val="solid"/>
              <a:headEnd type="none" w="med" len="med"/>
              <a:tailEnd type="none" w="med" len="med"/>
            </a:ln>
          </p:spPr>
        </p:sp>
        <p:sp>
          <p:nvSpPr>
            <p:cNvPr id="59417" name="直接连接符 213020"/>
            <p:cNvSpPr/>
            <p:nvPr>
              <p:custDataLst>
                <p:tags r:id="rId23"/>
              </p:custDataLst>
            </p:nvPr>
          </p:nvSpPr>
          <p:spPr>
            <a:xfrm>
              <a:off x="3359" y="2106"/>
              <a:ext cx="6" cy="191"/>
            </a:xfrm>
            <a:prstGeom prst="line">
              <a:avLst/>
            </a:prstGeom>
            <a:ln w="9525" cap="flat" cmpd="sng">
              <a:solidFill>
                <a:schemeClr val="tx1"/>
              </a:solidFill>
              <a:prstDash val="solid"/>
              <a:headEnd type="none" w="med" len="med"/>
              <a:tailEnd type="none" w="med" len="med"/>
            </a:ln>
          </p:spPr>
        </p:sp>
        <p:sp>
          <p:nvSpPr>
            <p:cNvPr id="59418" name="直接连接符 213021"/>
            <p:cNvSpPr/>
            <p:nvPr>
              <p:custDataLst>
                <p:tags r:id="rId24"/>
              </p:custDataLst>
            </p:nvPr>
          </p:nvSpPr>
          <p:spPr>
            <a:xfrm>
              <a:off x="703" y="3022"/>
              <a:ext cx="0" cy="329"/>
            </a:xfrm>
            <a:prstGeom prst="line">
              <a:avLst/>
            </a:prstGeom>
            <a:ln w="9525" cap="flat" cmpd="sng">
              <a:solidFill>
                <a:schemeClr val="tx1"/>
              </a:solidFill>
              <a:prstDash val="solid"/>
              <a:headEnd type="none" w="med" len="med"/>
              <a:tailEnd type="none" w="med" len="med"/>
            </a:ln>
          </p:spPr>
        </p:sp>
      </p:grpSp>
      <p:sp>
        <p:nvSpPr>
          <p:cNvPr id="3" name="文本框 2"/>
          <p:cNvSpPr txBox="1"/>
          <p:nvPr>
            <p:custDataLst>
              <p:tags r:id="rId25"/>
            </p:custDataLst>
          </p:nvPr>
        </p:nvSpPr>
        <p:spPr>
          <a:xfrm>
            <a:off x="6096000" y="664210"/>
            <a:ext cx="6109970" cy="5846445"/>
          </a:xfrm>
          <a:prstGeom prst="rect">
            <a:avLst/>
          </a:prstGeom>
          <a:noFill/>
        </p:spPr>
        <p:txBody>
          <a:bodyPr wrap="square">
            <a:spAutoFit/>
          </a:bodyPr>
          <a:lstStyle/>
          <a:p>
            <a:pPr marL="342900" indent="-342900" fontAlgn="auto">
              <a:lnSpc>
                <a:spcPct val="130000"/>
              </a:lnSpc>
              <a:buFont typeface="Wingdings" panose="05000000000000000000" charset="0"/>
              <a:buChar char="l"/>
            </a:pP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人民代表大会制度</a:t>
            </a:r>
            <a:r>
              <a:rPr lang="zh-CN" sz="2400" b="1">
                <a:latin typeface="华文中宋" panose="02010600040101010101" pitchFamily="2" charset="-122"/>
                <a:ea typeface="华文中宋" panose="02010600040101010101" pitchFamily="2" charset="-122"/>
                <a:cs typeface="华文中宋" panose="02010600040101010101" pitchFamily="2" charset="-122"/>
              </a:rPr>
              <a:t>：是我国的政权组织形式</a:t>
            </a: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（政体）</a:t>
            </a:r>
            <a:r>
              <a:rPr lang="zh-CN" sz="2400" b="1">
                <a:latin typeface="华文中宋" panose="02010600040101010101" pitchFamily="2" charset="-122"/>
                <a:ea typeface="华文中宋" panose="02010600040101010101" pitchFamily="2" charset="-122"/>
                <a:cs typeface="华文中宋" panose="02010600040101010101" pitchFamily="2" charset="-122"/>
              </a:rPr>
              <a:t>。指根据</a:t>
            </a: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民主集中制</a:t>
            </a:r>
            <a:r>
              <a:rPr lang="zh-CN" sz="2400" b="1">
                <a:latin typeface="华文中宋" panose="02010600040101010101" pitchFamily="2" charset="-122"/>
                <a:ea typeface="华文中宋" panose="02010600040101010101" pitchFamily="2" charset="-122"/>
                <a:cs typeface="华文中宋" panose="02010600040101010101" pitchFamily="2" charset="-122"/>
              </a:rPr>
              <a:t>的原则，通过民主选举组成全国人民代表大会和地方各级人民人民代表大会，并以人民代表大会为基础，建立全部国家机构，对人民负责，受人民监督，以实现人民当家作主的政治制度。</a:t>
            </a:r>
            <a:endParaRPr lang="zh-CN" sz="2400" b="1">
              <a:latin typeface="华文中宋" panose="02010600040101010101" pitchFamily="2" charset="-122"/>
              <a:ea typeface="华文中宋" panose="02010600040101010101" pitchFamily="2" charset="-122"/>
              <a:cs typeface="华文中宋" panose="02010600040101010101" pitchFamily="2" charset="-122"/>
            </a:endParaRPr>
          </a:p>
          <a:p>
            <a:pPr marL="342900" indent="-342900" fontAlgn="auto">
              <a:lnSpc>
                <a:spcPct val="130000"/>
              </a:lnSpc>
              <a:buFont typeface="Wingdings" panose="05000000000000000000" charset="0"/>
              <a:buChar char="l"/>
            </a:pP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人民代表大会</a:t>
            </a:r>
            <a:r>
              <a:rPr lang="zh-CN" sz="2400" b="1">
                <a:latin typeface="华文中宋" panose="02010600040101010101" pitchFamily="2" charset="-122"/>
                <a:ea typeface="华文中宋" panose="02010600040101010101" pitchFamily="2" charset="-122"/>
                <a:cs typeface="华文中宋" panose="02010600040101010101" pitchFamily="2" charset="-122"/>
              </a:rPr>
              <a:t>：是我国人民行使国家权力的机关它包括民主选举产生的全国人民代表大会和地方各级人民代表大会。</a:t>
            </a:r>
            <a:endParaRPr lang="zh-CN" sz="2400" b="1">
              <a:latin typeface="华文中宋" panose="02010600040101010101" pitchFamily="2" charset="-122"/>
              <a:ea typeface="华文中宋" panose="02010600040101010101" pitchFamily="2" charset="-122"/>
              <a:cs typeface="华文中宋" panose="02010600040101010101" pitchFamily="2" charset="-122"/>
            </a:endParaRPr>
          </a:p>
          <a:p>
            <a:pPr marL="342900" indent="-342900" fontAlgn="auto">
              <a:lnSpc>
                <a:spcPct val="130000"/>
              </a:lnSpc>
              <a:buFont typeface="Wingdings" panose="05000000000000000000" charset="0"/>
              <a:buChar char="l"/>
            </a:pP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全国人民代表大会</a:t>
            </a:r>
            <a:r>
              <a:rPr lang="zh-CN" sz="2400" b="1">
                <a:latin typeface="华文中宋" panose="02010600040101010101" pitchFamily="2" charset="-122"/>
                <a:ea typeface="华文中宋" panose="02010600040101010101" pitchFamily="2" charset="-122"/>
                <a:cs typeface="华文中宋" panose="02010600040101010101" pitchFamily="2" charset="-122"/>
              </a:rPr>
              <a:t>：是人民代表大会制度的重要构成部分，是</a:t>
            </a: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国家最高权力机关</a:t>
            </a:r>
            <a:r>
              <a:rPr lang="zh-CN" sz="2400" b="1">
                <a:latin typeface="华文中宋" panose="02010600040101010101" pitchFamily="2" charset="-122"/>
                <a:ea typeface="华文中宋" panose="02010600040101010101" pitchFamily="2" charset="-122"/>
                <a:cs typeface="华文中宋" panose="02010600040101010101" pitchFamily="2" charset="-122"/>
              </a:rPr>
              <a:t>。</a:t>
            </a:r>
            <a:endParaRPr lang="zh-CN" sz="2400"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3" name="文本框 42"/>
          <p:cNvSpPr txBox="1"/>
          <p:nvPr/>
        </p:nvSpPr>
        <p:spPr>
          <a:xfrm>
            <a:off x="395605" y="5698490"/>
            <a:ext cx="5621020" cy="829945"/>
          </a:xfrm>
          <a:prstGeom prst="rect">
            <a:avLst/>
          </a:prstGeom>
          <a:noFill/>
          <a:ln w="25400">
            <a:solidFill>
              <a:schemeClr val="tx1"/>
            </a:solidFill>
            <a:prstDash val="dash"/>
          </a:ln>
        </p:spPr>
        <p:txBody>
          <a:bodyPr wrap="square" rtlCol="0" anchor="t">
            <a:spAutoFit/>
          </a:bodyPr>
          <a:lstStyle/>
          <a:p>
            <a:pPr indent="0">
              <a:lnSpc>
                <a:spcPct val="100000"/>
              </a:lnSpc>
              <a:buFont typeface="Arial" panose="020B0604020202020204" pitchFamily="34" charset="0"/>
              <a:buNone/>
            </a:pPr>
            <a:r>
              <a:rPr lang="zh-CN" sz="2400" b="1">
                <a:latin typeface="华文中宋" panose="02010600040101010101" pitchFamily="2" charset="-122"/>
                <a:ea typeface="华文中宋" panose="02010600040101010101" pitchFamily="2" charset="-122"/>
                <a:cs typeface="华文中宋" panose="02010600040101010101" pitchFamily="2" charset="-122"/>
                <a:sym typeface="+mn-ea"/>
              </a:rPr>
              <a:t>民主集中制：是指在民主基础上的集中和在集中指导下的民主相结合的制度。</a:t>
            </a:r>
            <a:endParaRPr lang="zh-CN"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17144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中华人民共和国的政治制度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cxnSp>
        <p:nvCxnSpPr>
          <p:cNvPr id="5" name="直接连接符 4"/>
          <p:cNvCxnSpPr/>
          <p:nvPr>
            <p:custDataLst>
              <p:tags r:id="rId4"/>
            </p:custDataLst>
          </p:nvPr>
        </p:nvCxnSpPr>
        <p:spPr>
          <a:xfrm>
            <a:off x="5960110" y="1289685"/>
            <a:ext cx="635" cy="3738245"/>
          </a:xfrm>
          <a:prstGeom prst="line">
            <a:avLst/>
          </a:prstGeom>
          <a:ln w="28575" cmpd="sng">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5"/>
            </p:custDataLst>
          </p:nvPr>
        </p:nvSpPr>
        <p:spPr>
          <a:xfrm>
            <a:off x="5087620" y="1645285"/>
            <a:ext cx="1619250" cy="398780"/>
          </a:xfrm>
          <a:prstGeom prst="rect">
            <a:avLst/>
          </a:prstGeom>
          <a:solidFill>
            <a:schemeClr val="bg2">
              <a:lumMod val="25000"/>
            </a:schemeClr>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经济基础</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4" name="文本框 3"/>
          <p:cNvSpPr txBox="1"/>
          <p:nvPr>
            <p:custDataLst>
              <p:tags r:id="rId6"/>
            </p:custDataLst>
          </p:nvPr>
        </p:nvSpPr>
        <p:spPr>
          <a:xfrm>
            <a:off x="5087620" y="2534285"/>
            <a:ext cx="1619250" cy="398780"/>
          </a:xfrm>
          <a:prstGeom prst="rect">
            <a:avLst/>
          </a:prstGeom>
          <a:solidFill>
            <a:schemeClr val="bg2">
              <a:lumMod val="25000"/>
            </a:schemeClr>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阶级本质</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6" name="文本框 5"/>
          <p:cNvSpPr txBox="1"/>
          <p:nvPr>
            <p:custDataLst>
              <p:tags r:id="rId7"/>
            </p:custDataLst>
          </p:nvPr>
        </p:nvSpPr>
        <p:spPr>
          <a:xfrm>
            <a:off x="4842510" y="3423285"/>
            <a:ext cx="2045970" cy="398780"/>
          </a:xfrm>
          <a:prstGeom prst="rect">
            <a:avLst/>
          </a:prstGeom>
          <a:solidFill>
            <a:schemeClr val="bg2">
              <a:lumMod val="25000"/>
            </a:schemeClr>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组织和活动原则</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8" name="文本框 7"/>
          <p:cNvSpPr txBox="1"/>
          <p:nvPr>
            <p:custDataLst>
              <p:tags r:id="rId8"/>
            </p:custDataLst>
          </p:nvPr>
        </p:nvSpPr>
        <p:spPr>
          <a:xfrm>
            <a:off x="5087620" y="4312285"/>
            <a:ext cx="1619250" cy="398780"/>
          </a:xfrm>
          <a:prstGeom prst="rect">
            <a:avLst/>
          </a:prstGeom>
          <a:solidFill>
            <a:schemeClr val="bg2">
              <a:lumMod val="25000"/>
            </a:schemeClr>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政党</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9" name="文本框 8"/>
          <p:cNvSpPr txBox="1"/>
          <p:nvPr>
            <p:custDataLst>
              <p:tags r:id="rId9"/>
            </p:custDataLst>
          </p:nvPr>
        </p:nvSpPr>
        <p:spPr>
          <a:xfrm>
            <a:off x="1231900" y="802005"/>
            <a:ext cx="3735705" cy="491490"/>
          </a:xfrm>
          <a:prstGeom prst="rect">
            <a:avLst/>
          </a:prstGeom>
          <a:noFill/>
          <a:ln w="9525">
            <a:solidFill>
              <a:schemeClr val="tx1"/>
            </a:solidFill>
          </a:ln>
        </p:spPr>
        <p:txBody>
          <a:bodyPr wrap="square" rtlCol="0">
            <a:spAutoFit/>
          </a:bodyPr>
          <a:lstStyle/>
          <a:p>
            <a:pPr algn="ctr"/>
            <a:r>
              <a:rPr lang="en-US" sz="2600" b="1">
                <a:solidFill>
                  <a:srgbClr val="FF0000"/>
                </a:solidFill>
                <a:latin typeface="黑体" panose="02010609060101010101" charset="-122"/>
                <a:ea typeface="黑体" panose="02010609060101010101" charset="-122"/>
                <a:cs typeface="华文中宋" panose="02010600040101010101" pitchFamily="2" charset="-122"/>
              </a:rPr>
              <a:t>人民代表大会制度</a:t>
            </a:r>
            <a:endParaRPr lang="en-US" sz="2600" b="1">
              <a:solidFill>
                <a:srgbClr val="FF0000"/>
              </a:solidFill>
              <a:latin typeface="黑体" panose="02010609060101010101" charset="-122"/>
              <a:ea typeface="黑体" panose="02010609060101010101" charset="-122"/>
              <a:cs typeface="华文中宋" panose="02010600040101010101" pitchFamily="2" charset="-122"/>
            </a:endParaRPr>
          </a:p>
        </p:txBody>
      </p:sp>
      <p:sp>
        <p:nvSpPr>
          <p:cNvPr id="10" name="文本框 9"/>
          <p:cNvSpPr txBox="1"/>
          <p:nvPr>
            <p:custDataLst>
              <p:tags r:id="rId10"/>
            </p:custDataLst>
          </p:nvPr>
        </p:nvSpPr>
        <p:spPr>
          <a:xfrm>
            <a:off x="7186295" y="802005"/>
            <a:ext cx="3712210" cy="491490"/>
          </a:xfrm>
          <a:prstGeom prst="rect">
            <a:avLst/>
          </a:prstGeom>
          <a:noFill/>
          <a:ln w="12700">
            <a:solidFill>
              <a:schemeClr val="tx1"/>
            </a:solidFill>
          </a:ln>
        </p:spPr>
        <p:txBody>
          <a:bodyPr wrap="square" rtlCol="0">
            <a:spAutoFit/>
          </a:bodyPr>
          <a:lstStyle/>
          <a:p>
            <a:pPr algn="ctr"/>
            <a:r>
              <a:rPr lang="zh-CN" altLang="en-US" sz="2600" b="1">
                <a:solidFill>
                  <a:srgbClr val="1D41D5"/>
                </a:solidFill>
                <a:latin typeface="黑体" panose="02010609060101010101" charset="-122"/>
                <a:ea typeface="黑体" panose="02010609060101010101" charset="-122"/>
                <a:cs typeface="华文中宋" panose="02010600040101010101" pitchFamily="2" charset="-122"/>
              </a:rPr>
              <a:t>资本主义国家代议制</a:t>
            </a:r>
            <a:endParaRPr lang="zh-CN" altLang="en-US" sz="2600" b="1">
              <a:solidFill>
                <a:srgbClr val="1D41D5"/>
              </a:solidFill>
              <a:latin typeface="黑体" panose="02010609060101010101" charset="-122"/>
              <a:ea typeface="黑体" panose="02010609060101010101" charset="-122"/>
              <a:cs typeface="华文中宋" panose="02010600040101010101" pitchFamily="2" charset="-122"/>
            </a:endParaRPr>
          </a:p>
        </p:txBody>
      </p:sp>
      <p:sp>
        <p:nvSpPr>
          <p:cNvPr id="11" name="文本框 10"/>
          <p:cNvSpPr txBox="1"/>
          <p:nvPr/>
        </p:nvSpPr>
        <p:spPr>
          <a:xfrm>
            <a:off x="1301750" y="1583690"/>
            <a:ext cx="3729355" cy="521970"/>
          </a:xfrm>
          <a:prstGeom prst="rect">
            <a:avLst/>
          </a:prstGeom>
          <a:noFill/>
        </p:spPr>
        <p:txBody>
          <a:bodyPr wrap="square" rtlCol="0" anchor="t">
            <a:spAutoFit/>
          </a:bodyPr>
          <a:lstStyle/>
          <a:p>
            <a:pPr marL="0" lvl="0" indent="0" algn="ctr">
              <a:buNone/>
            </a:pPr>
            <a:r>
              <a:rPr lang="zh-CN" altLang="en-US" sz="2800" b="1">
                <a:solidFill>
                  <a:srgbClr val="FF0000"/>
                </a:solidFill>
                <a:latin typeface="黑体" panose="02010609060101010101" charset="-122"/>
                <a:ea typeface="黑体" panose="02010609060101010101" charset="-122"/>
                <a:sym typeface="+mn-ea"/>
              </a:rPr>
              <a:t>社会主义公有制</a:t>
            </a:r>
            <a:endParaRPr lang="zh-CN" altLang="en-US" sz="2800" b="1">
              <a:solidFill>
                <a:srgbClr val="FF0000"/>
              </a:solidFill>
              <a:latin typeface="黑体" panose="02010609060101010101" charset="-122"/>
              <a:ea typeface="黑体" panose="02010609060101010101" charset="-122"/>
              <a:sym typeface="+mn-ea"/>
            </a:endParaRPr>
          </a:p>
        </p:txBody>
      </p:sp>
      <p:sp>
        <p:nvSpPr>
          <p:cNvPr id="12" name="文本框 11"/>
          <p:cNvSpPr txBox="1"/>
          <p:nvPr/>
        </p:nvSpPr>
        <p:spPr>
          <a:xfrm>
            <a:off x="1301750" y="2503805"/>
            <a:ext cx="3729355" cy="521970"/>
          </a:xfrm>
          <a:prstGeom prst="rect">
            <a:avLst/>
          </a:prstGeom>
          <a:noFill/>
        </p:spPr>
        <p:txBody>
          <a:bodyPr wrap="square" rtlCol="0" anchor="t">
            <a:spAutoFit/>
          </a:bodyPr>
          <a:lstStyle/>
          <a:p>
            <a:pPr marL="0" lvl="0" indent="0" algn="ctr">
              <a:buNone/>
            </a:pPr>
            <a:r>
              <a:rPr lang="zh-CN" altLang="en-US" sz="2800" b="1">
                <a:solidFill>
                  <a:srgbClr val="FF0000"/>
                </a:solidFill>
                <a:latin typeface="黑体" panose="02010609060101010101" charset="-122"/>
                <a:ea typeface="黑体" panose="02010609060101010101" charset="-122"/>
                <a:sym typeface="+mn-ea"/>
              </a:rPr>
              <a:t>人民民主专政</a:t>
            </a:r>
            <a:endParaRPr lang="zh-CN" altLang="en-US" sz="2800" b="1">
              <a:solidFill>
                <a:srgbClr val="FF0000"/>
              </a:solidFill>
              <a:latin typeface="黑体" panose="02010609060101010101" charset="-122"/>
              <a:ea typeface="黑体" panose="02010609060101010101" charset="-122"/>
              <a:sym typeface="+mn-ea"/>
            </a:endParaRPr>
          </a:p>
        </p:txBody>
      </p:sp>
      <p:sp>
        <p:nvSpPr>
          <p:cNvPr id="13" name="文本框 12"/>
          <p:cNvSpPr txBox="1"/>
          <p:nvPr/>
        </p:nvSpPr>
        <p:spPr>
          <a:xfrm>
            <a:off x="1231900" y="3368040"/>
            <a:ext cx="3729355" cy="521970"/>
          </a:xfrm>
          <a:prstGeom prst="rect">
            <a:avLst/>
          </a:prstGeom>
          <a:noFill/>
        </p:spPr>
        <p:txBody>
          <a:bodyPr wrap="square" rtlCol="0" anchor="t">
            <a:spAutoFit/>
          </a:bodyPr>
          <a:lstStyle/>
          <a:p>
            <a:pPr marL="0" lvl="0" indent="0" algn="ctr">
              <a:buNone/>
            </a:pPr>
            <a:r>
              <a:rPr lang="zh-CN" altLang="en-US" sz="2800" b="1">
                <a:solidFill>
                  <a:srgbClr val="FF0000"/>
                </a:solidFill>
                <a:latin typeface="黑体" panose="02010609060101010101" charset="-122"/>
                <a:ea typeface="黑体" panose="02010609060101010101" charset="-122"/>
                <a:sym typeface="+mn-ea"/>
              </a:rPr>
              <a:t>民主集中制</a:t>
            </a:r>
            <a:endParaRPr lang="zh-CN" altLang="en-US" sz="2800" b="1">
              <a:solidFill>
                <a:srgbClr val="FF0000"/>
              </a:solidFill>
              <a:latin typeface="黑体" panose="02010609060101010101" charset="-122"/>
              <a:ea typeface="黑体" panose="02010609060101010101" charset="-122"/>
              <a:sym typeface="+mn-ea"/>
            </a:endParaRPr>
          </a:p>
        </p:txBody>
      </p:sp>
      <p:sp>
        <p:nvSpPr>
          <p:cNvPr id="14" name="文本框 13"/>
          <p:cNvSpPr txBox="1"/>
          <p:nvPr/>
        </p:nvSpPr>
        <p:spPr>
          <a:xfrm>
            <a:off x="1490980" y="4161155"/>
            <a:ext cx="3596640" cy="953135"/>
          </a:xfrm>
          <a:prstGeom prst="rect">
            <a:avLst/>
          </a:prstGeom>
          <a:noFill/>
        </p:spPr>
        <p:txBody>
          <a:bodyPr wrap="square" rtlCol="0" anchor="t">
            <a:spAutoFit/>
          </a:bodyPr>
          <a:lstStyle/>
          <a:p>
            <a:pPr marL="0" lvl="0" indent="0" algn="l">
              <a:buNone/>
            </a:pPr>
            <a:r>
              <a:rPr lang="zh-CN" altLang="en-US" sz="2800" b="1">
                <a:solidFill>
                  <a:srgbClr val="FF0000"/>
                </a:solidFill>
                <a:latin typeface="黑体" panose="02010609060101010101" charset="-122"/>
                <a:ea typeface="黑体" panose="02010609060101010101" charset="-122"/>
                <a:sym typeface="+mn-ea"/>
              </a:rPr>
              <a:t>中国共产党领导多党合作和政治协商制度</a:t>
            </a:r>
            <a:endParaRPr lang="zh-CN" altLang="en-US" sz="2800" b="1">
              <a:solidFill>
                <a:srgbClr val="FF0000"/>
              </a:solidFill>
              <a:latin typeface="黑体" panose="02010609060101010101" charset="-122"/>
              <a:ea typeface="黑体" panose="02010609060101010101" charset="-122"/>
              <a:sym typeface="+mn-ea"/>
            </a:endParaRPr>
          </a:p>
        </p:txBody>
      </p:sp>
      <p:sp>
        <p:nvSpPr>
          <p:cNvPr id="16" name="文本框 15"/>
          <p:cNvSpPr txBox="1"/>
          <p:nvPr/>
        </p:nvSpPr>
        <p:spPr>
          <a:xfrm>
            <a:off x="7421880" y="1583690"/>
            <a:ext cx="3729355" cy="521970"/>
          </a:xfrm>
          <a:prstGeom prst="rect">
            <a:avLst/>
          </a:prstGeom>
          <a:noFill/>
        </p:spPr>
        <p:txBody>
          <a:bodyPr wrap="square" rtlCol="0" anchor="t">
            <a:spAutoFit/>
          </a:bodyPr>
          <a:lstStyle/>
          <a:p>
            <a:pPr marL="0" lvl="0" indent="0" algn="ctr">
              <a:buNone/>
            </a:pPr>
            <a:r>
              <a:rPr lang="zh-CN" altLang="en-US" sz="2800" b="1">
                <a:solidFill>
                  <a:srgbClr val="1D41D5"/>
                </a:solidFill>
                <a:latin typeface="黑体" panose="02010609060101010101" charset="-122"/>
                <a:ea typeface="黑体" panose="02010609060101010101" charset="-122"/>
                <a:sym typeface="+mn-ea"/>
              </a:rPr>
              <a:t>资本主义私有制</a:t>
            </a:r>
            <a:endParaRPr lang="zh-CN" altLang="en-US" sz="2800" b="1">
              <a:solidFill>
                <a:srgbClr val="1D41D5"/>
              </a:solidFill>
              <a:latin typeface="黑体" panose="02010609060101010101" charset="-122"/>
              <a:ea typeface="黑体" panose="02010609060101010101" charset="-122"/>
              <a:sym typeface="+mn-ea"/>
            </a:endParaRPr>
          </a:p>
        </p:txBody>
      </p:sp>
      <p:sp>
        <p:nvSpPr>
          <p:cNvPr id="17" name="文本框 16"/>
          <p:cNvSpPr txBox="1"/>
          <p:nvPr/>
        </p:nvSpPr>
        <p:spPr>
          <a:xfrm>
            <a:off x="7421880" y="2503805"/>
            <a:ext cx="3729355" cy="521970"/>
          </a:xfrm>
          <a:prstGeom prst="rect">
            <a:avLst/>
          </a:prstGeom>
          <a:noFill/>
        </p:spPr>
        <p:txBody>
          <a:bodyPr wrap="square" rtlCol="0" anchor="t">
            <a:spAutoFit/>
          </a:bodyPr>
          <a:lstStyle/>
          <a:p>
            <a:pPr marL="0" lvl="0" indent="0" algn="ctr">
              <a:buNone/>
            </a:pPr>
            <a:r>
              <a:rPr lang="zh-CN" altLang="en-US" sz="2800" b="1">
                <a:solidFill>
                  <a:srgbClr val="1D41D5"/>
                </a:solidFill>
                <a:latin typeface="黑体" panose="02010609060101010101" charset="-122"/>
                <a:ea typeface="黑体" panose="02010609060101010101" charset="-122"/>
                <a:sym typeface="+mn-ea"/>
              </a:rPr>
              <a:t>资产阶级专政</a:t>
            </a:r>
            <a:endParaRPr lang="zh-CN" altLang="en-US" sz="2800" b="1">
              <a:solidFill>
                <a:srgbClr val="1D41D5"/>
              </a:solidFill>
              <a:latin typeface="黑体" panose="02010609060101010101" charset="-122"/>
              <a:ea typeface="黑体" panose="02010609060101010101" charset="-122"/>
              <a:sym typeface="+mn-ea"/>
            </a:endParaRPr>
          </a:p>
        </p:txBody>
      </p:sp>
      <p:sp>
        <p:nvSpPr>
          <p:cNvPr id="18" name="文本框 17"/>
          <p:cNvSpPr txBox="1"/>
          <p:nvPr/>
        </p:nvSpPr>
        <p:spPr>
          <a:xfrm>
            <a:off x="7352030" y="3368040"/>
            <a:ext cx="3935730" cy="521970"/>
          </a:xfrm>
          <a:prstGeom prst="rect">
            <a:avLst/>
          </a:prstGeom>
          <a:noFill/>
        </p:spPr>
        <p:txBody>
          <a:bodyPr wrap="square" rtlCol="0" anchor="t">
            <a:spAutoFit/>
          </a:bodyPr>
          <a:lstStyle/>
          <a:p>
            <a:pPr marL="0" lvl="0" indent="0" algn="ctr">
              <a:buNone/>
            </a:pPr>
            <a:r>
              <a:rPr lang="zh-CN" altLang="en-US" sz="2800" b="1">
                <a:solidFill>
                  <a:srgbClr val="1D41D5"/>
                </a:solidFill>
                <a:latin typeface="黑体" panose="02010609060101010101" charset="-122"/>
                <a:ea typeface="黑体" panose="02010609060101010101" charset="-122"/>
                <a:sym typeface="+mn-ea"/>
              </a:rPr>
              <a:t>分权与制衡（三权分立）</a:t>
            </a:r>
            <a:endParaRPr lang="zh-CN" altLang="en-US" sz="2800" b="1">
              <a:solidFill>
                <a:srgbClr val="1D41D5"/>
              </a:solidFill>
              <a:latin typeface="黑体" panose="02010609060101010101" charset="-122"/>
              <a:ea typeface="黑体" panose="02010609060101010101" charset="-122"/>
              <a:sym typeface="+mn-ea"/>
            </a:endParaRPr>
          </a:p>
        </p:txBody>
      </p:sp>
      <p:sp>
        <p:nvSpPr>
          <p:cNvPr id="19" name="文本框 18"/>
          <p:cNvSpPr txBox="1"/>
          <p:nvPr/>
        </p:nvSpPr>
        <p:spPr>
          <a:xfrm>
            <a:off x="7554595" y="4312285"/>
            <a:ext cx="3596640" cy="521970"/>
          </a:xfrm>
          <a:prstGeom prst="rect">
            <a:avLst/>
          </a:prstGeom>
          <a:noFill/>
        </p:spPr>
        <p:txBody>
          <a:bodyPr wrap="square" rtlCol="0" anchor="t">
            <a:spAutoFit/>
          </a:bodyPr>
          <a:lstStyle/>
          <a:p>
            <a:pPr marL="0" lvl="0" indent="0" algn="ctr">
              <a:buNone/>
            </a:pPr>
            <a:r>
              <a:rPr lang="zh-CN" altLang="en-US" sz="2800" b="1">
                <a:solidFill>
                  <a:srgbClr val="1D41D5"/>
                </a:solidFill>
                <a:latin typeface="黑体" panose="02010609060101010101" charset="-122"/>
                <a:ea typeface="黑体" panose="02010609060101010101" charset="-122"/>
                <a:sym typeface="+mn-ea"/>
              </a:rPr>
              <a:t>两党制或多党制</a:t>
            </a:r>
            <a:endParaRPr lang="zh-CN" altLang="en-US" sz="2800" b="1">
              <a:solidFill>
                <a:srgbClr val="1D41D5"/>
              </a:solidFill>
              <a:latin typeface="黑体" panose="02010609060101010101" charset="-122"/>
              <a:ea typeface="黑体" panose="02010609060101010101" charset="-122"/>
              <a:sym typeface="+mn-ea"/>
            </a:endParaRPr>
          </a:p>
        </p:txBody>
      </p:sp>
      <p:sp>
        <p:nvSpPr>
          <p:cNvPr id="21" name="文本框 20"/>
          <p:cNvSpPr txBox="1"/>
          <p:nvPr/>
        </p:nvSpPr>
        <p:spPr>
          <a:xfrm>
            <a:off x="1796415" y="5318125"/>
            <a:ext cx="8747125" cy="1407160"/>
          </a:xfrm>
          <a:prstGeom prst="rect">
            <a:avLst/>
          </a:prstGeom>
          <a:noFill/>
        </p:spPr>
        <p:txBody>
          <a:bodyPr wrap="square" rtlCol="0" anchor="t">
            <a:spAutoFit/>
          </a:bodyPr>
          <a:lstStyle/>
          <a:p>
            <a:pPr indent="0" fontAlgn="auto">
              <a:lnSpc>
                <a:spcPct val="90000"/>
              </a:lnSpc>
              <a:spcAft>
                <a:spcPts val="600"/>
              </a:spcAft>
              <a:buFont typeface="Arial" panose="020B0604020202020204" pitchFamily="34" charset="0"/>
              <a:buNone/>
            </a:pPr>
            <a:r>
              <a:rPr lang="zh-CN" altLang="en-US" sz="2800" b="1">
                <a:solidFill>
                  <a:srgbClr val="FF0000"/>
                </a:solidFill>
                <a:latin typeface="微软雅黑" panose="020B0503020204020204" charset="-122"/>
                <a:ea typeface="微软雅黑" panose="020B0503020204020204" charset="-122"/>
                <a:sym typeface="+mn-ea"/>
              </a:rPr>
              <a:t>相同点：</a:t>
            </a:r>
            <a:endParaRPr lang="zh-CN" altLang="en-US" sz="2800" b="1">
              <a:solidFill>
                <a:srgbClr val="FF0000"/>
              </a:solidFill>
              <a:latin typeface="微软雅黑" panose="020B0503020204020204" charset="-122"/>
              <a:ea typeface="微软雅黑" panose="020B0503020204020204" charset="-122"/>
              <a:sym typeface="+mn-ea"/>
            </a:endParaRPr>
          </a:p>
          <a:p>
            <a:pPr indent="0" fontAlgn="auto">
              <a:lnSpc>
                <a:spcPct val="90000"/>
              </a:lnSpc>
              <a:spcAft>
                <a:spcPts val="600"/>
              </a:spcAft>
              <a:buFont typeface="Arial" panose="020B0604020202020204" pitchFamily="34" charset="0"/>
              <a:buNone/>
            </a:pPr>
            <a:r>
              <a:rPr lang="zh-CN" altLang="en-US" sz="2800" b="1">
                <a:solidFill>
                  <a:srgbClr val="FF0000"/>
                </a:solidFill>
                <a:latin typeface="微软雅黑" panose="020B0503020204020204" charset="-122"/>
                <a:ea typeface="微软雅黑" panose="020B0503020204020204" charset="-122"/>
                <a:sym typeface="+mn-ea"/>
              </a:rPr>
              <a:t>①都是国家政权的组织形式，都是代议制；</a:t>
            </a:r>
            <a:endParaRPr lang="zh-CN" altLang="en-US" sz="2800" b="1">
              <a:solidFill>
                <a:srgbClr val="FF0000"/>
              </a:solidFill>
              <a:latin typeface="微软雅黑" panose="020B0503020204020204" charset="-122"/>
              <a:ea typeface="微软雅黑" panose="020B0503020204020204" charset="-122"/>
              <a:sym typeface="+mn-ea"/>
            </a:endParaRPr>
          </a:p>
          <a:p>
            <a:pPr indent="0" fontAlgn="auto">
              <a:lnSpc>
                <a:spcPct val="90000"/>
              </a:lnSpc>
              <a:spcAft>
                <a:spcPts val="600"/>
              </a:spcAft>
              <a:buFont typeface="Arial" panose="020B0604020202020204" pitchFamily="34" charset="0"/>
              <a:buNone/>
            </a:pPr>
            <a:r>
              <a:rPr lang="zh-CN" altLang="en-US" sz="2800" b="1">
                <a:solidFill>
                  <a:srgbClr val="FF0000"/>
                </a:solidFill>
                <a:latin typeface="微软雅黑" panose="020B0503020204020204" charset="-122"/>
                <a:ea typeface="微软雅黑" panose="020B0503020204020204" charset="-122"/>
                <a:sym typeface="+mn-ea"/>
              </a:rPr>
              <a:t>②都是定期选举产生代表或议员的间接民主形式</a:t>
            </a:r>
            <a:endParaRPr lang="zh-CN" altLang="en-US" sz="2800" b="1">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04888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中华人民共和国的政治制度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474345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多党合作和政治协商制度</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6" name="图片 55" descr="C:/Users/ADMINI~1/AppData/Local/Temp/kaimatting/20200811160618/output_aiMatting_20200811160629.pngoutput_aiMatting_20200811160629"/>
          <p:cNvPicPr>
            <a:picLocks noChangeAspect="1"/>
          </p:cNvPicPr>
          <p:nvPr>
            <p:custDataLst>
              <p:tags r:id="rId5"/>
            </p:custDataLst>
          </p:nvPr>
        </p:nvPicPr>
        <p:blipFill>
          <a:blip r:embed="rId6"/>
          <a:stretch>
            <a:fillRect/>
          </a:stretch>
        </p:blipFill>
        <p:spPr>
          <a:xfrm>
            <a:off x="10321290" y="67310"/>
            <a:ext cx="1480185" cy="1281430"/>
          </a:xfrm>
          <a:prstGeom prst="rect">
            <a:avLst/>
          </a:prstGeom>
        </p:spPr>
      </p:pic>
      <p:cxnSp>
        <p:nvCxnSpPr>
          <p:cNvPr id="8" name="直接连接符 7"/>
          <p:cNvCxnSpPr/>
          <p:nvPr>
            <p:custDataLst>
              <p:tags r:id="rId7"/>
            </p:custDataLst>
          </p:nvPr>
        </p:nvCxnSpPr>
        <p:spPr>
          <a:xfrm>
            <a:off x="1071245" y="1535430"/>
            <a:ext cx="9961245" cy="158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椭圆 9"/>
          <p:cNvSpPr/>
          <p:nvPr>
            <p:custDataLst>
              <p:tags r:id="rId8"/>
            </p:custDataLst>
          </p:nvPr>
        </p:nvSpPr>
        <p:spPr>
          <a:xfrm>
            <a:off x="1622425" y="141160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9"/>
            </p:custDataLst>
          </p:nvPr>
        </p:nvSpPr>
        <p:spPr>
          <a:xfrm>
            <a:off x="10154285" y="141160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10"/>
            </p:custDataLst>
          </p:nvPr>
        </p:nvSpPr>
        <p:spPr>
          <a:xfrm>
            <a:off x="4366260" y="141287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1"/>
            </p:custDataLst>
          </p:nvPr>
        </p:nvSpPr>
        <p:spPr>
          <a:xfrm>
            <a:off x="7110095" y="1413510"/>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12"/>
            </p:custDataLst>
          </p:nvPr>
        </p:nvSpPr>
        <p:spPr>
          <a:xfrm>
            <a:off x="485140" y="2314575"/>
            <a:ext cx="2575560"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1949年</a:t>
            </a:r>
            <a:r>
              <a:rPr lang="zh-CN" sz="2000" b="1">
                <a:solidFill>
                  <a:srgbClr val="1D41D5"/>
                </a:solidFill>
                <a:latin typeface="微软雅黑" panose="020B0503020204020204" charset="-122"/>
                <a:ea typeface="微软雅黑" panose="020B0503020204020204" charset="-122"/>
                <a:cs typeface="华文中宋" panose="02010600040101010101" pitchFamily="2" charset="-122"/>
                <a:sym typeface="+mn-ea"/>
              </a:rPr>
              <a:t>新政协</a:t>
            </a:r>
            <a:r>
              <a:rPr lang="zh-CN" sz="2000" b="1">
                <a:latin typeface="微软雅黑" panose="020B0503020204020204" charset="-122"/>
                <a:ea typeface="微软雅黑" panose="020B0503020204020204" charset="-122"/>
                <a:cs typeface="华文中宋" panose="02010600040101010101" pitchFamily="2" charset="-122"/>
                <a:sym typeface="+mn-ea"/>
              </a:rPr>
              <a:t>召开，标志着中国共产党领导的多党合作和政治协商制度的</a:t>
            </a:r>
            <a:r>
              <a:rPr lang="zh-CN" sz="2000" b="1">
                <a:solidFill>
                  <a:srgbClr val="FF0000"/>
                </a:solidFill>
                <a:latin typeface="微软雅黑" panose="020B0503020204020204" charset="-122"/>
                <a:ea typeface="微软雅黑" panose="020B0503020204020204" charset="-122"/>
                <a:cs typeface="华文中宋" panose="02010600040101010101" pitchFamily="2" charset="-122"/>
                <a:sym typeface="+mn-ea"/>
              </a:rPr>
              <a:t>确立</a:t>
            </a:r>
            <a:endParaRPr lang="zh-CN" sz="2000" b="1">
              <a:solidFill>
                <a:srgbClr val="FF0000"/>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3" name="文本框 22"/>
          <p:cNvSpPr txBox="1"/>
          <p:nvPr>
            <p:custDataLst>
              <p:tags r:id="rId13"/>
            </p:custDataLst>
          </p:nvPr>
        </p:nvSpPr>
        <p:spPr>
          <a:xfrm>
            <a:off x="977900" y="1709420"/>
            <a:ext cx="1857375" cy="398780"/>
          </a:xfrm>
          <a:prstGeom prst="rect">
            <a:avLst/>
          </a:prstGeom>
          <a:solidFill>
            <a:srgbClr val="C00000"/>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1949年</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4" name="文本框 23"/>
          <p:cNvSpPr txBox="1"/>
          <p:nvPr>
            <p:custDataLst>
              <p:tags r:id="rId14"/>
            </p:custDataLst>
          </p:nvPr>
        </p:nvSpPr>
        <p:spPr>
          <a:xfrm>
            <a:off x="3155950" y="2314575"/>
            <a:ext cx="2726055" cy="1783715"/>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中共中央提出了“长期共存、互相监督”的八字方针 ，</a:t>
            </a:r>
            <a:r>
              <a:rPr kumimoji="1" lang="zh-CN" altLang="en-US" sz="2000" b="1" kern="0" noProof="0" dirty="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进一步明确了多党合作的基本格局。（新阶段）</a:t>
            </a:r>
            <a:endParaRPr kumimoji="1" lang="zh-CN" altLang="en-US" sz="2000" b="1" kern="0" noProof="0" dirty="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5" name="文本框 24"/>
          <p:cNvSpPr txBox="1"/>
          <p:nvPr>
            <p:custDataLst>
              <p:tags r:id="rId15"/>
            </p:custDataLst>
          </p:nvPr>
        </p:nvSpPr>
        <p:spPr>
          <a:xfrm>
            <a:off x="3656330" y="1709420"/>
            <a:ext cx="1770380" cy="398780"/>
          </a:xfrm>
          <a:prstGeom prst="rect">
            <a:avLst/>
          </a:prstGeom>
          <a:solidFill>
            <a:srgbClr val="C00000"/>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195</a:t>
            </a:r>
            <a:r>
              <a:rPr lang="en-US" alt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6</a:t>
            </a:r>
            <a:r>
              <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年</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6" name="文本框 25"/>
          <p:cNvSpPr txBox="1"/>
          <p:nvPr>
            <p:custDataLst>
              <p:tags r:id="rId16"/>
            </p:custDataLst>
          </p:nvPr>
        </p:nvSpPr>
        <p:spPr>
          <a:xfrm>
            <a:off x="6127750" y="2314575"/>
            <a:ext cx="2766060"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中共十二大，中央提出“长期共存、互相监督；肝胆相照、荣辱与共”的十六字方针</a:t>
            </a:r>
            <a:r>
              <a:rPr kumimoji="1" lang="zh-CN" altLang="en-US" sz="2000" b="1" kern="0" noProof="0" dirty="0">
                <a:ln>
                  <a:noFill/>
                </a:ln>
                <a:solidFill>
                  <a:srgbClr val="FF0000"/>
                </a:solidFill>
                <a:effectLst/>
                <a:uLnTx/>
                <a:uFillTx/>
                <a:latin typeface="黑体" panose="02010609060101010101" charset="-122"/>
                <a:ea typeface="黑体" panose="02010609060101010101" charset="-122"/>
                <a:cs typeface="黑体" panose="02010609060101010101" charset="-122"/>
                <a:sym typeface="+mn-ea"/>
              </a:rPr>
              <a:t>（完善）</a:t>
            </a:r>
            <a:endParaRPr kumimoji="1" lang="zh-CN" altLang="en-US" sz="2000" b="1" kern="0" noProof="0" dirty="0">
              <a:ln>
                <a:noFill/>
              </a:ln>
              <a:solidFill>
                <a:srgbClr val="FF000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7" name="文本框 26"/>
          <p:cNvSpPr txBox="1"/>
          <p:nvPr>
            <p:custDataLst>
              <p:tags r:id="rId17"/>
            </p:custDataLst>
          </p:nvPr>
        </p:nvSpPr>
        <p:spPr>
          <a:xfrm>
            <a:off x="6405245" y="1709420"/>
            <a:ext cx="1814830" cy="398780"/>
          </a:xfrm>
          <a:prstGeom prst="rect">
            <a:avLst/>
          </a:prstGeom>
          <a:solidFill>
            <a:srgbClr val="C00000"/>
          </a:solidFill>
        </p:spPr>
        <p:txBody>
          <a:bodyPr wrap="square" rtlCol="0" anchor="t">
            <a:spAutoFit/>
          </a:bodyPr>
          <a:lstStyle/>
          <a:p>
            <a:pPr algn="ctr"/>
            <a:r>
              <a:rPr lang="en-US" alt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1982</a:t>
            </a:r>
            <a:r>
              <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年</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28" name="文本框 27"/>
          <p:cNvSpPr txBox="1"/>
          <p:nvPr>
            <p:custDataLst>
              <p:tags r:id="rId18"/>
            </p:custDataLst>
          </p:nvPr>
        </p:nvSpPr>
        <p:spPr>
          <a:xfrm>
            <a:off x="9003665" y="2280285"/>
            <a:ext cx="2797810" cy="1783715"/>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sz="2000" b="1">
                <a:latin typeface="微软雅黑" panose="020B0503020204020204" charset="-122"/>
                <a:ea typeface="微软雅黑" panose="020B0503020204020204" charset="-122"/>
                <a:cs typeface="华文中宋" panose="02010600040101010101" pitchFamily="2" charset="-122"/>
                <a:sym typeface="+mn-ea"/>
              </a:rPr>
              <a:t>“中国共产党领导的多党合作和政治协商制度将长期存在和发展”被写入宪法</a:t>
            </a:r>
            <a:r>
              <a:rPr lang="zh-CN" sz="2000" b="1">
                <a:latin typeface="微软雅黑" panose="020B0503020204020204" charset="-122"/>
                <a:ea typeface="微软雅黑" panose="020B0503020204020204" charset="-122"/>
                <a:cs typeface="华文中宋" panose="02010600040101010101" pitchFamily="2" charset="-122"/>
                <a:sym typeface="+mn-ea"/>
              </a:rPr>
              <a:t>，</a:t>
            </a:r>
            <a:r>
              <a:rPr kumimoji="1" lang="zh-CN" altLang="en-US" sz="2000" b="1" kern="0" noProof="0" dirty="0">
                <a:ln>
                  <a:noFill/>
                </a:ln>
                <a:solidFill>
                  <a:srgbClr val="FF0000"/>
                </a:solidFill>
                <a:effectLst/>
                <a:uLnTx/>
                <a:uFillTx/>
                <a:latin typeface="黑体" panose="02010609060101010101" charset="-122"/>
                <a:ea typeface="黑体" panose="02010609060101010101" charset="-122"/>
                <a:sym typeface="+mn-ea"/>
              </a:rPr>
              <a:t>走向制度化轨道</a:t>
            </a:r>
            <a:endParaRPr kumimoji="1" lang="zh-CN" altLang="en-US" sz="2000" b="1" kern="0" noProof="0" dirty="0">
              <a:ln>
                <a:noFill/>
              </a:ln>
              <a:solidFill>
                <a:srgbClr val="FF0000"/>
              </a:solidFill>
              <a:effectLst/>
              <a:uLnTx/>
              <a:uFillTx/>
              <a:latin typeface="黑体" panose="02010609060101010101" charset="-122"/>
              <a:ea typeface="黑体" panose="02010609060101010101" charset="-122"/>
              <a:cs typeface="华文中宋" panose="02010600040101010101" pitchFamily="2" charset="-122"/>
              <a:sym typeface="+mn-ea"/>
            </a:endParaRPr>
          </a:p>
        </p:txBody>
      </p:sp>
      <p:sp>
        <p:nvSpPr>
          <p:cNvPr id="30" name="文本框 29"/>
          <p:cNvSpPr txBox="1"/>
          <p:nvPr>
            <p:custDataLst>
              <p:tags r:id="rId19"/>
            </p:custDataLst>
          </p:nvPr>
        </p:nvSpPr>
        <p:spPr>
          <a:xfrm>
            <a:off x="9375775" y="1675130"/>
            <a:ext cx="1857375" cy="398780"/>
          </a:xfrm>
          <a:prstGeom prst="rect">
            <a:avLst/>
          </a:prstGeom>
          <a:solidFill>
            <a:srgbClr val="C00000"/>
          </a:solidFill>
        </p:spPr>
        <p:txBody>
          <a:bodyPr wrap="square" rtlCol="0" anchor="t">
            <a:spAutoFit/>
          </a:bodyPr>
          <a:lstStyle/>
          <a:p>
            <a:pPr algn="ctr"/>
            <a:r>
              <a:rPr lang="en-US" alt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1993</a:t>
            </a:r>
            <a:r>
              <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年</a:t>
            </a:r>
            <a:endParaRPr lang="zh-CN" altLang="en-US"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31" name="文本框 30"/>
          <p:cNvSpPr txBox="1"/>
          <p:nvPr/>
        </p:nvSpPr>
        <p:spPr>
          <a:xfrm>
            <a:off x="977900" y="4270375"/>
            <a:ext cx="10496550" cy="2122805"/>
          </a:xfrm>
          <a:prstGeom prst="rect">
            <a:avLst/>
          </a:prstGeom>
          <a:noFill/>
        </p:spPr>
        <p:txBody>
          <a:bodyPr wrap="square" rtlCol="0" anchor="t">
            <a:spAutoFit/>
          </a:bodyPr>
          <a:lstStyle/>
          <a:p>
            <a:pPr indent="0" fontAlgn="auto">
              <a:spcAft>
                <a:spcPts val="0"/>
              </a:spcAft>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）政党关系：</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中国共产党是</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执政党</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，是中国革命和建设事业的领导核心；各民主党派是</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参政党</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，与中国共产党长期共存、互相监督、肝胆相照、荣辱与共；</a:t>
            </a:r>
            <a:endParaRPr sz="22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0"/>
              </a:spcAft>
            </a:pPr>
            <a:r>
              <a:rPr lang="zh-CN" sz="22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smtClean="0">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）政协性质：是各民主党派、各人民团体和社会各方面代表人士组成的</a:t>
            </a:r>
            <a:r>
              <a:rPr lang="zh-CN" altLang="en-US"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爱国统一战线组织</a:t>
            </a:r>
            <a:endParaRPr lang="zh-CN" altLang="en-US"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0"/>
              </a:spcAft>
            </a:pP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smtClean="0">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2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基本职能：是</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政治协商</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民主监督</a:t>
            </a: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和</a:t>
            </a:r>
            <a:r>
              <a:rPr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参政议政</a:t>
            </a:r>
            <a:endParaRPr sz="22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0"/>
              </a:spcAft>
            </a:pPr>
            <a:r>
              <a:rPr sz="2200" b="1" smtClean="0">
                <a:latin typeface="华文中宋" panose="02010600040101010101" pitchFamily="2" charset="-122"/>
                <a:ea typeface="华文中宋" panose="02010600040101010101" pitchFamily="2" charset="-122"/>
                <a:cs typeface="华文中宋" panose="02010600040101010101" pitchFamily="2" charset="-122"/>
                <a:sym typeface="+mn-ea"/>
              </a:rPr>
              <a:t>（4）地位：1954年以前代行人大职能。1954年以后作为爱国统一战线组织存在</a:t>
            </a:r>
            <a:endParaRPr sz="2200" b="1"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4" grpId="0" bldLvl="0" animBg="1"/>
      <p:bldP spid="26" grpId="0" bldLvl="0" animBg="1"/>
      <p:bldP spid="28" grpId="0" bldLvl="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custDataLst>
              <p:tags r:id="rId1"/>
            </p:custDataLst>
          </p:nvPr>
        </p:nvSpPr>
        <p:spPr>
          <a:xfrm>
            <a:off x="0" y="73436"/>
            <a:ext cx="12129770" cy="463550"/>
          </a:xfrm>
          <a:prstGeom prst="rect">
            <a:avLst/>
          </a:prstGeom>
          <a:noFill/>
        </p:spPr>
        <p:txBody>
          <a:bodyPr wrap="square" lIns="101600" tIns="0" rIns="82550" bIns="0" rtlCol="0">
            <a:noAutofit/>
          </a:bodyPr>
          <a:lstStyle>
            <a:defPPr>
              <a:defRPr lang="zh-CN"/>
            </a:defPPr>
            <a:lvl1pPr fontAlgn="auto">
              <a:lnSpc>
                <a:spcPct val="130000"/>
              </a:lnSpc>
              <a:defRPr sz="1600" spc="150">
                <a:uFillTx/>
              </a:defRPr>
            </a:lvl1pPr>
          </a:lstStyle>
          <a:p>
            <a:pPr>
              <a:buSzPct val="100000"/>
            </a:pPr>
            <a:r>
              <a:rPr lang="zh-CN" altLang="en-US" sz="2800" b="1" spc="0" dirty="0">
                <a:solidFill>
                  <a:schemeClr val="tx1"/>
                </a:solidFill>
                <a:uFillTx/>
                <a:latin typeface="黑体" panose="02010609060101010101" charset="-122"/>
                <a:ea typeface="黑体" panose="02010609060101010101" charset="-122"/>
                <a:cs typeface="黑体" panose="02010609060101010101" charset="-122"/>
              </a:rPr>
              <a:t>中国共产党领导的多党合作和政治协商制度</a:t>
            </a:r>
            <a:endParaRPr lang="zh-CN" altLang="en-US" sz="2800" b="1" spc="0" dirty="0">
              <a:solidFill>
                <a:schemeClr val="tx1"/>
              </a:solidFill>
              <a:uFillTx/>
              <a:latin typeface="黑体" panose="02010609060101010101" charset="-122"/>
              <a:ea typeface="黑体" panose="02010609060101010101" charset="-122"/>
              <a:cs typeface="黑体" panose="02010609060101010101" charset="-122"/>
            </a:endParaRPr>
          </a:p>
        </p:txBody>
      </p:sp>
      <p:graphicFrame>
        <p:nvGraphicFramePr>
          <p:cNvPr id="9" name="表格 8"/>
          <p:cNvGraphicFramePr>
            <a:graphicFrameLocks noGrp="1"/>
          </p:cNvGraphicFramePr>
          <p:nvPr>
            <p:custDataLst>
              <p:tags r:id="rId2"/>
            </p:custDataLst>
          </p:nvPr>
        </p:nvGraphicFramePr>
        <p:xfrm>
          <a:off x="5951220" y="771899"/>
          <a:ext cx="6120094" cy="5845655"/>
        </p:xfrm>
        <a:graphic>
          <a:graphicData uri="http://schemas.openxmlformats.org/drawingml/2006/table">
            <a:tbl>
              <a:tblPr/>
              <a:tblGrid>
                <a:gridCol w="1921193"/>
                <a:gridCol w="772461"/>
                <a:gridCol w="3426440"/>
              </a:tblGrid>
              <a:tr h="39623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政党</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建立时间</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备注</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587332">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中国民主同盟</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1941</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1949</a:t>
                      </a: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年参加政协会议</a:t>
                      </a:r>
                      <a:endPar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67055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中国民主建国会</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1945</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rowSpan="4">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它们都因主张民主建国、结束国民党一党专政而遭到迫害，一度被迫转入地下。</a:t>
                      </a: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1949</a:t>
                      </a: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年参加政协会议</a:t>
                      </a:r>
                      <a:endPar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67055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中国民主促进会</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1945</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vMerge="1">
                  <a:tcPr/>
                </a:tc>
              </a:tr>
              <a:tr h="39623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九三学社</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1945</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cPr/>
                </a:tc>
              </a:tr>
              <a:tr h="67055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中国农工民主党</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1947</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vMerge="1">
                  <a:tcPr/>
                </a:tc>
              </a:tr>
              <a:tr h="67055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中国致公党</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1925</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海外华侨的爱国组织，</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1949</a:t>
                      </a: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年参加政协会议</a:t>
                      </a:r>
                      <a:endPar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670551">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台湾民主自治同盟</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1947</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积极开展爱国民主运动，</a:t>
                      </a:r>
                      <a:endPar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1949</a:t>
                      </a: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年参加政协会议</a:t>
                      </a:r>
                      <a:endPar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838782">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rPr>
                        <a:t>中国国民党革命委员会</a:t>
                      </a:r>
                      <a:endParaRPr kumimoji="0" lang="zh-CN" altLang="en-US" sz="1800" b="1" i="0" u="none" strike="noStrike" cap="none" normalizeH="0" baseline="0" dirty="0">
                        <a:ln>
                          <a:noFill/>
                        </a:ln>
                        <a:solidFill>
                          <a:srgbClr val="FF000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1948</a:t>
                      </a:r>
                      <a:endParaRPr kumimoji="0" lang="en-US" altLang="zh-CN" sz="1800" b="1" i="0" u="none" strike="noStrike" cap="none" normalizeH="0" baseline="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1pPr>
                      <a:lvl2pPr marL="742950" indent="-28575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2pPr>
                      <a:lvl3pPr marL="11430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3pPr>
                      <a:lvl4pPr marL="16002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4pPr>
                      <a:lvl5pPr marL="2057400" indent="-228600">
                        <a:spcBef>
                          <a:spcPts val="700"/>
                        </a:spcBef>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5pPr>
                      <a:lvl6pPr marL="25146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6pPr>
                      <a:lvl7pPr marL="29718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7pPr>
                      <a:lvl8pPr marL="34290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8pPr>
                      <a:lvl9pPr marL="3886200" indent="-228600" eaLnBrk="0" fontAlgn="base" hangingPunct="0">
                        <a:spcBef>
                          <a:spcPts val="700"/>
                        </a:spcBef>
                        <a:spcAft>
                          <a:spcPct val="0"/>
                        </a:spcAft>
                        <a:buSzTx/>
                        <a:buFont typeface="Arial" panose="020B0604020202020204" pitchFamily="34" charset="0"/>
                        <a:defRPr sz="5800">
                          <a:solidFill>
                            <a:schemeClr val="tx1"/>
                          </a:solidFill>
                          <a:latin typeface="Calibri" panose="020F0502020204030204" charset="0"/>
                          <a:cs typeface="Calibri" panose="020F0502020204030204" charset="0"/>
                          <a:sym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爱国民主人士建立，名誉主席宋庆龄，</a:t>
                      </a:r>
                      <a:r>
                        <a:rPr kumimoji="0" lang="en-US" altLang="zh-CN"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1949</a:t>
                      </a:r>
                      <a:r>
                        <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rPr>
                        <a:t>年参加政协会议</a:t>
                      </a:r>
                      <a:endParaRPr kumimoji="0" lang="zh-CN" altLang="en-US" sz="1800" b="1" i="0" u="none" strike="noStrike" cap="none" normalizeH="0" baseline="0" dirty="0">
                        <a:ln>
                          <a:noFill/>
                        </a:ln>
                        <a:solidFill>
                          <a:srgbClr val="002060"/>
                        </a:solidFill>
                        <a:effectLst/>
                        <a:latin typeface="Times New Roman" panose="02020603050405020304" pitchFamily="18" charset="0"/>
                        <a:ea typeface="黑体" panose="02010609060101010101" charset="-122"/>
                        <a:cs typeface="Helvetica" pitchFamily="34" charset="0"/>
                        <a:sym typeface="Calibri" panose="020F0502020204030204" charset="0"/>
                      </a:endParaRPr>
                    </a:p>
                  </a:txBody>
                  <a:tcPr marL="121916" marR="121916" marT="60956" marB="609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2" name="矩形 1"/>
          <p:cNvSpPr/>
          <p:nvPr/>
        </p:nvSpPr>
        <p:spPr>
          <a:xfrm>
            <a:off x="128270" y="772160"/>
            <a:ext cx="1822450" cy="645160"/>
          </a:xfrm>
          <a:prstGeom prst="rect">
            <a:avLst/>
          </a:prstGeom>
          <a:noFill/>
        </p:spPr>
        <p:txBody>
          <a:bodyPr wrap="square">
            <a:spAutoFit/>
          </a:bodyPr>
          <a:lstStyle/>
          <a:p>
            <a:pPr algn="l">
              <a:lnSpc>
                <a:spcPct val="150000"/>
              </a:lnSpc>
            </a:pP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实行原因：</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0" y="1435100"/>
            <a:ext cx="5848350" cy="4246245"/>
          </a:xfrm>
          <a:prstGeom prst="rect">
            <a:avLst/>
          </a:prstGeom>
          <a:noFill/>
        </p:spPr>
        <p:txBody>
          <a:bodyPr wrap="square" rtlCol="0">
            <a:spAutoFit/>
          </a:bodyPr>
          <a:p>
            <a:pPr marL="457200" indent="-457200" algn="l">
              <a:lnSpc>
                <a:spcPct val="150000"/>
              </a:lnSpc>
              <a:buFont typeface="+mj-ea"/>
              <a:buAutoNum type="circleNumDbPlain"/>
            </a:pP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民主革命时期</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民主党派与中共</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并肩合作</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战斗</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为新中国的建立</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做过巨大贡献</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endParaRPr>
          </a:p>
          <a:p>
            <a:pPr marL="457200" indent="-457200" algn="l">
              <a:lnSpc>
                <a:spcPct val="150000"/>
              </a:lnSpc>
              <a:buFont typeface="+mj-ea"/>
              <a:buAutoNum type="circleNumDbPlain"/>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有利于</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党和国家的集中统一和全国人民的团</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gn="l">
              <a:lnSpc>
                <a:spcPct val="150000"/>
              </a:lnSpc>
              <a:buFont typeface="+mj-ea"/>
              <a:buAutoNum type="circleNumDbPlain"/>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有利于</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发扬社会主义民主</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充分调动各民主党派建设社会主义的积极性。</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endParaRPr>
          </a:p>
          <a:p>
            <a:pPr marL="457200" indent="-457200" algn="l">
              <a:lnSpc>
                <a:spcPct val="150000"/>
              </a:lnSpc>
              <a:buFont typeface="+mj-ea"/>
              <a:buAutoNum type="circleNumDbPlain"/>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有利于</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党和政府兼听各种意见</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做出科学的决策；</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gn="l">
              <a:lnSpc>
                <a:spcPct val="150000"/>
              </a:lnSpc>
              <a:buFont typeface="+mj-ea"/>
              <a:buAutoNum type="circleNumDbPlain"/>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有利于</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发扬共产党的优良传统和作风</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克服官僚主义；</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marL="457200" indent="-457200" algn="l">
              <a:lnSpc>
                <a:spcPct val="150000"/>
              </a:lnSpc>
              <a:buFont typeface="+mj-ea"/>
              <a:buAutoNum type="circleNumDbPlain"/>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有利于</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形成对共产党监督机制和党风廉政建设</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294255" y="232410"/>
            <a:ext cx="7571740" cy="521970"/>
          </a:xfrm>
          <a:prstGeom prst="rect">
            <a:avLst/>
          </a:prstGeom>
          <a:solidFill>
            <a:srgbClr val="EBF729"/>
          </a:solidFill>
          <a:ln w="9525">
            <a:noFill/>
          </a:ln>
        </p:spPr>
        <p:txBody>
          <a:bodyPr wrap="square">
            <a:spAutoFit/>
          </a:bodyPr>
          <a:lstStyle/>
          <a:p>
            <a:pPr indent="0"/>
            <a:r>
              <a:rPr lang="zh-CN" sz="2800" b="1" dirty="0">
                <a:solidFill>
                  <a:srgbClr val="FF0000"/>
                </a:solidFill>
                <a:latin typeface="黑体" panose="02010609060101010101" charset="-122"/>
                <a:ea typeface="黑体" panose="02010609060101010101" charset="-122"/>
                <a:cs typeface="黑体" panose="02010609060101010101" charset="-122"/>
              </a:rPr>
              <a:t>辨析比较：人民代表大会制度和人民政协制度</a:t>
            </a:r>
            <a:endParaRPr lang="zh-CN" altLang="en-US" sz="2800" b="1" dirty="0">
              <a:solidFill>
                <a:srgbClr val="FF0000"/>
              </a:solidFill>
              <a:latin typeface="黑体" panose="02010609060101010101" charset="-122"/>
              <a:ea typeface="黑体" panose="02010609060101010101" charset="-122"/>
              <a:cs typeface="黑体" panose="02010609060101010101" charset="-122"/>
            </a:endParaRPr>
          </a:p>
        </p:txBody>
      </p:sp>
      <p:graphicFrame>
        <p:nvGraphicFramePr>
          <p:cNvPr id="5" name="表格 4"/>
          <p:cNvGraphicFramePr/>
          <p:nvPr>
            <p:custDataLst>
              <p:tags r:id="rId1"/>
            </p:custDataLst>
          </p:nvPr>
        </p:nvGraphicFramePr>
        <p:xfrm>
          <a:off x="279400" y="911225"/>
          <a:ext cx="11777980" cy="3141980"/>
        </p:xfrm>
        <a:graphic>
          <a:graphicData uri="http://schemas.openxmlformats.org/drawingml/2006/table">
            <a:tbl>
              <a:tblPr firstRow="1" bandRow="1">
                <a:tableStyleId>{5940675A-B579-460E-94D1-54222C63F5DA}</a:tableStyleId>
              </a:tblPr>
              <a:tblGrid>
                <a:gridCol w="2026920"/>
                <a:gridCol w="4601210"/>
                <a:gridCol w="5149850"/>
              </a:tblGrid>
              <a:tr h="535940">
                <a:tc>
                  <a:txBody>
                    <a:bodyPr/>
                    <a:lstStyle/>
                    <a:p>
                      <a:pPr indent="0" algn="l" fontAlgn="auto">
                        <a:lnSpc>
                          <a:spcPts val="1320"/>
                        </a:lnSpc>
                        <a:spcBef>
                          <a:spcPts val="0"/>
                        </a:spcBef>
                        <a:spcAft>
                          <a:spcPts val="0"/>
                        </a:spcAft>
                        <a:buNone/>
                      </a:pPr>
                      <a:r>
                        <a:rPr lang="en-US" sz="2400" b="1" spc="130" dirty="0" err="1">
                          <a:solidFill>
                            <a:srgbClr val="1552D1"/>
                          </a:solidFill>
                          <a:latin typeface="黑体" panose="02010609060101010101" charset="-122"/>
                          <a:ea typeface="黑体" panose="02010609060101010101" charset="-122"/>
                        </a:rPr>
                        <a:t>比较项</a:t>
                      </a:r>
                      <a:endParaRPr lang="en-US" sz="2400" b="1" spc="130" dirty="0" err="1">
                        <a:solidFill>
                          <a:srgbClr val="1552D1"/>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r>
                        <a:rPr lang="en-US" sz="2400" b="1" spc="130" dirty="0" err="1">
                          <a:solidFill>
                            <a:srgbClr val="FF0000"/>
                          </a:solidFill>
                          <a:latin typeface="黑体" panose="02010609060101010101" charset="-122"/>
                          <a:ea typeface="黑体" panose="02010609060101010101" charset="-122"/>
                        </a:rPr>
                        <a:t>人民大表大会制度</a:t>
                      </a:r>
                      <a:endParaRPr lang="en-US" sz="2400" b="1" spc="130" dirty="0" err="1">
                        <a:solidFill>
                          <a:srgbClr val="FF000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r>
                        <a:rPr lang="en-US" sz="2400" b="1" spc="130" dirty="0" err="1">
                          <a:solidFill>
                            <a:srgbClr val="FF0000"/>
                          </a:solidFill>
                          <a:latin typeface="黑体" panose="02010609060101010101" charset="-122"/>
                          <a:ea typeface="黑体" panose="02010609060101010101" charset="-122"/>
                        </a:rPr>
                        <a:t>人民政协</a:t>
                      </a:r>
                      <a:endParaRPr lang="en-US" sz="2400" b="1" spc="130" dirty="0" err="1">
                        <a:solidFill>
                          <a:srgbClr val="FF000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6">
                        <a:lumMod val="20000"/>
                        <a:lumOff val="80000"/>
                      </a:schemeClr>
                    </a:solidFill>
                  </a:tcPr>
                </a:tc>
              </a:tr>
              <a:tr h="535940">
                <a:tc>
                  <a:txBody>
                    <a:bodyPr/>
                    <a:lstStyle/>
                    <a:p>
                      <a:pPr indent="0" algn="l" fontAlgn="auto">
                        <a:lnSpc>
                          <a:spcPts val="1320"/>
                        </a:lnSpc>
                        <a:spcBef>
                          <a:spcPts val="0"/>
                        </a:spcBef>
                        <a:spcAft>
                          <a:spcPts val="0"/>
                        </a:spcAft>
                        <a:buNone/>
                      </a:pPr>
                      <a:r>
                        <a:rPr lang="en-US" sz="2400" b="1" spc="130" dirty="0" err="1">
                          <a:solidFill>
                            <a:srgbClr val="FF0000"/>
                          </a:solidFill>
                          <a:latin typeface="黑体" panose="02010609060101010101" charset="-122"/>
                          <a:ea typeface="黑体" panose="02010609060101010101" charset="-122"/>
                        </a:rPr>
                        <a:t>性质</a:t>
                      </a:r>
                      <a:endParaRPr lang="en-US" sz="2400" b="1" spc="130" dirty="0" err="1">
                        <a:solidFill>
                          <a:srgbClr val="FF000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2000" b="1" spc="130" dirty="0" err="1">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2000" b="1" spc="130">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r>
              <a:tr h="535940">
                <a:tc>
                  <a:txBody>
                    <a:bodyPr/>
                    <a:lstStyle/>
                    <a:p>
                      <a:pPr indent="0" algn="l" fontAlgn="auto">
                        <a:lnSpc>
                          <a:spcPts val="1320"/>
                        </a:lnSpc>
                        <a:spcBef>
                          <a:spcPts val="0"/>
                        </a:spcBef>
                        <a:spcAft>
                          <a:spcPts val="0"/>
                        </a:spcAft>
                        <a:buNone/>
                      </a:pPr>
                      <a:r>
                        <a:rPr lang="en-US" sz="2400" b="1" spc="130" dirty="0" err="1">
                          <a:solidFill>
                            <a:srgbClr val="FF0000"/>
                          </a:solidFill>
                          <a:latin typeface="黑体" panose="02010609060101010101" charset="-122"/>
                          <a:ea typeface="黑体" panose="02010609060101010101" charset="-122"/>
                        </a:rPr>
                        <a:t>职能</a:t>
                      </a:r>
                      <a:endParaRPr lang="en-US" sz="2400" b="1" spc="130" dirty="0" err="1">
                        <a:solidFill>
                          <a:srgbClr val="FF000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2000" b="1" spc="130" dirty="0" err="1">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1800" b="1" spc="130">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r>
              <a:tr h="535940">
                <a:tc>
                  <a:txBody>
                    <a:bodyPr/>
                    <a:lstStyle/>
                    <a:p>
                      <a:pPr indent="0" algn="l" fontAlgn="auto">
                        <a:lnSpc>
                          <a:spcPts val="1320"/>
                        </a:lnSpc>
                        <a:spcBef>
                          <a:spcPts val="0"/>
                        </a:spcBef>
                        <a:spcAft>
                          <a:spcPts val="0"/>
                        </a:spcAft>
                        <a:buNone/>
                      </a:pPr>
                      <a:r>
                        <a:rPr lang="en-US" sz="2400" b="1" spc="130" dirty="0" err="1">
                          <a:solidFill>
                            <a:srgbClr val="FF0000"/>
                          </a:solidFill>
                          <a:latin typeface="黑体" panose="02010609060101010101" charset="-122"/>
                          <a:ea typeface="黑体" panose="02010609060101010101" charset="-122"/>
                        </a:rPr>
                        <a:t>监督权</a:t>
                      </a:r>
                      <a:endParaRPr lang="en-US" sz="2400" b="1" spc="130" dirty="0" err="1">
                        <a:solidFill>
                          <a:srgbClr val="FF000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2000" b="1" spc="130" dirty="0" err="1">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1800" b="1" spc="130" dirty="0" err="1">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r>
              <a:tr h="232410">
                <a:tc>
                  <a:txBody>
                    <a:bodyPr/>
                    <a:lstStyle/>
                    <a:p>
                      <a:pPr indent="0" algn="l" fontAlgn="auto">
                        <a:lnSpc>
                          <a:spcPct val="100000"/>
                        </a:lnSpc>
                        <a:spcBef>
                          <a:spcPts val="0"/>
                        </a:spcBef>
                        <a:spcAft>
                          <a:spcPts val="0"/>
                        </a:spcAft>
                        <a:buNone/>
                      </a:pPr>
                      <a:r>
                        <a:rPr lang="zh-CN" altLang="en-US" sz="2400" b="1" spc="130" dirty="0" err="1">
                          <a:solidFill>
                            <a:srgbClr val="FF0000"/>
                          </a:solidFill>
                          <a:latin typeface="黑体" panose="02010609060101010101" charset="-122"/>
                          <a:ea typeface="黑体" panose="02010609060101010101" charset="-122"/>
                        </a:rPr>
                        <a:t>产生与组织方式</a:t>
                      </a:r>
                      <a:endParaRPr lang="zh-CN" altLang="en-US" sz="2400" b="1" spc="130" dirty="0" err="1">
                        <a:solidFill>
                          <a:srgbClr val="FF000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2000" b="1" spc="130">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c>
                  <a:txBody>
                    <a:bodyPr/>
                    <a:lstStyle/>
                    <a:p>
                      <a:pPr indent="0" algn="l" fontAlgn="auto">
                        <a:lnSpc>
                          <a:spcPts val="1320"/>
                        </a:lnSpc>
                        <a:spcBef>
                          <a:spcPts val="0"/>
                        </a:spcBef>
                        <a:spcAft>
                          <a:spcPts val="0"/>
                        </a:spcAft>
                        <a:buNone/>
                      </a:pPr>
                      <a:endParaRPr lang="en-US" sz="2000" b="1" spc="130" dirty="0" err="1">
                        <a:solidFill>
                          <a:srgbClr val="002060"/>
                        </a:solidFill>
                        <a:latin typeface="黑体" panose="02010609060101010101" charset="-122"/>
                        <a:ea typeface="黑体" panose="02010609060101010101" charset="-122"/>
                      </a:endParaRPr>
                    </a:p>
                  </a:txBody>
                  <a:tcPr marL="287867" marR="287867" marT="133350" marB="133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r>
            </a:tbl>
          </a:graphicData>
        </a:graphic>
      </p:graphicFrame>
      <p:sp>
        <p:nvSpPr>
          <p:cNvPr id="2" name="文本框 1"/>
          <p:cNvSpPr txBox="1"/>
          <p:nvPr/>
        </p:nvSpPr>
        <p:spPr>
          <a:xfrm>
            <a:off x="294005" y="4290060"/>
            <a:ext cx="11604625" cy="1845310"/>
          </a:xfrm>
          <a:prstGeom prst="rect">
            <a:avLst/>
          </a:prstGeom>
          <a:solidFill>
            <a:srgbClr val="C4DEBB"/>
          </a:solidFill>
        </p:spPr>
        <p:txBody>
          <a:bodyPr wrap="square" rtlCol="0" anchor="t">
            <a:spAutoFit/>
          </a:bodyPr>
          <a:lstStyle/>
          <a:p>
            <a:pPr indent="0" algn="just" fontAlgn="auto">
              <a:lnSpc>
                <a:spcPct val="150000"/>
              </a:lnSpc>
              <a:spcBef>
                <a:spcPct val="0"/>
              </a:spcBef>
              <a:spcAft>
                <a:spcPct val="0"/>
              </a:spcAft>
            </a:pPr>
            <a:r>
              <a:rPr lang="zh-CN" altLang="en-US" sz="2800" b="1">
                <a:solidFill>
                  <a:srgbClr val="FF0000"/>
                </a:solidFill>
                <a:latin typeface="Arial" panose="020B0604020202020204"/>
                <a:ea typeface="微软雅黑" panose="020B0503020204020204" charset="-122"/>
                <a:cs typeface="黑体" panose="02010609060101010101" charset="-122"/>
                <a:sym typeface="Arial" panose="020B0604020202020204"/>
              </a:rPr>
              <a:t>相同点：</a:t>
            </a:r>
            <a:endParaRPr lang="zh-CN" altLang="en-US" sz="2800" b="1">
              <a:solidFill>
                <a:srgbClr val="FF0000"/>
              </a:solidFill>
              <a:latin typeface="Arial" panose="020B0604020202020204"/>
              <a:ea typeface="微软雅黑" panose="020B0503020204020204" charset="-122"/>
              <a:cs typeface="黑体" panose="02010609060101010101" charset="-122"/>
              <a:sym typeface="Arial" panose="020B0604020202020204"/>
            </a:endParaRPr>
          </a:p>
          <a:p>
            <a:pPr indent="0" algn="just" fontAlgn="auto">
              <a:lnSpc>
                <a:spcPct val="150000"/>
              </a:lnSpc>
              <a:spcBef>
                <a:spcPct val="0"/>
              </a:spcBef>
              <a:spcAft>
                <a:spcPct val="0"/>
              </a:spcAft>
            </a:pPr>
            <a:r>
              <a:rPr lang="zh-CN" altLang="en-US" sz="2400" b="1">
                <a:solidFill>
                  <a:schemeClr val="tx1"/>
                </a:solidFill>
                <a:latin typeface="Arial" panose="020B0604020202020204"/>
                <a:ea typeface="微软雅黑" panose="020B0503020204020204" charset="-122"/>
                <a:cs typeface="黑体" panose="02010609060101010101" charset="-122"/>
                <a:sym typeface="Arial" panose="020B0604020202020204"/>
              </a:rPr>
              <a:t>①都从不同方面反映了人民群众的意愿和要求；是中国特色社会主义民主的重要形式；</a:t>
            </a:r>
            <a:endParaRPr lang="zh-CN" altLang="en-US" sz="2400" b="1">
              <a:solidFill>
                <a:schemeClr val="tx1"/>
              </a:solidFill>
              <a:latin typeface="Arial" panose="020B0604020202020204"/>
              <a:ea typeface="微软雅黑" panose="020B0503020204020204" charset="-122"/>
              <a:cs typeface="黑体" panose="02010609060101010101" charset="-122"/>
              <a:sym typeface="Arial" panose="020B0604020202020204"/>
            </a:endParaRPr>
          </a:p>
          <a:p>
            <a:pPr indent="0" algn="just" fontAlgn="auto">
              <a:lnSpc>
                <a:spcPct val="150000"/>
              </a:lnSpc>
              <a:spcBef>
                <a:spcPct val="0"/>
              </a:spcBef>
              <a:spcAft>
                <a:spcPct val="0"/>
              </a:spcAft>
            </a:pPr>
            <a:r>
              <a:rPr lang="zh-CN" altLang="en-US" sz="2400" b="1">
                <a:solidFill>
                  <a:schemeClr val="tx1"/>
                </a:solidFill>
                <a:latin typeface="Arial" panose="020B0604020202020204"/>
                <a:ea typeface="微软雅黑" panose="020B0503020204020204" charset="-122"/>
                <a:cs typeface="黑体" panose="02010609060101010101" charset="-122"/>
                <a:sym typeface="Arial" panose="020B0604020202020204"/>
              </a:rPr>
              <a:t>②都有利于监督国家机关开展工作，提高了国家机关的工作效率</a:t>
            </a:r>
            <a:endParaRPr lang="zh-CN" altLang="en-US" sz="2400" b="1">
              <a:solidFill>
                <a:schemeClr val="tx1"/>
              </a:solidFill>
              <a:latin typeface="Arial" panose="020B0604020202020204"/>
              <a:ea typeface="微软雅黑" panose="020B0503020204020204" charset="-122"/>
              <a:cs typeface="黑体" panose="02010609060101010101" charset="-122"/>
              <a:sym typeface="Arial" panose="020B0604020202020204"/>
            </a:endParaRPr>
          </a:p>
        </p:txBody>
      </p:sp>
      <p:sp>
        <p:nvSpPr>
          <p:cNvPr id="3" name="文本框 2"/>
          <p:cNvSpPr txBox="1"/>
          <p:nvPr/>
        </p:nvSpPr>
        <p:spPr>
          <a:xfrm>
            <a:off x="3044190" y="1526540"/>
            <a:ext cx="1988185" cy="398780"/>
          </a:xfrm>
          <a:prstGeom prst="rect">
            <a:avLst/>
          </a:prstGeom>
          <a:noFill/>
        </p:spPr>
        <p:txBody>
          <a:bodyPr wrap="square" rtlCol="0">
            <a:spAutoFit/>
          </a:bodyPr>
          <a:p>
            <a:r>
              <a:rPr lang="en-US" sz="2000" b="1" spc="130" dirty="0" err="1">
                <a:solidFill>
                  <a:srgbClr val="002060"/>
                </a:solidFill>
                <a:latin typeface="黑体" panose="02010609060101010101" charset="-122"/>
                <a:ea typeface="黑体" panose="02010609060101010101" charset="-122"/>
                <a:sym typeface="+mn-ea"/>
              </a:rPr>
              <a:t>国家权力机关</a:t>
            </a:r>
            <a:endParaRPr lang="en-US" altLang="en-US" sz="2000" b="1" spc="130" dirty="0" err="1">
              <a:solidFill>
                <a:srgbClr val="002060"/>
              </a:solidFill>
              <a:latin typeface="黑体" panose="02010609060101010101" charset="-122"/>
              <a:ea typeface="黑体" panose="02010609060101010101" charset="-122"/>
              <a:sym typeface="+mn-ea"/>
            </a:endParaRPr>
          </a:p>
        </p:txBody>
      </p:sp>
      <p:sp>
        <p:nvSpPr>
          <p:cNvPr id="4" name="文本框 3"/>
          <p:cNvSpPr txBox="1"/>
          <p:nvPr/>
        </p:nvSpPr>
        <p:spPr>
          <a:xfrm>
            <a:off x="7790815" y="1526540"/>
            <a:ext cx="2757805" cy="398780"/>
          </a:xfrm>
          <a:prstGeom prst="rect">
            <a:avLst/>
          </a:prstGeom>
          <a:noFill/>
        </p:spPr>
        <p:txBody>
          <a:bodyPr wrap="square" rtlCol="0">
            <a:spAutoFit/>
          </a:bodyPr>
          <a:p>
            <a:r>
              <a:rPr lang="en-US" sz="2000" b="1" spc="130">
                <a:solidFill>
                  <a:srgbClr val="002060"/>
                </a:solidFill>
                <a:latin typeface="黑体" panose="02010609060101010101" charset="-122"/>
                <a:ea typeface="黑体" panose="02010609060101010101" charset="-122"/>
                <a:sym typeface="+mn-ea"/>
              </a:rPr>
              <a:t>统一战线组织</a:t>
            </a:r>
            <a:endParaRPr lang="en-US" altLang="en-US" sz="2000" b="1" spc="130">
              <a:solidFill>
                <a:srgbClr val="002060"/>
              </a:solidFill>
              <a:latin typeface="黑体" panose="02010609060101010101" charset="-122"/>
              <a:ea typeface="黑体" panose="02010609060101010101" charset="-122"/>
              <a:sym typeface="+mn-ea"/>
            </a:endParaRPr>
          </a:p>
        </p:txBody>
      </p:sp>
      <p:sp>
        <p:nvSpPr>
          <p:cNvPr id="6" name="文本框 5"/>
          <p:cNvSpPr txBox="1"/>
          <p:nvPr/>
        </p:nvSpPr>
        <p:spPr>
          <a:xfrm>
            <a:off x="2699385" y="2032635"/>
            <a:ext cx="4064000" cy="398780"/>
          </a:xfrm>
          <a:prstGeom prst="rect">
            <a:avLst/>
          </a:prstGeom>
          <a:noFill/>
        </p:spPr>
        <p:txBody>
          <a:bodyPr wrap="square" rtlCol="0">
            <a:spAutoFit/>
          </a:bodyPr>
          <a:p>
            <a:r>
              <a:rPr lang="en-US" sz="2000" b="1" spc="130" dirty="0" err="1">
                <a:solidFill>
                  <a:srgbClr val="002060"/>
                </a:solidFill>
                <a:latin typeface="黑体" panose="02010609060101010101" charset="-122"/>
                <a:ea typeface="黑体" panose="02010609060101010101" charset="-122"/>
                <a:sym typeface="+mn-ea"/>
              </a:rPr>
              <a:t>决定国家和地方的重大事务</a:t>
            </a:r>
            <a:endParaRPr lang="en-US" altLang="en-US" sz="2000" b="1" spc="130" dirty="0" err="1">
              <a:solidFill>
                <a:srgbClr val="002060"/>
              </a:solidFill>
              <a:latin typeface="黑体" panose="02010609060101010101" charset="-122"/>
              <a:ea typeface="黑体" panose="02010609060101010101" charset="-122"/>
              <a:sym typeface="+mn-ea"/>
            </a:endParaRPr>
          </a:p>
        </p:txBody>
      </p:sp>
      <p:sp>
        <p:nvSpPr>
          <p:cNvPr id="7" name="文本框 6"/>
          <p:cNvSpPr txBox="1"/>
          <p:nvPr/>
        </p:nvSpPr>
        <p:spPr>
          <a:xfrm>
            <a:off x="7458075" y="2032635"/>
            <a:ext cx="4440555" cy="398780"/>
          </a:xfrm>
          <a:prstGeom prst="rect">
            <a:avLst/>
          </a:prstGeom>
          <a:noFill/>
        </p:spPr>
        <p:txBody>
          <a:bodyPr wrap="square" rtlCol="0">
            <a:spAutoFit/>
          </a:bodyPr>
          <a:p>
            <a:r>
              <a:rPr lang="en-US" sz="2000" b="1" spc="130">
                <a:solidFill>
                  <a:srgbClr val="002060"/>
                </a:solidFill>
                <a:latin typeface="黑体" panose="02010609060101010101" charset="-122"/>
                <a:ea typeface="黑体" panose="02010609060101010101" charset="-122"/>
                <a:sym typeface="+mn-ea"/>
              </a:rPr>
              <a:t>政治协商、民主监督</a:t>
            </a:r>
            <a:r>
              <a:rPr lang="zh-CN" altLang="en-US" sz="2000" b="1" spc="130">
                <a:solidFill>
                  <a:srgbClr val="002060"/>
                </a:solidFill>
                <a:latin typeface="黑体" panose="02010609060101010101" charset="-122"/>
                <a:ea typeface="黑体" panose="02010609060101010101" charset="-122"/>
                <a:sym typeface="+mn-ea"/>
              </a:rPr>
              <a:t>、</a:t>
            </a:r>
            <a:r>
              <a:rPr lang="en-US" sz="2000" b="1" spc="130">
                <a:solidFill>
                  <a:srgbClr val="002060"/>
                </a:solidFill>
                <a:latin typeface="黑体" panose="02010609060101010101" charset="-122"/>
                <a:ea typeface="黑体" panose="02010609060101010101" charset="-122"/>
                <a:sym typeface="+mn-ea"/>
              </a:rPr>
              <a:t>参政议政</a:t>
            </a:r>
            <a:endParaRPr lang="en-US" altLang="en-US" sz="2000" b="1" spc="130">
              <a:solidFill>
                <a:srgbClr val="002060"/>
              </a:solidFill>
              <a:latin typeface="黑体" panose="02010609060101010101" charset="-122"/>
              <a:ea typeface="黑体" panose="02010609060101010101" charset="-122"/>
              <a:sym typeface="+mn-ea"/>
            </a:endParaRPr>
          </a:p>
        </p:txBody>
      </p:sp>
      <p:sp>
        <p:nvSpPr>
          <p:cNvPr id="8" name="文本框 7"/>
          <p:cNvSpPr txBox="1"/>
          <p:nvPr/>
        </p:nvSpPr>
        <p:spPr>
          <a:xfrm>
            <a:off x="2814320" y="2595245"/>
            <a:ext cx="3114040" cy="398780"/>
          </a:xfrm>
          <a:prstGeom prst="rect">
            <a:avLst/>
          </a:prstGeom>
          <a:noFill/>
        </p:spPr>
        <p:txBody>
          <a:bodyPr wrap="square" rtlCol="0">
            <a:spAutoFit/>
          </a:bodyPr>
          <a:p>
            <a:r>
              <a:rPr lang="en-US" sz="2000" b="1" spc="130" dirty="0" err="1">
                <a:solidFill>
                  <a:srgbClr val="002060"/>
                </a:solidFill>
                <a:latin typeface="黑体" panose="02010609060101010101" charset="-122"/>
                <a:ea typeface="黑体" panose="02010609060101010101" charset="-122"/>
                <a:sym typeface="+mn-ea"/>
              </a:rPr>
              <a:t>运用国家权力实行监督</a:t>
            </a:r>
            <a:endParaRPr lang="en-US" altLang="en-US" sz="2000" b="1" spc="130" dirty="0" err="1">
              <a:solidFill>
                <a:srgbClr val="002060"/>
              </a:solidFill>
              <a:latin typeface="黑体" panose="02010609060101010101" charset="-122"/>
              <a:ea typeface="黑体" panose="02010609060101010101" charset="-122"/>
              <a:sym typeface="+mn-ea"/>
            </a:endParaRPr>
          </a:p>
        </p:txBody>
      </p:sp>
      <p:sp>
        <p:nvSpPr>
          <p:cNvPr id="9" name="文本框 8"/>
          <p:cNvSpPr txBox="1"/>
          <p:nvPr/>
        </p:nvSpPr>
        <p:spPr>
          <a:xfrm>
            <a:off x="7457440" y="2583815"/>
            <a:ext cx="4308475" cy="398780"/>
          </a:xfrm>
          <a:prstGeom prst="rect">
            <a:avLst/>
          </a:prstGeom>
          <a:noFill/>
        </p:spPr>
        <p:txBody>
          <a:bodyPr wrap="square" rtlCol="0">
            <a:spAutoFit/>
          </a:bodyPr>
          <a:p>
            <a:r>
              <a:rPr lang="en-US" sz="2000" b="1" spc="130" dirty="0" err="1">
                <a:solidFill>
                  <a:srgbClr val="002060"/>
                </a:solidFill>
                <a:latin typeface="黑体" panose="02010609060101010101" charset="-122"/>
                <a:ea typeface="黑体" panose="02010609060101010101" charset="-122"/>
                <a:sym typeface="+mn-ea"/>
              </a:rPr>
              <a:t>一种民主监督，不具有法律约束力</a:t>
            </a:r>
            <a:endParaRPr lang="en-US" altLang="en-US" sz="2000" b="1" spc="130" dirty="0" err="1">
              <a:solidFill>
                <a:srgbClr val="002060"/>
              </a:solidFill>
              <a:latin typeface="黑体" panose="02010609060101010101" charset="-122"/>
              <a:ea typeface="黑体" panose="02010609060101010101" charset="-122"/>
              <a:sym typeface="+mn-ea"/>
            </a:endParaRPr>
          </a:p>
        </p:txBody>
      </p:sp>
      <p:sp>
        <p:nvSpPr>
          <p:cNvPr id="10" name="文本框 9"/>
          <p:cNvSpPr txBox="1"/>
          <p:nvPr/>
        </p:nvSpPr>
        <p:spPr>
          <a:xfrm>
            <a:off x="2699385" y="3229610"/>
            <a:ext cx="3482975" cy="398780"/>
          </a:xfrm>
          <a:prstGeom prst="rect">
            <a:avLst/>
          </a:prstGeom>
          <a:noFill/>
        </p:spPr>
        <p:txBody>
          <a:bodyPr wrap="square" rtlCol="0">
            <a:spAutoFit/>
          </a:bodyPr>
          <a:p>
            <a:r>
              <a:rPr lang="en-US" sz="2000" b="1" spc="130">
                <a:solidFill>
                  <a:srgbClr val="002060"/>
                </a:solidFill>
                <a:latin typeface="黑体" panose="02010609060101010101" charset="-122"/>
                <a:ea typeface="黑体" panose="02010609060101010101" charset="-122"/>
                <a:sym typeface="+mn-ea"/>
              </a:rPr>
              <a:t>人大代表由人民选举产生</a:t>
            </a:r>
            <a:endParaRPr lang="en-US" altLang="en-US" sz="2000" b="1" spc="130">
              <a:solidFill>
                <a:srgbClr val="002060"/>
              </a:solidFill>
              <a:latin typeface="黑体" panose="02010609060101010101" charset="-122"/>
              <a:ea typeface="黑体" panose="02010609060101010101" charset="-122"/>
              <a:sym typeface="+mn-ea"/>
            </a:endParaRPr>
          </a:p>
        </p:txBody>
      </p:sp>
      <p:sp>
        <p:nvSpPr>
          <p:cNvPr id="11" name="文本框 10"/>
          <p:cNvSpPr txBox="1"/>
          <p:nvPr/>
        </p:nvSpPr>
        <p:spPr>
          <a:xfrm>
            <a:off x="7451725" y="3229610"/>
            <a:ext cx="3665855" cy="398780"/>
          </a:xfrm>
          <a:prstGeom prst="rect">
            <a:avLst/>
          </a:prstGeom>
          <a:noFill/>
        </p:spPr>
        <p:txBody>
          <a:bodyPr wrap="square" rtlCol="0">
            <a:spAutoFit/>
          </a:bodyPr>
          <a:p>
            <a:r>
              <a:rPr lang="en-US" sz="2000" b="1" spc="130" dirty="0" err="1">
                <a:solidFill>
                  <a:srgbClr val="002060"/>
                </a:solidFill>
                <a:latin typeface="黑体" panose="02010609060101010101" charset="-122"/>
                <a:ea typeface="黑体" panose="02010609060101010101" charset="-122"/>
                <a:sym typeface="+mn-ea"/>
              </a:rPr>
              <a:t>政协委员由各方协商产生</a:t>
            </a:r>
            <a:endParaRPr lang="en-US" altLang="en-US" sz="2000" b="1" spc="130" dirty="0" err="1">
              <a:solidFill>
                <a:srgbClr val="002060"/>
              </a:solidFill>
              <a:latin typeface="黑体" panose="02010609060101010101" charset="-122"/>
              <a:ea typeface="黑体" panose="02010609060101010101" charset="-122"/>
              <a:sym typeface="+mn-ea"/>
            </a:endParaRPr>
          </a:p>
        </p:txBody>
      </p:sp>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2" name="Rectangle 70"/>
          <p:cNvSpPr>
            <a:spLocks noGrp="1" noRot="1" noChangeAspect="1" noMove="1" noResize="1" noEditPoints="1" noAdjustHandles="1" noChangeArrowheads="1" noChangeShapeType="1" noTextEdit="1"/>
          </p:cNvSpPr>
          <p:nvPr>
            <p:custDataLst>
              <p:tags r:id="rId1"/>
            </p:custDataLst>
          </p:nvPr>
        </p:nvSpPr>
        <p:spPr>
          <a:xfrm>
            <a:off x="1525429" y="1421606"/>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7" name="文本框 6"/>
          <p:cNvSpPr txBox="1"/>
          <p:nvPr>
            <p:custDataLst>
              <p:tags r:id="rId2"/>
            </p:custDataLst>
          </p:nvPr>
        </p:nvSpPr>
        <p:spPr>
          <a:xfrm>
            <a:off x="310515" y="1485900"/>
            <a:ext cx="11570335" cy="5015865"/>
          </a:xfrm>
          <a:prstGeom prst="rect">
            <a:avLst/>
          </a:prstGeom>
          <a:solidFill>
            <a:schemeClr val="accent6">
              <a:lumMod val="20000"/>
              <a:lumOff val="80000"/>
            </a:schemeClr>
          </a:solidFill>
          <a:ln w="76200">
            <a:solidFill>
              <a:schemeClr val="tx1"/>
            </a:solidFill>
          </a:ln>
        </p:spPr>
        <p:txBody>
          <a:bodyPr vert="horz" lIns="68580" tIns="34290" rIns="68580" bIns="34290" rtlCol="0" anchor="b">
            <a:noAutofit/>
          </a:bodyPr>
          <a:lstStyle/>
          <a:p>
            <a:pPr algn="l" fontAlgn="auto">
              <a:lnSpc>
                <a:spcPts val="3715"/>
              </a:lnSpc>
              <a:spcBef>
                <a:spcPct val="0"/>
              </a:spcBef>
              <a:spcAft>
                <a:spcPts val="600"/>
              </a:spcAft>
              <a:defRPr/>
            </a:pPr>
            <a:r>
              <a:rPr lang="zh-CN" altLang="en-US" sz="2400" b="1">
                <a:solidFill>
                  <a:srgbClr val="FF0000"/>
                </a:solidFill>
                <a:latin typeface="微软雅黑" panose="020B0503020204020204" charset="-122"/>
                <a:ea typeface="微软雅黑" panose="020B0503020204020204" charset="-122"/>
                <a:cs typeface="+mj-cs"/>
                <a:sym typeface="+mn-ea"/>
              </a:rPr>
              <a:t>一、民国时期的政治制度（照搬西方民主制度）</a:t>
            </a:r>
            <a:endParaRPr lang="zh-CN" altLang="en-US" sz="2100" b="1">
              <a:latin typeface="黑体" panose="02010609060101010101" charset="-122"/>
              <a:ea typeface="黑体" panose="02010609060101010101" charset="-122"/>
              <a:cs typeface="+mj-cs"/>
              <a:sym typeface="+mn-ea"/>
            </a:endParaRPr>
          </a:p>
          <a:p>
            <a:pPr>
              <a:lnSpc>
                <a:spcPct val="100000"/>
              </a:lnSpc>
            </a:pPr>
            <a:r>
              <a:rPr lang="en-US" altLang="zh-CN" sz="2400" b="1" kern="0">
                <a:highlight>
                  <a:srgbClr val="00FF00"/>
                </a:highlight>
                <a:latin typeface="微软雅黑" panose="020B0503020204020204" charset="-122"/>
                <a:ea typeface="微软雅黑" panose="020B0503020204020204" charset="-122"/>
                <a:cs typeface="微软雅黑" panose="020B0503020204020204" charset="-122"/>
                <a:sym typeface="Calibri" panose="020F0502020204030204"/>
              </a:rPr>
              <a:t>1. 南京临时政府时期（1912.1-3）</a:t>
            </a:r>
            <a:endParaRPr lang="en-US" altLang="zh-CN" sz="2400" b="1" kern="0">
              <a:highlight>
                <a:srgbClr val="00FF00"/>
              </a:highlight>
              <a:latin typeface="微软雅黑" panose="020B0503020204020204" charset="-122"/>
              <a:ea typeface="微软雅黑" panose="020B0503020204020204" charset="-122"/>
              <a:cs typeface="微软雅黑" panose="020B0503020204020204" charset="-122"/>
              <a:sym typeface="Calibri" panose="020F0502020204030204"/>
            </a:endParaRPr>
          </a:p>
          <a:p>
            <a:pPr>
              <a:lnSpc>
                <a:spcPct val="100000"/>
              </a:lnSpc>
            </a:pP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1</a:t>
            </a:r>
            <a:r>
              <a:rPr lang="zh-CN" altLang="en-US" sz="1800" b="1">
                <a:solidFill>
                  <a:srgbClr val="0803CF"/>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1912</a:t>
            </a:r>
            <a:r>
              <a:rPr lang="zh-CN" altLang="en-US" sz="1800" b="1">
                <a:solidFill>
                  <a:srgbClr val="0803CF"/>
                </a:solidFill>
                <a:latin typeface="微软雅黑" panose="020B0503020204020204" charset="-122"/>
                <a:ea typeface="微软雅黑" panose="020B0503020204020204" charset="-122"/>
                <a:cs typeface="微软雅黑" panose="020B0503020204020204" charset="-122"/>
                <a:sym typeface="+mn-ea"/>
              </a:rPr>
              <a:t>南京临时政府成立</a:t>
            </a:r>
            <a:endParaRPr lang="zh-CN" altLang="en-US" sz="1800" b="1">
              <a:solidFill>
                <a:srgbClr val="0803CF"/>
              </a:solidFill>
              <a:latin typeface="微软雅黑" panose="020B0503020204020204" charset="-122"/>
              <a:ea typeface="微软雅黑" panose="020B0503020204020204" charset="-122"/>
              <a:cs typeface="微软雅黑" panose="020B0503020204020204" charset="-122"/>
            </a:endParaRPr>
          </a:p>
          <a:p>
            <a:pPr>
              <a:lnSpc>
                <a:spcPct val="100000"/>
              </a:lnSpc>
            </a:pP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2</a:t>
            </a:r>
            <a:r>
              <a:rPr lang="zh-CN" altLang="en-US" sz="1800" b="1">
                <a:solidFill>
                  <a:srgbClr val="0803CF"/>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1912《中华民国临时约法》颁布</a:t>
            </a:r>
            <a:endParaRPr lang="en-US" altLang="zh-CN" sz="1800" b="1" kern="0">
              <a:latin typeface="楷体" panose="02010609060101010101" charset="-122"/>
              <a:ea typeface="楷体" panose="02010609060101010101" charset="-122"/>
              <a:cs typeface="+mj-ea"/>
              <a:sym typeface="Calibri" panose="020F0502020204030204"/>
            </a:endParaRPr>
          </a:p>
          <a:p>
            <a:pPr eaLnBrk="1" fontAlgn="auto" hangingPunct="1">
              <a:spcBef>
                <a:spcPct val="0"/>
              </a:spcBef>
              <a:spcAft>
                <a:spcPct val="0"/>
              </a:spcAft>
              <a:defRPr/>
            </a:pPr>
            <a:r>
              <a:rPr lang="en-US" altLang="zh-CN" sz="2400" b="1" kern="0">
                <a:highlight>
                  <a:srgbClr val="00FF00"/>
                </a:highlight>
                <a:latin typeface="微软雅黑" panose="020B0503020204020204" charset="-122"/>
                <a:ea typeface="微软雅黑" panose="020B0503020204020204" charset="-122"/>
                <a:cs typeface="微软雅黑" panose="020B0503020204020204" charset="-122"/>
                <a:sym typeface="Calibri" panose="020F0502020204030204"/>
              </a:rPr>
              <a:t>2. 北洋政府时期（1912-1928）</a:t>
            </a:r>
            <a:endParaRPr lang="en-US" altLang="zh-CN" sz="1800" b="1" kern="0">
              <a:highlight>
                <a:srgbClr val="00FF00"/>
              </a:highlight>
              <a:latin typeface="楷体" panose="02010609060101010101" charset="-122"/>
              <a:ea typeface="楷体" panose="02010609060101010101" charset="-122"/>
              <a:cs typeface="+mj-ea"/>
              <a:sym typeface="Calibri" panose="020F0502020204030204"/>
            </a:endParaRPr>
          </a:p>
          <a:p>
            <a:pPr>
              <a:lnSpc>
                <a:spcPct val="100000"/>
              </a:lnSpc>
            </a:pPr>
            <a:r>
              <a:rPr lang="zh-CN" altLang="en-US" b="1">
                <a:highlight>
                  <a:srgbClr val="FFFF00"/>
                </a:highlight>
                <a:latin typeface="Arial" panose="020B0604020202020204"/>
                <a:ea typeface="微软雅黑" panose="020B0503020204020204" charset="-122"/>
                <a:cs typeface="黑体" panose="02010609060101010101" charset="-122"/>
                <a:sym typeface="Arial" panose="020B0604020202020204"/>
              </a:rPr>
              <a:t>北洋政府时期共和制度的波折—</a:t>
            </a:r>
            <a:r>
              <a:rPr lang="en-US" altLang="zh-CN" b="1">
                <a:highlight>
                  <a:srgbClr val="FFFF00"/>
                </a:highlight>
                <a:latin typeface="Arial" panose="020B0604020202020204"/>
                <a:ea typeface="微软雅黑" panose="020B0503020204020204" charset="-122"/>
                <a:cs typeface="黑体" panose="02010609060101010101" charset="-122"/>
                <a:sym typeface="Arial" panose="020B0604020202020204"/>
              </a:rPr>
              <a:t>—</a:t>
            </a:r>
            <a:r>
              <a:rPr lang="zh-CN" altLang="en-US" b="1">
                <a:highlight>
                  <a:srgbClr val="FFFF00"/>
                </a:highlight>
                <a:latin typeface="Arial" panose="020B0604020202020204"/>
                <a:ea typeface="微软雅黑" panose="020B0503020204020204" charset="-122"/>
                <a:cs typeface="黑体" panose="02010609060101010101" charset="-122"/>
                <a:sym typeface="Arial" panose="020B0604020202020204"/>
              </a:rPr>
              <a:t>政党政治</a:t>
            </a:r>
            <a:r>
              <a:rPr lang="zh-CN" altLang="en-US" b="1" dirty="0">
                <a:highlight>
                  <a:srgbClr val="FFFF00"/>
                </a:highlight>
                <a:latin typeface="微软雅黑" panose="020B0503020204020204" charset="-122"/>
                <a:ea typeface="微软雅黑" panose="020B0503020204020204" charset="-122"/>
                <a:cs typeface="微软雅黑" panose="020B0503020204020204" charset="-122"/>
                <a:sym typeface="+mn-ea"/>
              </a:rPr>
              <a:t>的尝试</a:t>
            </a:r>
            <a:endParaRPr lang="zh-CN" altLang="en-US" b="1" dirty="0">
              <a:highlight>
                <a:srgbClr val="FFFF00"/>
              </a:highlight>
              <a:latin typeface="微软雅黑" panose="020B0503020204020204" charset="-122"/>
              <a:ea typeface="微软雅黑" panose="020B0503020204020204" charset="-122"/>
              <a:cs typeface="微软雅黑" panose="020B0503020204020204" charset="-122"/>
              <a:sym typeface="+mn-ea"/>
            </a:endParaRPr>
          </a:p>
          <a:p>
            <a:pPr>
              <a:lnSpc>
                <a:spcPct val="100000"/>
              </a:lnSpc>
            </a:pPr>
            <a:r>
              <a:rPr lang="en-US" altLang="zh-CN" sz="2400" b="1" kern="0">
                <a:highlight>
                  <a:srgbClr val="00FF00"/>
                </a:highlight>
                <a:latin typeface="微软雅黑" panose="020B0503020204020204" charset="-122"/>
                <a:ea typeface="微软雅黑" panose="020B0503020204020204" charset="-122"/>
                <a:cs typeface="微软雅黑" panose="020B0503020204020204" charset="-122"/>
                <a:sym typeface="Calibri" panose="020F0502020204030204"/>
              </a:rPr>
              <a:t>3. 国民政府时期（1927-1949）</a:t>
            </a:r>
            <a:endParaRPr lang="en-US" altLang="zh-CN" sz="2400" b="1" kern="0">
              <a:highlight>
                <a:srgbClr val="00FF00"/>
              </a:highlight>
              <a:latin typeface="微软雅黑" panose="020B0503020204020204" charset="-122"/>
              <a:ea typeface="微软雅黑" panose="020B0503020204020204" charset="-122"/>
              <a:cs typeface="微软雅黑" panose="020B0503020204020204" charset="-122"/>
              <a:sym typeface="Calibri" panose="020F0502020204030204"/>
            </a:endParaRPr>
          </a:p>
          <a:p>
            <a:pPr>
              <a:lnSpc>
                <a:spcPct val="100000"/>
              </a:lnSpc>
            </a:pP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1</a:t>
            </a:r>
            <a:r>
              <a:rPr lang="zh-CN" altLang="en-US" sz="1800" b="1">
                <a:solidFill>
                  <a:srgbClr val="0803CF"/>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1928《训政纲领》</a:t>
            </a:r>
            <a:endPar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endParaRPr>
          </a:p>
          <a:p>
            <a:pPr>
              <a:lnSpc>
                <a:spcPct val="100000"/>
              </a:lnSpc>
            </a:pP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2</a:t>
            </a:r>
            <a:r>
              <a:rPr lang="zh-CN" altLang="en-US" sz="1800" b="1">
                <a:solidFill>
                  <a:srgbClr val="0803CF"/>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rgbClr val="0803CF"/>
                </a:solidFill>
                <a:latin typeface="微软雅黑" panose="020B0503020204020204" charset="-122"/>
                <a:ea typeface="微软雅黑" panose="020B0503020204020204" charset="-122"/>
                <a:cs typeface="微软雅黑" panose="020B0503020204020204" charset="-122"/>
                <a:sym typeface="+mn-ea"/>
              </a:rPr>
              <a:t>1948“宪政”</a:t>
            </a:r>
            <a:endParaRPr lang="zh-CN" altLang="en-US" sz="1800" b="1">
              <a:latin typeface="黑体" panose="02010609060101010101" charset="-122"/>
              <a:ea typeface="黑体" panose="02010609060101010101" charset="-122"/>
              <a:cs typeface="+mj-cs"/>
              <a:sym typeface="+mn-ea"/>
            </a:endParaRPr>
          </a:p>
          <a:p>
            <a:pPr algn="l" fontAlgn="auto">
              <a:lnSpc>
                <a:spcPct val="100000"/>
              </a:lnSpc>
              <a:spcBef>
                <a:spcPct val="0"/>
              </a:spcBef>
              <a:spcAft>
                <a:spcPts val="600"/>
              </a:spcAft>
              <a:defRPr/>
            </a:pP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二、中国共产党在根据地和解放区的制度探索（奠定基础）</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514350" indent="-514350">
              <a:lnSpc>
                <a:spcPct val="100000"/>
              </a:lnSpc>
              <a:buAutoNum type="arabicPeriod"/>
            </a:pPr>
            <a:r>
              <a:rPr lang="zh-CN" altLang="en-US" sz="1800" b="1">
                <a:latin typeface="微软雅黑" panose="020B0503020204020204" charset="-122"/>
                <a:ea typeface="微软雅黑" panose="020B0503020204020204" charset="-122"/>
                <a:cs typeface="微软雅黑" panose="020B0503020204020204" charset="-122"/>
                <a:sym typeface="Calibri" panose="020F0502020204030204"/>
              </a:rPr>
              <a:t>土地革命时期（1927-1937）</a:t>
            </a:r>
            <a:endParaRPr lang="zh-CN" altLang="en-US" sz="1800" b="1">
              <a:latin typeface="微软雅黑" panose="020B0503020204020204" charset="-122"/>
              <a:ea typeface="微软雅黑" panose="020B0503020204020204" charset="-122"/>
              <a:cs typeface="微软雅黑" panose="020B0503020204020204" charset="-122"/>
              <a:sym typeface="Calibri" panose="020F0502020204030204"/>
            </a:endParaRPr>
          </a:p>
          <a:p>
            <a:pPr marL="514350" indent="-514350">
              <a:lnSpc>
                <a:spcPct val="100000"/>
              </a:lnSpc>
              <a:buAutoNum type="arabicPeriod"/>
            </a:pPr>
            <a:r>
              <a:rPr lang="zh-CN" altLang="en-US" sz="1800" b="1">
                <a:latin typeface="微软雅黑" panose="020B0503020204020204" charset="-122"/>
                <a:ea typeface="微软雅黑" panose="020B0503020204020204" charset="-122"/>
                <a:cs typeface="微软雅黑" panose="020B0503020204020204" charset="-122"/>
                <a:sym typeface="Calibri" panose="020F0502020204030204"/>
              </a:rPr>
              <a:t>抗日战争时期（1937-1945）</a:t>
            </a:r>
            <a:endParaRPr lang="zh-CN" altLang="en-US" sz="1800" b="1">
              <a:latin typeface="微软雅黑" panose="020B0503020204020204" charset="-122"/>
              <a:ea typeface="微软雅黑" panose="020B0503020204020204" charset="-122"/>
              <a:cs typeface="微软雅黑" panose="020B0503020204020204" charset="-122"/>
              <a:sym typeface="Calibri" panose="020F0502020204030204"/>
            </a:endParaRPr>
          </a:p>
          <a:p>
            <a:pPr marL="514350" indent="-514350">
              <a:lnSpc>
                <a:spcPct val="100000"/>
              </a:lnSpc>
              <a:buAutoNum type="arabicPeriod"/>
            </a:pPr>
            <a:r>
              <a:rPr lang="zh-CN" altLang="en-US" sz="1800" b="1">
                <a:latin typeface="微软雅黑" panose="020B0503020204020204" charset="-122"/>
                <a:ea typeface="微软雅黑" panose="020B0503020204020204" charset="-122"/>
                <a:cs typeface="微软雅黑" panose="020B0503020204020204" charset="-122"/>
                <a:sym typeface="Calibri" panose="020F0502020204030204"/>
              </a:rPr>
              <a:t>解放战争时期（1946-1949）</a:t>
            </a:r>
            <a:endParaRPr lang="zh-CN" altLang="en-US" sz="2400" b="1">
              <a:latin typeface="微软雅黑" panose="020B0503020204020204" charset="-122"/>
              <a:ea typeface="微软雅黑" panose="020B0503020204020204" charset="-122"/>
              <a:cs typeface="微软雅黑" panose="020B0503020204020204" charset="-122"/>
              <a:sym typeface="+mn-ea"/>
            </a:endParaRPr>
          </a:p>
          <a:p>
            <a:pPr algn="l" fontAlgn="auto">
              <a:lnSpc>
                <a:spcPct val="100000"/>
              </a:lnSpc>
              <a:spcBef>
                <a:spcPct val="0"/>
              </a:spcBef>
              <a:spcAft>
                <a:spcPts val="600"/>
              </a:spcAft>
              <a:defRPr/>
            </a:pP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三、中华人民共和国的政治制度（建立完善）</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00000"/>
              </a:lnSpc>
              <a:buClrTx/>
              <a:buSzTx/>
              <a:buFontTx/>
              <a:buNone/>
            </a:pPr>
            <a:r>
              <a:rPr lang="en-US" altLang="zh-CN" sz="1800" b="1">
                <a:latin typeface="微软雅黑" panose="020B0503020204020204" charset="-122"/>
                <a:ea typeface="微软雅黑" panose="020B0503020204020204" charset="-122"/>
                <a:cs typeface="微软雅黑" panose="020B0503020204020204" charset="-122"/>
                <a:sym typeface="+mn-ea"/>
              </a:rPr>
              <a:t>1</a:t>
            </a:r>
            <a:r>
              <a:rPr lang="zh-CN" altLang="en-US" sz="1800" b="1">
                <a:latin typeface="微软雅黑" panose="020B0503020204020204" charset="-122"/>
                <a:ea typeface="微软雅黑" panose="020B0503020204020204" charset="-122"/>
                <a:cs typeface="微软雅黑" panose="020B0503020204020204" charset="-122"/>
                <a:sym typeface="+mn-ea"/>
              </a:rPr>
              <a:t>、制度建设</a:t>
            </a:r>
            <a:r>
              <a:rPr lang="en-US" altLang="zh-CN" sz="1800" b="1">
                <a:latin typeface="微软雅黑" panose="020B0503020204020204" charset="-122"/>
                <a:ea typeface="微软雅黑" panose="020B0503020204020204" charset="-122"/>
                <a:cs typeface="微软雅黑" panose="020B0503020204020204" charset="-122"/>
                <a:sym typeface="+mn-ea"/>
              </a:rPr>
              <a:t>        2</a:t>
            </a:r>
            <a:r>
              <a:rPr lang="zh-CN" altLang="en-US" sz="1800" b="1">
                <a:latin typeface="微软雅黑" panose="020B0503020204020204" charset="-122"/>
                <a:ea typeface="微软雅黑" panose="020B0503020204020204" charset="-122"/>
                <a:cs typeface="微软雅黑" panose="020B0503020204020204" charset="-122"/>
                <a:sym typeface="+mn-ea"/>
              </a:rPr>
              <a:t>、国家治理体系和治理能力</a:t>
            </a:r>
            <a:endParaRPr lang="zh-CN" altLang="en-US" sz="1800" b="1">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custDataLst>
              <p:tags r:id="rId3"/>
            </p:custDataLst>
          </p:nvPr>
        </p:nvSpPr>
        <p:spPr>
          <a:xfrm>
            <a:off x="5378768" y="2380933"/>
            <a:ext cx="1203008" cy="398780"/>
          </a:xfrm>
          <a:prstGeom prst="rect">
            <a:avLst/>
          </a:prstGeom>
          <a:noFill/>
        </p:spPr>
        <p:txBody>
          <a:bodyPr wrap="square" rtlCol="0">
            <a:spAutoFit/>
          </a:bodyPr>
          <a:lstStyle/>
          <a:p>
            <a:r>
              <a:rPr lang="zh-CN" altLang="en-US" sz="2000" b="1">
                <a:solidFill>
                  <a:schemeClr val="tx1"/>
                </a:solidFill>
                <a:highlight>
                  <a:srgbClr val="FF00FF"/>
                </a:highlight>
                <a:latin typeface="微软雅黑" panose="020B0503020204020204" charset="-122"/>
                <a:ea typeface="微软雅黑" panose="020B0503020204020204" charset="-122"/>
              </a:rPr>
              <a:t>缔造共和</a:t>
            </a:r>
            <a:endParaRPr lang="zh-CN" altLang="en-US" sz="2000" b="1">
              <a:solidFill>
                <a:schemeClr val="tx1"/>
              </a:solidFill>
              <a:highlight>
                <a:srgbClr val="FF00FF"/>
              </a:highlight>
              <a:latin typeface="微软雅黑" panose="020B0503020204020204" charset="-122"/>
              <a:ea typeface="微软雅黑" panose="020B0503020204020204" charset="-122"/>
            </a:endParaRPr>
          </a:p>
        </p:txBody>
      </p:sp>
      <p:sp>
        <p:nvSpPr>
          <p:cNvPr id="4" name="右大括号 3"/>
          <p:cNvSpPr/>
          <p:nvPr>
            <p:custDataLst>
              <p:tags r:id="rId4"/>
            </p:custDataLst>
          </p:nvPr>
        </p:nvSpPr>
        <p:spPr>
          <a:xfrm>
            <a:off x="5131435" y="2226310"/>
            <a:ext cx="193040" cy="709295"/>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13" name="右大括号 12"/>
          <p:cNvSpPr/>
          <p:nvPr>
            <p:custDataLst>
              <p:tags r:id="rId5"/>
            </p:custDataLst>
          </p:nvPr>
        </p:nvSpPr>
        <p:spPr>
          <a:xfrm rot="10800000" flipH="1">
            <a:off x="5465445" y="3185795"/>
            <a:ext cx="514350" cy="122428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17" name="文本框 16"/>
          <p:cNvSpPr txBox="1"/>
          <p:nvPr>
            <p:custDataLst>
              <p:tags r:id="rId6"/>
            </p:custDataLst>
          </p:nvPr>
        </p:nvSpPr>
        <p:spPr>
          <a:xfrm>
            <a:off x="6033453" y="3598704"/>
            <a:ext cx="1884521" cy="398780"/>
          </a:xfrm>
          <a:prstGeom prst="rect">
            <a:avLst/>
          </a:prstGeom>
          <a:noFill/>
        </p:spPr>
        <p:txBody>
          <a:bodyPr wrap="square" rtlCol="0">
            <a:spAutoFit/>
          </a:bodyPr>
          <a:lstStyle/>
          <a:p>
            <a:r>
              <a:rPr lang="zh-CN" altLang="en-US" sz="2000" b="1">
                <a:solidFill>
                  <a:schemeClr val="tx1"/>
                </a:solidFill>
                <a:highlight>
                  <a:srgbClr val="FF00FF"/>
                </a:highlight>
                <a:latin typeface="微软雅黑" panose="020B0503020204020204" charset="-122"/>
                <a:ea typeface="微软雅黑" panose="020B0503020204020204" charset="-122"/>
              </a:rPr>
              <a:t>破坏共和</a:t>
            </a:r>
            <a:endParaRPr lang="zh-CN" altLang="en-US" sz="2000" b="1">
              <a:solidFill>
                <a:schemeClr val="tx1"/>
              </a:solidFill>
              <a:highlight>
                <a:srgbClr val="FF00FF"/>
              </a:highlight>
              <a:latin typeface="微软雅黑" panose="020B0503020204020204" charset="-122"/>
              <a:ea typeface="微软雅黑" panose="020B0503020204020204" charset="-122"/>
            </a:endParaRPr>
          </a:p>
        </p:txBody>
      </p:sp>
      <p:sp>
        <p:nvSpPr>
          <p:cNvPr id="2" name="右大括号 1"/>
          <p:cNvSpPr/>
          <p:nvPr>
            <p:custDataLst>
              <p:tags r:id="rId7"/>
            </p:custDataLst>
          </p:nvPr>
        </p:nvSpPr>
        <p:spPr>
          <a:xfrm>
            <a:off x="8238490" y="4586605"/>
            <a:ext cx="414020" cy="177927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5" name="文本框 34"/>
          <p:cNvSpPr txBox="1"/>
          <p:nvPr>
            <p:custDataLst>
              <p:tags r:id="rId8"/>
            </p:custDataLst>
          </p:nvPr>
        </p:nvSpPr>
        <p:spPr>
          <a:xfrm>
            <a:off x="8652510" y="5276850"/>
            <a:ext cx="1421130" cy="398780"/>
          </a:xfrm>
          <a:prstGeom prst="rect">
            <a:avLst/>
          </a:prstGeom>
          <a:noFill/>
        </p:spPr>
        <p:txBody>
          <a:bodyPr wrap="square" rtlCol="0">
            <a:spAutoFit/>
          </a:bodyPr>
          <a:lstStyle/>
          <a:p>
            <a:r>
              <a:rPr lang="zh-CN" altLang="en-US" sz="2000" b="1">
                <a:solidFill>
                  <a:schemeClr val="tx1"/>
                </a:solidFill>
                <a:highlight>
                  <a:srgbClr val="FF00FF"/>
                </a:highlight>
                <a:latin typeface="微软雅黑" panose="020B0503020204020204" charset="-122"/>
                <a:ea typeface="微软雅黑" panose="020B0503020204020204" charset="-122"/>
              </a:rPr>
              <a:t>走向共和</a:t>
            </a:r>
            <a:endParaRPr lang="zh-CN" altLang="en-US" sz="2000" b="1">
              <a:solidFill>
                <a:schemeClr val="tx1"/>
              </a:solidFill>
              <a:highlight>
                <a:srgbClr val="FF00FF"/>
              </a:highlight>
              <a:latin typeface="微软雅黑" panose="020B0503020204020204" charset="-122"/>
              <a:ea typeface="微软雅黑" panose="020B0503020204020204" charset="-122"/>
            </a:endParaRPr>
          </a:p>
        </p:txBody>
      </p:sp>
      <p:sp>
        <p:nvSpPr>
          <p:cNvPr id="9" name="TextBox 4"/>
          <p:cNvSpPr txBox="1">
            <a:spLocks noChangeArrowheads="1"/>
          </p:cNvSpPr>
          <p:nvPr/>
        </p:nvSpPr>
        <p:spPr bwMode="auto">
          <a:xfrm>
            <a:off x="424180" y="832485"/>
            <a:ext cx="11253470" cy="491490"/>
          </a:xfrm>
          <a:prstGeom prst="rect">
            <a:avLst/>
          </a:prstGeom>
          <a:solidFill>
            <a:schemeClr val="accent3">
              <a:lumMod val="40000"/>
              <a:lumOff val="60000"/>
            </a:schemeClr>
          </a:solidFill>
          <a:ln w="19050">
            <a:solidFill>
              <a:srgbClr val="FF0000"/>
            </a:solidFill>
            <a:miter lim="800000"/>
          </a:ln>
        </p:spPr>
        <p:txBody>
          <a:bodyPr wrap="square">
            <a:spAutoFit/>
          </a:bodyPr>
          <a:lstStyle/>
          <a:p>
            <a:pPr algn="just"/>
            <a:r>
              <a:rPr lang="zh-CN" altLang="en-US" sz="2600" b="1">
                <a:solidFill>
                  <a:srgbClr val="FF0000"/>
                </a:solidFill>
                <a:latin typeface="黑体" panose="02010609060101010101" charset="-122"/>
                <a:ea typeface="黑体" panose="02010609060101010101" charset="-122"/>
                <a:cs typeface="仿宋" panose="02010609060101010101" charset="-122"/>
                <a:sym typeface="+mn-ea"/>
              </a:rPr>
              <a:t>课程标准</a:t>
            </a:r>
            <a:r>
              <a:rPr lang="zh-CN" altLang="en-US" sz="2600" b="1" dirty="0">
                <a:solidFill>
                  <a:srgbClr val="FF0000"/>
                </a:solidFill>
                <a:uFillTx/>
                <a:latin typeface="黑体" panose="02010609060101010101" charset="-122"/>
                <a:ea typeface="黑体" panose="02010609060101010101" charset="-122"/>
                <a:cs typeface="書體坊顏體㊣"/>
              </a:rPr>
              <a:t>：</a:t>
            </a:r>
            <a:r>
              <a:rPr lang="zh-CN" altLang="en-US" sz="2400" b="1" dirty="0">
                <a:solidFill>
                  <a:schemeClr val="tx1"/>
                </a:solidFill>
                <a:uFillTx/>
                <a:latin typeface="黑体" panose="02010609060101010101" charset="-122"/>
                <a:ea typeface="黑体" panose="02010609060101010101" charset="-122"/>
                <a:cs typeface="書體坊顏體㊣"/>
              </a:rPr>
              <a:t>了解共和制在中国建立的曲折过程，理解中国政治发展道路的独特性。</a:t>
            </a:r>
            <a:endParaRPr lang="zh-CN" altLang="en-US" sz="2400" b="1" dirty="0">
              <a:solidFill>
                <a:schemeClr val="tx1"/>
              </a:solidFill>
              <a:uFillTx/>
              <a:latin typeface="黑体" panose="02010609060101010101" charset="-122"/>
              <a:ea typeface="黑体" panose="02010609060101010101" charset="-122"/>
              <a:cs typeface="書體坊顏體㊣"/>
            </a:endParaRPr>
          </a:p>
        </p:txBody>
      </p:sp>
      <p:sp>
        <p:nvSpPr>
          <p:cNvPr id="5121" name="文本框 99"/>
          <p:cNvSpPr txBox="1"/>
          <p:nvPr/>
        </p:nvSpPr>
        <p:spPr>
          <a:xfrm>
            <a:off x="1590675" y="76835"/>
            <a:ext cx="9010650" cy="755650"/>
          </a:xfrm>
          <a:prstGeom prst="rect">
            <a:avLst/>
          </a:prstGeom>
          <a:solidFill>
            <a:srgbClr val="FFFF00"/>
          </a:solidFill>
          <a:ln w="19050" cap="flat" cmpd="sng">
            <a:solidFill>
              <a:srgbClr val="FF0000">
                <a:alpha val="95998"/>
              </a:srgbClr>
            </a:solidFill>
            <a:prstDash val="solid"/>
            <a:round/>
            <a:headEnd type="none" w="med" len="med"/>
            <a:tailEnd type="none" w="med" len="med"/>
          </a:ln>
        </p:spPr>
        <p:txBody>
          <a:bodyPr wrap="square" anchor="t">
            <a:spAutoFit/>
          </a:bodyPr>
          <a:lstStyle/>
          <a:p>
            <a:pPr eaLnBrk="0" hangingPunct="0">
              <a:lnSpc>
                <a:spcPct val="90000"/>
              </a:lnSpc>
              <a:spcBef>
                <a:spcPts val="0"/>
              </a:spcBef>
              <a:spcAft>
                <a:spcPts val="0"/>
              </a:spcAft>
            </a:pPr>
            <a:r>
              <a:rPr lang="en-US" altLang="zh-CN" sz="4800" b="1">
                <a:latin typeface="黑体" panose="02010609060101010101" charset="-122"/>
                <a:ea typeface="黑体" panose="02010609060101010101" charset="-122"/>
                <a:sym typeface="+mn-ea"/>
              </a:rPr>
              <a:t> </a:t>
            </a:r>
            <a:r>
              <a:rPr lang="zh-CN" altLang="en-US" sz="3600" b="1">
                <a:solidFill>
                  <a:schemeClr val="tx1"/>
                </a:solidFill>
                <a:uFillTx/>
                <a:latin typeface="黑体" panose="02010609060101010101" charset="-122"/>
                <a:ea typeface="黑体" panose="02010609060101010101" charset="-122"/>
                <a:cs typeface="黑体" panose="02010609060101010101" charset="-122"/>
                <a:sym typeface="+mn-ea"/>
              </a:rPr>
              <a:t>第</a:t>
            </a:r>
            <a:r>
              <a:rPr lang="en-US" altLang="zh-CN" sz="3600" b="1">
                <a:solidFill>
                  <a:schemeClr val="tx1"/>
                </a:solidFill>
                <a:uFillTx/>
                <a:latin typeface="黑体" panose="02010609060101010101" charset="-122"/>
                <a:ea typeface="黑体" panose="02010609060101010101" charset="-122"/>
                <a:cs typeface="黑体" panose="02010609060101010101" charset="-122"/>
                <a:sym typeface="+mn-ea"/>
              </a:rPr>
              <a:t>3</a:t>
            </a:r>
            <a:r>
              <a:rPr lang="zh-CN" altLang="en-US" sz="3600" b="1">
                <a:solidFill>
                  <a:schemeClr val="tx1"/>
                </a:solidFill>
                <a:uFillTx/>
                <a:latin typeface="黑体" panose="02010609060101010101" charset="-122"/>
                <a:ea typeface="黑体" panose="02010609060101010101" charset="-122"/>
                <a:cs typeface="黑体" panose="02010609060101010101" charset="-122"/>
                <a:sym typeface="+mn-ea"/>
              </a:rPr>
              <a:t>课  </a:t>
            </a:r>
            <a:r>
              <a:rPr lang="zh-CN" altLang="en-US" sz="3600" b="1">
                <a:latin typeface="黑体" panose="02010609060101010101" charset="-122"/>
                <a:ea typeface="黑体" panose="02010609060101010101" charset="-122"/>
                <a:cs typeface="黑体" panose="02010609060101010101" charset="-122"/>
                <a:sym typeface="+mn-ea"/>
              </a:rPr>
              <a:t>中国近代至当代政治制度的演变</a:t>
            </a:r>
            <a:endParaRPr lang="zh-CN" altLang="en-US" sz="3600" b="1" dirty="0">
              <a:solidFill>
                <a:schemeClr val="tx1"/>
              </a:solidFill>
              <a:effectLst>
                <a:outerShdw blurRad="38100" dist="19050" dir="2700000" algn="tl" rotWithShape="0">
                  <a:schemeClr val="dk1">
                    <a:alpha val="40000"/>
                  </a:schemeClr>
                </a:outerShdw>
              </a:effectLst>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4914265"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75000"/>
                    <a:lumOff val="25000"/>
                  </a:schemeClr>
                </a:solidFill>
                <a:latin typeface="思源黑体 CN Normal"/>
                <a:cs typeface="+mn-ea"/>
              </a:rPr>
              <a:t>中华人民共和国的政治制度</a:t>
            </a:r>
            <a:endParaRPr lang="zh-CN" altLang="en-US" sz="2800" b="1" spc="300">
              <a:solidFill>
                <a:schemeClr val="tx1">
                  <a:lumMod val="75000"/>
                  <a:lumOff val="2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474345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3.</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民族区域自治制度</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32" name="图片 31"/>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246380" y="1400810"/>
            <a:ext cx="4975225" cy="4883150"/>
          </a:xfrm>
          <a:prstGeom prst="rect">
            <a:avLst/>
          </a:prstGeom>
        </p:spPr>
      </p:pic>
      <p:sp>
        <p:nvSpPr>
          <p:cNvPr id="46" name="文本框 45"/>
          <p:cNvSpPr txBox="1"/>
          <p:nvPr>
            <p:custDataLst>
              <p:tags r:id="rId7"/>
            </p:custDataLst>
          </p:nvPr>
        </p:nvSpPr>
        <p:spPr>
          <a:xfrm>
            <a:off x="5572125" y="1096645"/>
            <a:ext cx="6120130" cy="1087755"/>
          </a:xfrm>
          <a:prstGeom prst="rect">
            <a:avLst/>
          </a:prstGeom>
          <a:noFill/>
        </p:spPr>
        <p:txBody>
          <a:bodyPr wrap="square" rtlCol="0" anchor="t">
            <a:spAutoFit/>
          </a:bodyPr>
          <a:lstStyle/>
          <a:p>
            <a:pPr indent="0" fontAlgn="auto">
              <a:lnSpc>
                <a:spcPct val="90000"/>
              </a:lnSpc>
              <a:spcAft>
                <a:spcPts val="600"/>
              </a:spcAft>
              <a:buFont typeface="Arial" panose="020B0604020202020204" pitchFamily="34" charset="0"/>
              <a:buNone/>
            </a:pPr>
            <a:r>
              <a:rPr lang="zh-CN" altLang="en-US" sz="2400" b="1">
                <a:solidFill>
                  <a:schemeClr val="tx1"/>
                </a:solidFill>
                <a:latin typeface="楷体" panose="02010609060101010101" charset="-122"/>
                <a:ea typeface="楷体" panose="02010609060101010101" charset="-122"/>
                <a:sym typeface="+mn-ea"/>
              </a:rPr>
              <a:t>民族区域自治制度是指在国家统一领导下，各少数民族聚居的地方实行区域自治，设立自治机关，行使自治权的制度。</a:t>
            </a:r>
            <a:endParaRPr lang="zh-CN" altLang="en-US" sz="2400" b="1">
              <a:solidFill>
                <a:schemeClr val="tx1"/>
              </a:solidFill>
              <a:latin typeface="楷体" panose="02010609060101010101" charset="-122"/>
              <a:ea typeface="楷体" panose="02010609060101010101" charset="-122"/>
              <a:sym typeface="+mn-ea"/>
            </a:endParaRPr>
          </a:p>
        </p:txBody>
      </p:sp>
      <p:sp>
        <p:nvSpPr>
          <p:cNvPr id="47" name="文本框 46"/>
          <p:cNvSpPr txBox="1"/>
          <p:nvPr/>
        </p:nvSpPr>
        <p:spPr>
          <a:xfrm>
            <a:off x="5309870" y="2393315"/>
            <a:ext cx="6102350" cy="783590"/>
          </a:xfrm>
          <a:prstGeom prst="rect">
            <a:avLst/>
          </a:prstGeom>
          <a:solidFill>
            <a:srgbClr val="705540"/>
          </a:solidFill>
          <a:ln>
            <a:noFill/>
            <a:prstDash val="dash"/>
          </a:ln>
        </p:spPr>
        <p:txBody>
          <a:bodyPr wrap="square" rtlCol="0">
            <a:spAutoFit/>
          </a:bodyPr>
          <a:lstStyle/>
          <a:p>
            <a:pPr algn="ct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问题探究：民族区域自治制度为何实施？</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a:p>
            <a:pPr algn="ct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 </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     </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具有怎样的历史意义？</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8" name="文本框 47"/>
          <p:cNvSpPr txBox="1"/>
          <p:nvPr/>
        </p:nvSpPr>
        <p:spPr>
          <a:xfrm>
            <a:off x="4974590" y="3328035"/>
            <a:ext cx="6887210" cy="1353185"/>
          </a:xfrm>
          <a:prstGeom prst="rect">
            <a:avLst/>
          </a:prstGeom>
          <a:noFill/>
        </p:spPr>
        <p:txBody>
          <a:bodyPr wrap="square" rtlCol="0" anchor="t">
            <a:spAutoFit/>
          </a:bodyPr>
          <a:lstStyle/>
          <a:p>
            <a:pPr indent="0" fontAlgn="auto">
              <a:spcAft>
                <a:spcPts val="600"/>
              </a:spcAft>
              <a:buFont typeface="Arial" panose="020B0604020202020204" pitchFamily="34" charset="0"/>
              <a:buNone/>
            </a:pP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原因：</a:t>
            </a:r>
            <a:endPar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600"/>
              </a:spcAft>
              <a:buFont typeface="Arial" panose="020B0604020202020204" pitchFamily="34" charset="0"/>
              <a:buNone/>
            </a:pPr>
            <a:r>
              <a:rPr lang="zh-CN" sz="2400" b="1">
                <a:solidFill>
                  <a:srgbClr val="C00000"/>
                </a:solidFill>
                <a:latin typeface="Calibri" panose="020F0502020204030204" charset="0"/>
                <a:ea typeface="华文中宋" panose="02010600040101010101" pitchFamily="2" charset="-122"/>
                <a:cs typeface="华文中宋" panose="02010600040101010101" pitchFamily="2" charset="-122"/>
                <a:sym typeface="+mn-ea"/>
              </a:rPr>
              <a:t>①</a:t>
            </a: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历史上统一多民族国家的存在</a:t>
            </a:r>
            <a:endPar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spcAft>
                <a:spcPts val="600"/>
              </a:spcAft>
              <a:buFont typeface="Arial" panose="020B0604020202020204" pitchFamily="34" charset="0"/>
              <a:buNone/>
            </a:pPr>
            <a:r>
              <a:rPr lang="zh-CN" sz="2400" b="1">
                <a:solidFill>
                  <a:srgbClr val="C00000"/>
                </a:solidFill>
                <a:latin typeface="Calibri" panose="020F0502020204030204" charset="0"/>
                <a:ea typeface="华文中宋" panose="02010600040101010101" pitchFamily="2" charset="-122"/>
                <a:cs typeface="华文中宋" panose="02010600040101010101" pitchFamily="2" charset="-122"/>
                <a:sym typeface="+mn-ea"/>
              </a:rPr>
              <a:t>②</a:t>
            </a:r>
            <a:r>
              <a:rPr lang="zh-CN"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资源分布和经济政治发展不平衡</a:t>
            </a:r>
            <a:endParaRPr lang="zh-CN" sz="2400" b="1">
              <a:solidFill>
                <a:srgbClr val="1D41D5"/>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3" name="文本框 2"/>
          <p:cNvSpPr txBox="1"/>
          <p:nvPr/>
        </p:nvSpPr>
        <p:spPr>
          <a:xfrm>
            <a:off x="4917440" y="5059045"/>
            <a:ext cx="7174230" cy="1753235"/>
          </a:xfrm>
          <a:prstGeom prst="rect">
            <a:avLst/>
          </a:prstGeom>
          <a:noFill/>
        </p:spPr>
        <p:txBody>
          <a:bodyPr wrap="square" rtlCol="0">
            <a:spAutoFit/>
          </a:bodyPr>
          <a:p>
            <a:pPr indent="0" fontAlgn="auto">
              <a:lnSpc>
                <a:spcPct val="150000"/>
              </a:lnSpc>
            </a:pPr>
            <a:r>
              <a:rPr lang="zh-CN" sz="2400" b="1">
                <a:solidFill>
                  <a:srgbClr val="1D41D5"/>
                </a:solidFill>
                <a:latin typeface="华文中宋" panose="02010600040101010101" pitchFamily="2" charset="-122"/>
                <a:ea typeface="华文中宋" panose="02010600040101010101" pitchFamily="2" charset="-122"/>
                <a:cs typeface="华文中宋" panose="02010600040101010101" pitchFamily="2" charset="-122"/>
                <a:sym typeface="+mn-ea"/>
              </a:rPr>
              <a:t>意义：满足了少数民族当家作主的愿望，有利于实现民族平等；促进了祖国统一和民族团结；调动了各族人民建设中国特色社会主义的积极性。</a:t>
            </a:r>
            <a:endParaRPr lang="zh-CN" altLang="en-US" sz="2400" b="1">
              <a:solidFill>
                <a:srgbClr val="1D41D5"/>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48"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21843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solidFill>
                <a:latin typeface="思源黑体 CN Normal"/>
                <a:cs typeface="+mn-ea"/>
              </a:rPr>
              <a:t>中华人民共和国的政治制度</a:t>
            </a:r>
            <a:endParaRPr lang="zh-CN" altLang="en-US" sz="2800" b="1" spc="300">
              <a:solidFill>
                <a:schemeClr val="tx1"/>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4743450" cy="491490"/>
          </a:xfrm>
          <a:prstGeom prst="rect">
            <a:avLst/>
          </a:prstGeom>
          <a:noFill/>
        </p:spPr>
        <p:txBody>
          <a:bodyPr wrap="square" rtlCol="0">
            <a:spAutoFit/>
          </a:bodyPr>
          <a:lstStyle/>
          <a:p>
            <a:r>
              <a:rPr lang="en-US"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4.</a:t>
            </a:r>
            <a:r>
              <a:rPr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基层群众自治制度</a:t>
            </a:r>
            <a:endParaRPr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02" name="图片 101"/>
          <p:cNvPicPr/>
          <p:nvPr>
            <p:custDataLst>
              <p:tags r:id="rId5"/>
            </p:custDataLst>
          </p:nvPr>
        </p:nvPicPr>
        <p:blipFill>
          <a:blip r:embed="rId6"/>
          <a:stretch>
            <a:fillRect/>
          </a:stretch>
        </p:blipFill>
        <p:spPr>
          <a:xfrm>
            <a:off x="662305" y="1479550"/>
            <a:ext cx="5052695" cy="2801620"/>
          </a:xfrm>
          <a:prstGeom prst="rect">
            <a:avLst/>
          </a:prstGeom>
          <a:noFill/>
          <a:ln w="9525">
            <a:noFill/>
          </a:ln>
        </p:spPr>
      </p:pic>
      <p:pic>
        <p:nvPicPr>
          <p:cNvPr id="103" name="图片 102"/>
          <p:cNvPicPr/>
          <p:nvPr>
            <p:custDataLst>
              <p:tags r:id="rId7"/>
            </p:custDataLst>
          </p:nvPr>
        </p:nvPicPr>
        <p:blipFill>
          <a:blip r:embed="rId8"/>
          <a:stretch>
            <a:fillRect/>
          </a:stretch>
        </p:blipFill>
        <p:spPr>
          <a:xfrm>
            <a:off x="6350000" y="1480185"/>
            <a:ext cx="5349875" cy="2800985"/>
          </a:xfrm>
          <a:prstGeom prst="rect">
            <a:avLst/>
          </a:prstGeom>
          <a:noFill/>
          <a:ln w="9525">
            <a:noFill/>
          </a:ln>
        </p:spPr>
      </p:pic>
      <p:sp>
        <p:nvSpPr>
          <p:cNvPr id="3" name="文本框 2"/>
          <p:cNvSpPr txBox="1"/>
          <p:nvPr>
            <p:custDataLst>
              <p:tags r:id="rId9"/>
            </p:custDataLst>
          </p:nvPr>
        </p:nvSpPr>
        <p:spPr>
          <a:xfrm>
            <a:off x="977900" y="4405630"/>
            <a:ext cx="10722610" cy="2122805"/>
          </a:xfrm>
          <a:prstGeom prst="rect">
            <a:avLst/>
          </a:prstGeom>
          <a:noFill/>
        </p:spPr>
        <p:txBody>
          <a:bodyPr wrap="square" rtlCol="0" anchor="t">
            <a:spAutoFit/>
          </a:bodyPr>
          <a:lstStyle/>
          <a:p>
            <a:pPr indent="0" algn="l" fontAlgn="auto">
              <a:lnSpc>
                <a:spcPct val="150000"/>
              </a:lnSpc>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a:t>
            </a:r>
            <a:r>
              <a:rPr lang="en-US" altLang="zh-CN"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1</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）基层民主选举的法律依据：1989年《中华人民共和国城市居民委员会组织法》、1998年《中华人民共和国村民委员会组织法》；</a:t>
            </a:r>
            <a:endPar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a:p>
            <a:pPr indent="0" algn="l" fontAlgn="auto">
              <a:lnSpc>
                <a:spcPct val="150000"/>
              </a:lnSpc>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a:t>
            </a:r>
            <a:r>
              <a:rPr lang="en-US" altLang="zh-CN"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2</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）村民自治的核心：</a:t>
            </a:r>
            <a:r>
              <a:rPr lang="zh-CN" altLang="en-US" sz="2200" b="1" smtClean="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自我管理、自我教育、自我服务、自我监督</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a:t>
            </a:r>
            <a:endPar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a:p>
            <a:pPr indent="0" algn="l" fontAlgn="auto">
              <a:lnSpc>
                <a:spcPct val="150000"/>
              </a:lnSpc>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a:t>
            </a:r>
            <a:r>
              <a:rPr lang="en-US" altLang="zh-CN"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3</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）意义：激发了广大农民的参政热情，保障了农民的合法权益。</a:t>
            </a:r>
            <a:endPar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38099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solidFill>
                <a:latin typeface="思源黑体 CN Normal"/>
                <a:cs typeface="+mn-ea"/>
              </a:rPr>
              <a:t>中华人民共和国的政治制度</a:t>
            </a:r>
            <a:endParaRPr lang="zh-CN" altLang="en-US" sz="2800" b="1" spc="300">
              <a:solidFill>
                <a:schemeClr val="tx1"/>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74065" y="741680"/>
            <a:ext cx="8379460" cy="491490"/>
          </a:xfrm>
          <a:prstGeom prst="rect">
            <a:avLst/>
          </a:prstGeom>
          <a:noFill/>
        </p:spPr>
        <p:txBody>
          <a:bodyPr wrap="square" rtlCol="0">
            <a:spAutoFit/>
          </a:bodyPr>
          <a:lstStyle/>
          <a:p>
            <a:r>
              <a:rPr lang="en-US"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5.</a:t>
            </a:r>
            <a:r>
              <a:rPr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rPr>
              <a:t>中国特色社会主义制度和国家治理体系的完善与发展</a:t>
            </a:r>
            <a:endParaRPr sz="2600" b="1">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custDataLst>
              <p:tags r:id="rId5"/>
            </p:custDataLst>
          </p:nvPr>
        </p:nvSpPr>
        <p:spPr>
          <a:xfrm>
            <a:off x="8734425" y="1399540"/>
            <a:ext cx="1842770" cy="521970"/>
          </a:xfrm>
          <a:prstGeom prst="rect">
            <a:avLst/>
          </a:prstGeom>
          <a:noFill/>
          <a:ln w="12700">
            <a:solidFill>
              <a:schemeClr val="tx1"/>
            </a:solidFill>
          </a:ln>
        </p:spPr>
        <p:txBody>
          <a:bodyPr wrap="square" rtlCol="0">
            <a:spAutoFit/>
          </a:bodyPr>
          <a:lstStyle/>
          <a:p>
            <a:pPr algn="ctr"/>
            <a:r>
              <a:rPr lang="zh-CN" sz="2800">
                <a:solidFill>
                  <a:srgbClr val="C00000"/>
                </a:solidFill>
                <a:latin typeface="汉仪颜楷简" panose="00020600040101010101" charset="-122"/>
                <a:ea typeface="汉仪颜楷简" panose="00020600040101010101" charset="-122"/>
                <a:cs typeface="汉仪颜楷简" panose="00020600040101010101" charset="-122"/>
              </a:rPr>
              <a:t>三个坚持</a:t>
            </a:r>
            <a:endParaRPr lang="zh-CN" sz="2800">
              <a:solidFill>
                <a:srgbClr val="C00000"/>
              </a:solidFill>
              <a:latin typeface="汉仪颜楷简" panose="00020600040101010101" charset="-122"/>
              <a:ea typeface="汉仪颜楷简" panose="00020600040101010101" charset="-122"/>
              <a:cs typeface="汉仪颜楷简" panose="00020600040101010101" charset="-122"/>
            </a:endParaRPr>
          </a:p>
        </p:txBody>
      </p:sp>
      <p:sp>
        <p:nvSpPr>
          <p:cNvPr id="5" name="文本框 4"/>
          <p:cNvSpPr txBox="1"/>
          <p:nvPr>
            <p:custDataLst>
              <p:tags r:id="rId6"/>
            </p:custDataLst>
          </p:nvPr>
        </p:nvSpPr>
        <p:spPr>
          <a:xfrm>
            <a:off x="6852920" y="2098675"/>
            <a:ext cx="4855845" cy="3636010"/>
          </a:xfrm>
          <a:prstGeom prst="rect">
            <a:avLst/>
          </a:prstGeom>
          <a:noFill/>
          <a:ln>
            <a:noFill/>
          </a:ln>
          <a:extLst>
            <a:ext uri="{909E8E84-426E-40DD-AFC4-6F175D3DCCD1}">
              <a14:hiddenFill xmlns:a14="http://schemas.microsoft.com/office/drawing/2010/main">
                <a:solidFill>
                  <a:schemeClr val="bg1"/>
                </a:solidFill>
              </a14:hiddenFill>
            </a:ext>
          </a:extLst>
        </p:spPr>
        <p:style>
          <a:lnRef idx="3">
            <a:schemeClr val="accent1"/>
          </a:lnRef>
          <a:fillRef idx="0">
            <a:srgbClr val="FFFFFF"/>
          </a:fillRef>
          <a:effectRef idx="0">
            <a:srgbClr val="FFFFFF"/>
          </a:effectRef>
          <a:fontRef idx="minor">
            <a:schemeClr val="dk1"/>
          </a:fontRef>
        </p:style>
        <p:txBody>
          <a:bodyPr wrap="square" rtlCol="0" anchor="t">
            <a:spAutoFit/>
          </a:bodyPr>
          <a:lstStyle/>
          <a:p>
            <a:pPr marL="342900" indent="-342900">
              <a:lnSpc>
                <a:spcPct val="120000"/>
              </a:lnSpc>
              <a:buFont typeface="Arial" panose="020B0604020202020204" pitchFamily="34" charset="0"/>
              <a:buChar char="•"/>
            </a:pPr>
            <a:r>
              <a:rPr sz="2400" b="1">
                <a:latin typeface="华文中宋" panose="02010600040101010101" pitchFamily="2" charset="-122"/>
                <a:ea typeface="华文中宋" panose="02010600040101010101" pitchFamily="2" charset="-122"/>
                <a:cs typeface="华文中宋" panose="02010600040101010101" pitchFamily="2" charset="-122"/>
              </a:rPr>
              <a:t>坚持把根本政治制度、基本政治制度同法律体系、基本经济制度以及各方面体制机制等具体制度有机结合起来</a:t>
            </a:r>
            <a:endParaRPr sz="2400" b="1">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lnSpc>
                <a:spcPct val="120000"/>
              </a:lnSpc>
              <a:buFont typeface="Arial" panose="020B0604020202020204" pitchFamily="34" charset="0"/>
              <a:buChar char="•"/>
            </a:pPr>
            <a:r>
              <a:rPr sz="2400" b="1">
                <a:latin typeface="华文中宋" panose="02010600040101010101" pitchFamily="2" charset="-122"/>
                <a:ea typeface="华文中宋" panose="02010600040101010101" pitchFamily="2" charset="-122"/>
                <a:cs typeface="华文中宋" panose="02010600040101010101" pitchFamily="2" charset="-122"/>
              </a:rPr>
              <a:t>坚持把国家层面民主制度同基层民主制度有机结合起来</a:t>
            </a:r>
            <a:endParaRPr sz="2400" b="1">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lnSpc>
                <a:spcPct val="120000"/>
              </a:lnSpc>
              <a:buFont typeface="Arial" panose="020B0604020202020204" pitchFamily="34" charset="0"/>
              <a:buChar char="•"/>
            </a:pPr>
            <a:r>
              <a:rPr sz="2400" b="1">
                <a:latin typeface="华文中宋" panose="02010600040101010101" pitchFamily="2" charset="-122"/>
                <a:ea typeface="华文中宋" panose="02010600040101010101" pitchFamily="2" charset="-122"/>
                <a:cs typeface="华文中宋" panose="02010600040101010101" pitchFamily="2" charset="-122"/>
              </a:rPr>
              <a:t>坚持把党的领导、人民当家作主、依法治国有机结合起来</a:t>
            </a:r>
            <a:endParaRPr sz="2400"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custDataLst>
              <p:tags r:id="rId7"/>
            </p:custDataLst>
          </p:nvPr>
        </p:nvSpPr>
        <p:spPr>
          <a:xfrm>
            <a:off x="446405" y="1399540"/>
            <a:ext cx="6182360" cy="3138170"/>
          </a:xfrm>
          <a:prstGeom prst="rect">
            <a:avLst/>
          </a:prstGeom>
          <a:noFill/>
        </p:spPr>
        <p:txBody>
          <a:bodyPr wrap="square" rtlCol="0" anchor="t">
            <a:spAutoFit/>
          </a:bodyPr>
          <a:lstStyle/>
          <a:p>
            <a:pPr indent="0" fontAlgn="auto">
              <a:lnSpc>
                <a:spcPct val="150000"/>
              </a:lnSpc>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a:t>
            </a:r>
            <a:r>
              <a:rPr lang="en-US" altLang="zh-CN"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1</a:t>
            </a: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）中共十八届三中全会：把完善和发展中国特色社会主义制度、推进国家治理体系和治理能力现代化作为全面深化改革总目标。</a:t>
            </a:r>
            <a:endPar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a:p>
            <a:pPr indent="0" fontAlgn="auto">
              <a:lnSpc>
                <a:spcPct val="150000"/>
              </a:lnSpc>
            </a:pPr>
            <a:r>
              <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rPr>
              <a:t>（2）中共十九届四中全会：突出强调了中国共产党领导是中国特色社会主义最本质的特征，是中国特色社会主义制度的最大优势。</a:t>
            </a:r>
            <a:endParaRPr lang="zh-CN" altLang="en-US" sz="2200" b="1"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a:endParaRPr>
          </a:p>
        </p:txBody>
      </p:sp>
      <p:pic>
        <p:nvPicPr>
          <p:cNvPr id="104" name="图片 103"/>
          <p:cNvPicPr/>
          <p:nvPr>
            <p:custDataLst>
              <p:tags r:id="rId8"/>
            </p:custDataLst>
          </p:nvPr>
        </p:nvPicPr>
        <p:blipFill>
          <a:blip r:embed="rId9"/>
          <a:stretch>
            <a:fillRect/>
          </a:stretch>
        </p:blipFill>
        <p:spPr>
          <a:xfrm>
            <a:off x="197485" y="4537710"/>
            <a:ext cx="6231255" cy="216662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p:cNvSpPr/>
          <p:nvPr>
            <p:custDataLst>
              <p:tags r:id="rId1"/>
            </p:custDataLst>
          </p:nvPr>
        </p:nvSpPr>
        <p:spPr>
          <a:xfrm>
            <a:off x="342900" y="317500"/>
            <a:ext cx="3911600" cy="495300"/>
          </a:xfrm>
          <a:prstGeom prst="parallelogram">
            <a:avLst>
              <a:gd name="adj" fmla="val 30611"/>
            </a:avLst>
          </a:prstGeom>
          <a:solidFill>
            <a:srgbClr val="5EA2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lstStyle>
          <a:p>
            <a:pPr algn="ctr"/>
            <a:endParaRPr kumimoji="1" lang="zh-CN" altLang="en-US"/>
          </a:p>
        </p:txBody>
      </p:sp>
      <p:sp>
        <p:nvSpPr>
          <p:cNvPr id="3" name="平行四边形 2"/>
          <p:cNvSpPr/>
          <p:nvPr>
            <p:custDataLst>
              <p:tags r:id="rId2"/>
            </p:custDataLst>
          </p:nvPr>
        </p:nvSpPr>
        <p:spPr>
          <a:xfrm>
            <a:off x="254000" y="177800"/>
            <a:ext cx="3928745" cy="495300"/>
          </a:xfrm>
          <a:prstGeom prst="parallelogram">
            <a:avLst>
              <a:gd name="adj" fmla="val 30611"/>
            </a:avLst>
          </a:prstGeom>
          <a:solidFill>
            <a:srgbClr val="0E5572"/>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lstStyle>
          <a:p>
            <a:pPr algn="ctr"/>
            <a:endParaRPr kumimoji="1" lang="zh-CN" altLang="en-US"/>
          </a:p>
        </p:txBody>
      </p:sp>
      <p:sp>
        <p:nvSpPr>
          <p:cNvPr id="2" name="文本框 1"/>
          <p:cNvSpPr txBox="1"/>
          <p:nvPr>
            <p:custDataLst>
              <p:tags r:id="rId3"/>
            </p:custDataLst>
          </p:nvPr>
        </p:nvSpPr>
        <p:spPr>
          <a:xfrm>
            <a:off x="1094105" y="186690"/>
            <a:ext cx="2115820" cy="405765"/>
          </a:xfrm>
          <a:prstGeom prst="rect">
            <a:avLst/>
          </a:prstGeom>
          <a:noFill/>
          <a:ln>
            <a:noFill/>
          </a:ln>
        </p:spPr>
        <p:txBody>
          <a:bodyPr wrap="square" lIns="0" tIns="0" rIns="0" bIns="0" rtlCol="0">
            <a:spAutoFit/>
          </a:bodyPr>
          <a:lstStyle>
            <a:defPPr/>
          </a:lstStyle>
          <a:p>
            <a:pPr algn="dist">
              <a:lnSpc>
                <a:spcPct val="110000"/>
              </a:lnSpc>
            </a:pPr>
            <a:r>
              <a:rPr lang="zh-CN" altLang="en-US" sz="2400" b="1">
                <a:solidFill>
                  <a:schemeClr val="bg1"/>
                </a:solidFill>
                <a:effectLst>
                  <a:outerShdw blurRad="38100" dist="38100" dir="2700000" algn="tl">
                    <a:srgbClr val="000000">
                      <a:alpha val="43137"/>
                    </a:srgbClr>
                  </a:outerShdw>
                </a:effectLst>
                <a:latin typeface="方正兰亭超细黑简体" panose="02000000000000000000" charset="-122"/>
                <a:ea typeface="方正兰亭超细黑简体" panose="02000000000000000000" charset="-122"/>
              </a:rPr>
              <a:t>重难拓展</a:t>
            </a:r>
            <a:endParaRPr lang="zh-CN" altLang="en-US" sz="2400" b="1">
              <a:solidFill>
                <a:schemeClr val="bg1"/>
              </a:solidFill>
              <a:effectLst>
                <a:outerShdw blurRad="38100" dist="38100" dir="2700000" algn="tl">
                  <a:srgbClr val="000000">
                    <a:alpha val="43137"/>
                  </a:srgbClr>
                </a:outerShdw>
              </a:effectLst>
              <a:latin typeface="方正兰亭超细黑简体" panose="02000000000000000000" charset="-122"/>
              <a:ea typeface="方正兰亭超细黑简体" panose="02000000000000000000" charset="-122"/>
            </a:endParaRPr>
          </a:p>
        </p:txBody>
      </p:sp>
      <p:sp>
        <p:nvSpPr>
          <p:cNvPr id="5" name="文本框 4"/>
          <p:cNvSpPr txBox="1"/>
          <p:nvPr>
            <p:custDataLst>
              <p:tags r:id="rId4"/>
            </p:custDataLst>
          </p:nvPr>
        </p:nvSpPr>
        <p:spPr>
          <a:xfrm>
            <a:off x="2749867" y="733742"/>
            <a:ext cx="6279029" cy="646331"/>
          </a:xfrm>
          <a:prstGeom prst="rect">
            <a:avLst/>
          </a:prstGeom>
          <a:solidFill>
            <a:srgbClr val="92D050"/>
          </a:solidFill>
        </p:spPr>
        <p:txBody>
          <a:bodyPr wrap="square" rtlCol="0">
            <a:spAutoFit/>
          </a:bodyPr>
          <a:lstStyle>
            <a:defPPr/>
          </a:lstStyle>
          <a:p>
            <a:r>
              <a:rPr lang="zh-CN" altLang="en-US" sz="2800" b="1" dirty="0">
                <a:solidFill>
                  <a:srgbClr val="FF0000"/>
                </a:solidFill>
                <a:uFillTx/>
                <a:latin typeface="黑体" panose="02010609060101010101" charset="-122"/>
                <a:ea typeface="黑体" panose="02010609060101010101" charset="-122"/>
                <a:cs typeface="黑体" panose="02010609060101010101" charset="-122"/>
              </a:rPr>
              <a:t>（一</a:t>
            </a:r>
            <a:r>
              <a:rPr lang="zh-CN" altLang="en-US" sz="2800" b="1" dirty="0">
                <a:solidFill>
                  <a:srgbClr val="FF0000"/>
                </a:solidFill>
                <a:latin typeface="黑体" panose="02010609060101010101" charset="-122"/>
                <a:ea typeface="黑体" panose="02010609060101010101" charset="-122"/>
                <a:cs typeface="黑体" panose="02010609060101010101" charset="-122"/>
              </a:rPr>
              <a:t>）</a:t>
            </a:r>
            <a:r>
              <a:rPr lang="zh-CN" altLang="en-US" sz="2800" b="1" dirty="0">
                <a:solidFill>
                  <a:srgbClr val="FF0000"/>
                </a:solidFill>
                <a:uFillTx/>
                <a:latin typeface="黑体" panose="02010609060101010101" charset="-122"/>
                <a:ea typeface="黑体" panose="02010609060101010101" charset="-122"/>
                <a:cs typeface="黑体" panose="02010609060101010101" charset="-122"/>
              </a:rPr>
              <a:t>民主共和制在中国建立的</a:t>
            </a:r>
            <a:r>
              <a:rPr lang="zh-CN" altLang="en-US" sz="3600" b="1" dirty="0">
                <a:solidFill>
                  <a:srgbClr val="FF0000"/>
                </a:solidFill>
                <a:uFillTx/>
                <a:latin typeface="黑体" panose="02010609060101010101" charset="-122"/>
                <a:ea typeface="黑体" panose="02010609060101010101" charset="-122"/>
                <a:cs typeface="黑体" panose="02010609060101010101" charset="-122"/>
              </a:rPr>
              <a:t>历程</a:t>
            </a:r>
            <a:endParaRPr lang="zh-CN" altLang="en-US" sz="2000" dirty="0">
              <a:solidFill>
                <a:srgbClr val="FF0000"/>
              </a:solidFill>
            </a:endParaRPr>
          </a:p>
        </p:txBody>
      </p:sp>
      <p:sp>
        <p:nvSpPr>
          <p:cNvPr id="12" name="AutoShape 5"/>
          <p:cNvSpPr>
            <a:spLocks noChangeArrowheads="1"/>
          </p:cNvSpPr>
          <p:nvPr>
            <p:custDataLst>
              <p:tags r:id="rId5"/>
            </p:custDataLst>
          </p:nvPr>
        </p:nvSpPr>
        <p:spPr bwMode="auto">
          <a:xfrm>
            <a:off x="6350" y="1375709"/>
            <a:ext cx="12195175" cy="5374715"/>
          </a:xfrm>
          <a:prstGeom prst="roundRect">
            <a:avLst>
              <a:gd name="adj" fmla="val 8185"/>
            </a:avLst>
          </a:prstGeom>
          <a:solidFill>
            <a:schemeClr val="accent6">
              <a:lumMod val="20000"/>
              <a:lumOff val="80000"/>
            </a:schemeClr>
          </a:solidFill>
          <a:ln w="9525">
            <a:solidFill>
              <a:srgbClr val="000000"/>
            </a:solidFill>
            <a:round/>
          </a:ln>
        </p:spPr>
        <p:txBody>
          <a:bodyPr/>
          <a:lstStyle>
            <a:defPPr/>
          </a:lstStyle>
          <a:p>
            <a:pPr algn="just">
              <a:lnSpc>
                <a:spcPct val="168000"/>
              </a:lnSpc>
            </a:pPr>
            <a:r>
              <a:rPr lang="en-US"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1</a:t>
            </a:r>
            <a:r>
              <a:rPr lang="zh-CN" altLang="en-US"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辛亥革命后，</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建立了</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中华民国南京临时政府</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，颁布了《中华民国临时约法》，构建了</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民主共和制的雏形</a:t>
            </a:r>
            <a:r>
              <a:rPr lang="zh-CN" altLang="zh-CN" sz="2000" b="1" kern="1200" dirty="0">
                <a:solidFill>
                  <a:srgbClr val="002060"/>
                </a:solidFill>
                <a:latin typeface="微软雅黑" panose="020B0503020204020204" charset="-122"/>
                <a:ea typeface="微软雅黑" panose="020B0503020204020204" charset="-122"/>
                <a:cs typeface="DFKai-SB" panose="03000509000000000000" charset="-120"/>
                <a:sym typeface="+mn-ea"/>
              </a:rPr>
              <a:t>。</a:t>
            </a:r>
            <a:endParaRPr lang="zh-CN" altLang="zh-CN" sz="2000" b="1" kern="1200" dirty="0">
              <a:solidFill>
                <a:srgbClr val="002060"/>
              </a:solidFill>
              <a:latin typeface="微软雅黑" panose="020B0503020204020204" charset="-122"/>
              <a:ea typeface="微软雅黑" panose="020B0503020204020204" charset="-122"/>
              <a:cs typeface="DFKai-SB" panose="03000509000000000000" charset="-120"/>
              <a:sym typeface="+mn-ea"/>
            </a:endParaRPr>
          </a:p>
          <a:p>
            <a:pPr algn="just">
              <a:lnSpc>
                <a:spcPct val="168000"/>
              </a:lnSpc>
            </a:pPr>
            <a:r>
              <a:rPr lang="en-US"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2</a:t>
            </a:r>
            <a:r>
              <a:rPr lang="zh-CN" altLang="en-US"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北洋政府建立后，</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实行专制，独裁，甚至两次复辟帝制，</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政党政治名存实亡</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，民主共和国</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徒有虚名</a:t>
            </a:r>
            <a:r>
              <a:rPr lang="zh-CN" altLang="zh-CN" sz="2000" b="1" kern="1200" dirty="0">
                <a:gradFill>
                  <a:gsLst>
                    <a:gs pos="0">
                      <a:srgbClr val="007BD3"/>
                    </a:gs>
                    <a:gs pos="100000">
                      <a:srgbClr val="034373"/>
                    </a:gs>
                  </a:gsLst>
                  <a:lin scaled="0"/>
                </a:gradFill>
                <a:latin typeface="宋体" panose="02010600030101010101" pitchFamily="2" charset="-122"/>
                <a:ea typeface="宋体" panose="02010600030101010101" pitchFamily="2" charset="-122"/>
                <a:cs typeface="DFKai-SB" panose="03000509000000000000" charset="-120"/>
                <a:sym typeface="+mn-ea"/>
              </a:rPr>
              <a:t>。</a:t>
            </a:r>
            <a:endParaRPr lang="zh-CN" altLang="zh-CN" sz="2000" b="1" kern="1200" dirty="0">
              <a:gradFill>
                <a:gsLst>
                  <a:gs pos="0">
                    <a:srgbClr val="007BD3"/>
                  </a:gs>
                  <a:gs pos="100000">
                    <a:srgbClr val="034373"/>
                  </a:gs>
                </a:gsLst>
                <a:lin scaled="0"/>
              </a:gradFill>
              <a:latin typeface="宋体" panose="02010600030101010101" pitchFamily="2" charset="-122"/>
              <a:ea typeface="宋体" panose="02010600030101010101" pitchFamily="2" charset="-122"/>
              <a:cs typeface="DFKai-SB" panose="03000509000000000000" charset="-120"/>
              <a:sym typeface="+mn-ea"/>
            </a:endParaRPr>
          </a:p>
          <a:p>
            <a:pPr algn="just">
              <a:lnSpc>
                <a:spcPct val="168000"/>
              </a:lnSpc>
            </a:pPr>
            <a:r>
              <a:rPr lang="en-US"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3</a:t>
            </a:r>
            <a:r>
              <a:rPr lang="zh-CN" altLang="en-US"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南京国民政府建立后，</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蒋介石表面上以孙中山先生所设想的</a:t>
            </a:r>
            <a:r>
              <a:rPr lang="en-US"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以党治国</a:t>
            </a:r>
            <a:r>
              <a:rPr lang="en-US"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en-US"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五权宪法</a:t>
            </a:r>
            <a:r>
              <a:rPr lang="en-US"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等思想为指导来组建政府，实质上其完全背离了孙中山先生的设想，</a:t>
            </a:r>
            <a:r>
              <a:rPr lang="zh-CN" altLang="zh-CN" sz="2000" b="1" kern="1200" dirty="0">
                <a:solidFill>
                  <a:srgbClr val="FF0000"/>
                </a:solidFill>
                <a:latin typeface="微软雅黑" panose="020B0503020204020204" charset="-122"/>
                <a:ea typeface="微软雅黑" panose="020B0503020204020204" charset="-122"/>
                <a:cs typeface="微软雅黑" panose="020B0503020204020204" charset="-122"/>
                <a:sym typeface="+mn-ea"/>
              </a:rPr>
              <a:t>借“训政”之名实行一党专政的独裁统治。</a:t>
            </a:r>
            <a:endPar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endParaRPr>
          </a:p>
          <a:p>
            <a:pPr algn="just">
              <a:lnSpc>
                <a:spcPct val="168000"/>
              </a:lnSpc>
            </a:pP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4、中共在革命根据地建立的</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苏维埃政权</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在抗日根据地建立的</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边区政府</a:t>
            </a:r>
            <a:r>
              <a:rPr lang="zh-CN" altLang="zh-CN" sz="2000" b="1" kern="1200" dirty="0">
                <a:solidFill>
                  <a:srgbClr val="FF000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在解放区建立的</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人民民主政权</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得到了人民的支持和拥护，这为其在全国范围内建立无产阶级领导的以工农联盟为基础的</a:t>
            </a:r>
            <a:r>
              <a:rPr lang="zh-CN" altLang="zh-CN" sz="2000" b="1" kern="1200" dirty="0">
                <a:solidFill>
                  <a:srgbClr val="FF0000"/>
                </a:solidFill>
                <a:latin typeface="微软雅黑" panose="020B0503020204020204" charset="-122"/>
                <a:ea typeface="微软雅黑" panose="020B0503020204020204" charset="-122"/>
                <a:cs typeface="DFKai-SB" panose="03000509000000000000" charset="-120"/>
                <a:sym typeface="+mn-ea"/>
              </a:rPr>
              <a:t>人民民主专政的共和国</a:t>
            </a:r>
            <a:r>
              <a:rPr lang="zh-CN" altLang="zh-CN" sz="2000" b="1" kern="1200" dirty="0">
                <a:solidFill>
                  <a:srgbClr val="002060"/>
                </a:solidFill>
                <a:latin typeface="微软雅黑" panose="020B0503020204020204" charset="-122"/>
                <a:ea typeface="微软雅黑" panose="020B0503020204020204" charset="-122"/>
                <a:cs typeface="DFKai-SB" panose="03000509000000000000" charset="-120"/>
                <a:sym typeface="+mn-ea"/>
              </a:rPr>
              <a:t>奠定了基础。</a:t>
            </a:r>
            <a:endParaRPr lang="zh-CN" altLang="zh-CN" sz="2000" b="1" kern="1200" dirty="0">
              <a:solidFill>
                <a:srgbClr val="002060"/>
              </a:solidFill>
              <a:latin typeface="微软雅黑" panose="020B0503020204020204" charset="-122"/>
              <a:ea typeface="微软雅黑" panose="020B0503020204020204" charset="-122"/>
              <a:cs typeface="DFKai-SB" panose="03000509000000000000" charset="-120"/>
              <a:sym typeface="+mn-ea"/>
            </a:endParaRPr>
          </a:p>
          <a:p>
            <a:pPr algn="just">
              <a:lnSpc>
                <a:spcPct val="168000"/>
              </a:lnSpc>
            </a:pPr>
            <a:r>
              <a:rPr lang="en-US"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5</a:t>
            </a:r>
            <a:r>
              <a:rPr lang="zh-CN" altLang="en-US"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a:t>
            </a:r>
            <a:r>
              <a:rPr lang="zh-CN" altLang="zh-CN" sz="2000" b="1" kern="1200" dirty="0">
                <a:solidFill>
                  <a:srgbClr val="002060"/>
                </a:solidFill>
                <a:latin typeface="微软雅黑" panose="020B0503020204020204" charset="-122"/>
                <a:ea typeface="微软雅黑" panose="020B0503020204020204" charset="-122"/>
                <a:cs typeface="微软雅黑" panose="020B0503020204020204" charset="-122"/>
                <a:sym typeface="+mn-ea"/>
              </a:rPr>
              <a:t>1949年，中华人民共和国成立，</a:t>
            </a:r>
            <a:r>
              <a:rPr lang="zh-CN" altLang="zh-CN" sz="2000" b="1" kern="1200" dirty="0">
                <a:solidFill>
                  <a:srgbClr val="FF0000"/>
                </a:solidFill>
                <a:latin typeface="微软雅黑" panose="020B0503020204020204" charset="-122"/>
                <a:ea typeface="微软雅黑" panose="020B0503020204020204" charset="-122"/>
                <a:cs typeface="微软雅黑" panose="020B0503020204020204" charset="-122"/>
                <a:sym typeface="+mn-ea"/>
              </a:rPr>
              <a:t>民主共和制</a:t>
            </a:r>
            <a:r>
              <a:rPr lang="zh-CN" altLang="zh-CN" sz="2000" b="1" kern="1200" dirty="0">
                <a:solidFill>
                  <a:srgbClr val="002060"/>
                </a:solidFill>
                <a:latin typeface="微软雅黑" panose="020B0503020204020204" charset="-122"/>
                <a:ea typeface="微软雅黑" panose="020B0503020204020204" charset="-122"/>
                <a:cs typeface="微软雅黑" panose="020B0503020204020204" charset="-122"/>
                <a:sym typeface="+mn-ea"/>
              </a:rPr>
              <a:t>在中国真正建立起来，</a:t>
            </a:r>
            <a:r>
              <a:rPr lang="zh-CN" altLang="zh-CN"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人民当家做主得以实现，人民代表大会制度和中国共产党领导的多党合作和政治协商制度，确保了中国特色社会主义制度体系的完善运行</a:t>
            </a:r>
            <a:r>
              <a:rPr lang="zh-CN" altLang="en-US"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rPr>
              <a:t>。</a:t>
            </a:r>
            <a:endParaRPr lang="zh-CN" altLang="en-US" sz="2000" b="1" kern="1200" dirty="0">
              <a:solidFill>
                <a:srgbClr val="002060"/>
              </a:solidFill>
              <a:latin typeface="宋体" panose="02010600030101010101" pitchFamily="2" charset="-122"/>
              <a:ea typeface="宋体" panose="02010600030101010101" pitchFamily="2" charset="-122"/>
              <a:cs typeface="DFKai-SB" panose="03000509000000000000" charset="-120"/>
              <a:sym typeface="+mn-ea"/>
            </a:endParaRPr>
          </a:p>
        </p:txBody>
      </p:sp>
      <p:cxnSp>
        <p:nvCxnSpPr>
          <p:cNvPr id="8" name="直接连接符 7"/>
          <p:cNvCxnSpPr/>
          <p:nvPr/>
        </p:nvCxnSpPr>
        <p:spPr>
          <a:xfrm>
            <a:off x="0" y="781050"/>
            <a:ext cx="12201525" cy="63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custDataLst>
              <p:tags r:id="rId1"/>
            </p:custDataLst>
          </p:nvPr>
        </p:nvSpPr>
        <p:spPr>
          <a:xfrm>
            <a:off x="3504564" y="294158"/>
            <a:ext cx="6353810" cy="664057"/>
          </a:xfrm>
          <a:prstGeom prst="rect">
            <a:avLst/>
          </a:prstGeom>
          <a:solidFill>
            <a:srgbClr val="92D050"/>
          </a:solidFill>
        </p:spPr>
        <p:txBody>
          <a:bodyPr wrap="square" lIns="101600" tIns="0" rIns="82550" bIns="0" rtlCol="0">
            <a:noAutofit/>
          </a:bodyPr>
          <a:lstStyle>
            <a:defPPr>
              <a:defRPr lang="zh-CN"/>
            </a:defPPr>
            <a:lvl1pPr fontAlgn="auto">
              <a:lnSpc>
                <a:spcPct val="130000"/>
              </a:lnSpc>
              <a:defRPr sz="1600" spc="150">
                <a:uFillTx/>
              </a:defRPr>
            </a:lvl1pPr>
          </a:lstStyle>
          <a:p>
            <a:pPr>
              <a:spcBef>
                <a:spcPct val="0"/>
              </a:spcBef>
              <a:spcAft>
                <a:spcPct val="0"/>
              </a:spcAft>
            </a:pPr>
            <a:r>
              <a:rPr lang="zh-CN" altLang="en-US" sz="2800" b="1" spc="0" dirty="0">
                <a:solidFill>
                  <a:srgbClr val="FF0000"/>
                </a:solidFill>
                <a:latin typeface="黑体" panose="02010609060101010101" charset="-122"/>
                <a:ea typeface="黑体" panose="02010609060101010101" charset="-122"/>
                <a:cs typeface="黑体" panose="02010609060101010101" charset="-122"/>
              </a:rPr>
              <a:t>（二）民主共和制在中国建立的</a:t>
            </a:r>
            <a:r>
              <a:rPr lang="zh-CN" altLang="en-US" sz="3600" b="1" spc="0" dirty="0">
                <a:solidFill>
                  <a:srgbClr val="FF0000"/>
                </a:solidFill>
                <a:latin typeface="黑体" panose="02010609060101010101" charset="-122"/>
                <a:ea typeface="黑体" panose="02010609060101010101" charset="-122"/>
                <a:cs typeface="黑体" panose="02010609060101010101" charset="-122"/>
              </a:rPr>
              <a:t>特点</a:t>
            </a:r>
            <a:endParaRPr lang="zh-CN" altLang="en-US" sz="2800" b="1" spc="0" dirty="0">
              <a:solidFill>
                <a:srgbClr val="FF0000"/>
              </a:solidFill>
              <a:latin typeface="黑体" panose="02010609060101010101" charset="-122"/>
              <a:ea typeface="黑体" panose="02010609060101010101" charset="-122"/>
              <a:cs typeface="黑体" panose="02010609060101010101" charset="-122"/>
            </a:endParaRPr>
          </a:p>
        </p:txBody>
      </p:sp>
      <p:cxnSp>
        <p:nvCxnSpPr>
          <p:cNvPr id="6" name="直线连接符 5"/>
          <p:cNvCxnSpPr/>
          <p:nvPr>
            <p:custDataLst>
              <p:tags r:id="rId2"/>
            </p:custDataLst>
          </p:nvPr>
        </p:nvCxnSpPr>
        <p:spPr>
          <a:xfrm flipV="1">
            <a:off x="-109220" y="259080"/>
            <a:ext cx="12190730" cy="83820"/>
          </a:xfrm>
          <a:prstGeom prst="line">
            <a:avLst/>
          </a:prstGeom>
          <a:ln w="19050">
            <a:solidFill>
              <a:srgbClr val="805831"/>
            </a:solidFill>
          </a:ln>
        </p:spPr>
        <p:style>
          <a:lnRef idx="1">
            <a:schemeClr val="accent1"/>
          </a:lnRef>
          <a:fillRef idx="0">
            <a:schemeClr val="accent1"/>
          </a:fillRef>
          <a:effectRef idx="0">
            <a:schemeClr val="accent1"/>
          </a:effectRef>
          <a:fontRef idx="minor">
            <a:schemeClr val="tx1"/>
          </a:fontRef>
        </p:style>
      </p:cxnSp>
      <p:sp>
        <p:nvSpPr>
          <p:cNvPr id="4" name="平行四边形 3"/>
          <p:cNvSpPr/>
          <p:nvPr>
            <p:custDataLst>
              <p:tags r:id="rId3"/>
            </p:custDataLst>
          </p:nvPr>
        </p:nvSpPr>
        <p:spPr>
          <a:xfrm>
            <a:off x="269875" y="27940"/>
            <a:ext cx="3911600" cy="495300"/>
          </a:xfrm>
          <a:prstGeom prst="parallelogram">
            <a:avLst>
              <a:gd name="adj" fmla="val 30611"/>
            </a:avLst>
          </a:prstGeom>
          <a:solidFill>
            <a:srgbClr val="5EA2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lstStyle>
          <a:p>
            <a:pPr algn="ctr"/>
            <a:endParaRPr kumimoji="1" lang="zh-CN" altLang="en-US">
              <a:solidFill>
                <a:prstClr val="white"/>
              </a:solidFill>
            </a:endParaRPr>
          </a:p>
        </p:txBody>
      </p:sp>
      <p:sp>
        <p:nvSpPr>
          <p:cNvPr id="3" name="平行四边形 2"/>
          <p:cNvSpPr/>
          <p:nvPr>
            <p:custDataLst>
              <p:tags r:id="rId4"/>
            </p:custDataLst>
          </p:nvPr>
        </p:nvSpPr>
        <p:spPr>
          <a:xfrm>
            <a:off x="252730" y="0"/>
            <a:ext cx="3928745" cy="495300"/>
          </a:xfrm>
          <a:prstGeom prst="parallelogram">
            <a:avLst>
              <a:gd name="adj" fmla="val 30611"/>
            </a:avLst>
          </a:prstGeom>
          <a:solidFill>
            <a:srgbClr val="0E5572"/>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lstStyle>
          <a:p>
            <a:pPr algn="ctr"/>
            <a:endParaRPr kumimoji="1" lang="zh-CN" altLang="en-US">
              <a:solidFill>
                <a:prstClr val="white"/>
              </a:solidFill>
            </a:endParaRPr>
          </a:p>
        </p:txBody>
      </p:sp>
      <p:sp>
        <p:nvSpPr>
          <p:cNvPr id="2" name="文本框 1"/>
          <p:cNvSpPr txBox="1"/>
          <p:nvPr>
            <p:custDataLst>
              <p:tags r:id="rId5"/>
            </p:custDataLst>
          </p:nvPr>
        </p:nvSpPr>
        <p:spPr>
          <a:xfrm>
            <a:off x="1452275" y="-2"/>
            <a:ext cx="1224280" cy="405765"/>
          </a:xfrm>
          <a:prstGeom prst="rect">
            <a:avLst/>
          </a:prstGeom>
          <a:noFill/>
          <a:ln>
            <a:noFill/>
          </a:ln>
        </p:spPr>
        <p:txBody>
          <a:bodyPr wrap="none" lIns="0" tIns="0" rIns="0" bIns="0" rtlCol="0">
            <a:spAutoFit/>
          </a:bodyPr>
          <a:lstStyle>
            <a:defPPr/>
          </a:lstStyle>
          <a:p>
            <a:pPr algn="dist">
              <a:lnSpc>
                <a:spcPct val="110000"/>
              </a:lnSpc>
            </a:pPr>
            <a:r>
              <a:rPr lang="zh-CN" altLang="en-US" sz="2400" b="1">
                <a:solidFill>
                  <a:prstClr val="white"/>
                </a:solidFill>
                <a:effectLst>
                  <a:outerShdw blurRad="38100" dist="38100" dir="2700000" algn="tl">
                    <a:srgbClr val="000000">
                      <a:alpha val="43137"/>
                    </a:srgbClr>
                  </a:outerShdw>
                </a:effectLst>
                <a:latin typeface="方正兰亭超细黑简体" panose="02000000000000000000" charset="-122"/>
                <a:ea typeface="方正兰亭超细黑简体" panose="02000000000000000000" charset="-122"/>
              </a:rPr>
              <a:t>重难拓展</a:t>
            </a:r>
            <a:endParaRPr lang="zh-CN" altLang="en-US" sz="2400" b="1">
              <a:solidFill>
                <a:prstClr val="white"/>
              </a:solidFill>
              <a:effectLst>
                <a:outerShdw blurRad="38100" dist="38100" dir="2700000" algn="tl">
                  <a:srgbClr val="000000">
                    <a:alpha val="43137"/>
                  </a:srgbClr>
                </a:outerShdw>
              </a:effectLst>
              <a:latin typeface="方正兰亭超细黑简体" panose="02000000000000000000" charset="-122"/>
              <a:ea typeface="方正兰亭超细黑简体" panose="02000000000000000000" charset="-122"/>
            </a:endParaRPr>
          </a:p>
        </p:txBody>
      </p:sp>
      <p:sp>
        <p:nvSpPr>
          <p:cNvPr id="12" name="AutoShape 5"/>
          <p:cNvSpPr>
            <a:spLocks noChangeArrowheads="1"/>
          </p:cNvSpPr>
          <p:nvPr>
            <p:custDataLst>
              <p:tags r:id="rId6"/>
            </p:custDataLst>
          </p:nvPr>
        </p:nvSpPr>
        <p:spPr bwMode="auto">
          <a:xfrm>
            <a:off x="111125" y="986155"/>
            <a:ext cx="11970327" cy="5783695"/>
          </a:xfrm>
          <a:prstGeom prst="roundRect">
            <a:avLst>
              <a:gd name="adj" fmla="val 8185"/>
            </a:avLst>
          </a:prstGeom>
          <a:solidFill>
            <a:srgbClr val="FFFFFF"/>
          </a:solidFill>
          <a:ln w="9525">
            <a:solidFill>
              <a:srgbClr val="000000"/>
            </a:solidFill>
            <a:round/>
          </a:ln>
        </p:spPr>
        <p:txBody>
          <a:bodyPr/>
          <a:lstStyle>
            <a:defPPr/>
          </a:lstStyle>
          <a:p>
            <a:pPr algn="just"/>
            <a:r>
              <a:rPr lang="en-US" altLang="zh-CN" sz="2800" b="1" dirty="0">
                <a:solidFill>
                  <a:prstClr val="black"/>
                </a:solidFill>
                <a:latin typeface="微软雅黑" panose="020B0503020204020204" charset="-122"/>
                <a:cs typeface="DFKai-SB" panose="03000509000000000000" charset="-120"/>
                <a:sym typeface="+mn-ea"/>
              </a:rPr>
              <a:t>       </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1、中国民主制度发展</a:t>
            </a:r>
            <a:r>
              <a:rPr lang="zh-CN" altLang="zh-CN" sz="2800" b="1" dirty="0">
                <a:gradFill>
                  <a:gsLst>
                    <a:gs pos="0">
                      <a:srgbClr val="E30000"/>
                    </a:gs>
                    <a:gs pos="100000">
                      <a:srgbClr val="760303"/>
                    </a:gs>
                  </a:gsLst>
                  <a:lin scaled="0"/>
                </a:gradFill>
                <a:latin typeface="微软雅黑" panose="020B0503020204020204" charset="-122"/>
                <a:ea typeface="微软雅黑" panose="020B0503020204020204" charset="-122"/>
                <a:cs typeface="宋体" panose="02010600030101010101" pitchFamily="2" charset="-122"/>
                <a:sym typeface="+mn-ea"/>
              </a:rPr>
              <a:t>历程曲折、艰难</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，受到国外帝国主义势力、国内封建势力、国民党反对派等政治力量的阻挠。</a:t>
            </a:r>
            <a:endPar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en-US" altLang="zh-CN" sz="2800" b="1" dirty="0">
                <a:gradFill>
                  <a:gsLst>
                    <a:gs pos="0">
                      <a:srgbClr val="007BD3"/>
                    </a:gs>
                    <a:gs pos="100000">
                      <a:srgbClr val="034373"/>
                    </a:gs>
                  </a:gsLst>
                  <a:lin scaled="0"/>
                </a:gra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、中国民主制度发展历程经历</a:t>
            </a:r>
            <a:r>
              <a:rPr lang="zh-CN" altLang="zh-CN" sz="2800" b="1" dirty="0">
                <a:gradFill>
                  <a:gsLst>
                    <a:gs pos="0">
                      <a:srgbClr val="E30000"/>
                    </a:gs>
                    <a:gs pos="100000">
                      <a:srgbClr val="760303"/>
                    </a:gs>
                  </a:gsLst>
                  <a:lin scaled="0"/>
                </a:gradFill>
                <a:latin typeface="微软雅黑" panose="020B0503020204020204" charset="-122"/>
                <a:ea typeface="微软雅黑" panose="020B0503020204020204" charset="-122"/>
                <a:cs typeface="宋体" panose="02010600030101010101" pitchFamily="2" charset="-122"/>
                <a:sym typeface="+mn-ea"/>
              </a:rPr>
              <a:t>由追求资产阶级民主政治</a:t>
            </a:r>
            <a:r>
              <a:rPr lang="zh-CN" altLang="zh-CN" sz="2800" b="1" dirty="0">
                <a:solidFill>
                  <a:prstClr val="black"/>
                </a:solidFill>
                <a:latin typeface="微软雅黑" panose="020B0503020204020204" charset="-122"/>
                <a:ea typeface="微软雅黑" panose="020B0503020204020204" charset="-122"/>
                <a:cs typeface="宋体" panose="02010600030101010101" pitchFamily="2" charset="-122"/>
                <a:sym typeface="+mn-ea"/>
              </a:rPr>
              <a:t>到</a:t>
            </a:r>
            <a:r>
              <a:rPr lang="zh-CN" altLang="zh-CN" sz="2800" b="1" dirty="0">
                <a:gradFill>
                  <a:gsLst>
                    <a:gs pos="0">
                      <a:srgbClr val="E30000"/>
                    </a:gs>
                    <a:gs pos="100000">
                      <a:srgbClr val="760303"/>
                    </a:gs>
                  </a:gsLst>
                  <a:lin scaled="0"/>
                </a:gradFill>
                <a:latin typeface="微软雅黑" panose="020B0503020204020204" charset="-122"/>
                <a:ea typeface="微软雅黑" panose="020B0503020204020204" charset="-122"/>
                <a:cs typeface="宋体" panose="02010600030101010101" pitchFamily="2" charset="-122"/>
                <a:sym typeface="+mn-ea"/>
              </a:rPr>
              <a:t>社会主义民主政治的发展历程</a:t>
            </a:r>
            <a:endParaRPr lang="zh-CN" altLang="zh-CN" sz="2800" b="1" dirty="0">
              <a:gradFill>
                <a:gsLst>
                  <a:gs pos="0">
                    <a:srgbClr val="E30000"/>
                  </a:gs>
                  <a:gs pos="100000">
                    <a:srgbClr val="760303"/>
                  </a:gs>
                </a:gsLst>
                <a:lin scaled="0"/>
              </a:gradFill>
              <a:latin typeface="微软雅黑" panose="020B0503020204020204" charset="-122"/>
              <a:ea typeface="微软雅黑" panose="020B0503020204020204" charset="-122"/>
              <a:cs typeface="宋体" panose="02010600030101010101" pitchFamily="2" charset="-122"/>
              <a:sym typeface="+mn-ea"/>
            </a:endParaRPr>
          </a:p>
          <a:p>
            <a:pPr algn="just"/>
            <a:r>
              <a:rPr lang="en-US" altLang="zh-CN" sz="28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中国民主制度发展历程</a:t>
            </a:r>
            <a:r>
              <a:rPr lang="zh-CN" altLang="zh-CN" sz="2800" b="1" dirty="0">
                <a:gradFill>
                  <a:gsLst>
                    <a:gs pos="0">
                      <a:srgbClr val="E30000"/>
                    </a:gs>
                    <a:gs pos="100000">
                      <a:srgbClr val="760303"/>
                    </a:gs>
                  </a:gsLst>
                  <a:lin scaled="0"/>
                </a:gradFill>
                <a:latin typeface="微软雅黑" panose="020B0503020204020204" charset="-122"/>
                <a:ea typeface="微软雅黑" panose="020B0503020204020204" charset="-122"/>
                <a:cs typeface="宋体" panose="02010600030101010101" pitchFamily="2" charset="-122"/>
                <a:sym typeface="+mn-ea"/>
              </a:rPr>
              <a:t>从盲目照搬、学习借鉴西方国家政治制度到逐渐结合自身国情，建立起适合中国国情的共和制</a:t>
            </a:r>
            <a:r>
              <a:rPr lang="zh-CN" altLang="zh-CN" sz="2800" b="1" dirty="0">
                <a:solidFill>
                  <a:prstClr val="black"/>
                </a:solidFill>
                <a:latin typeface="微软雅黑" panose="020B0503020204020204" charset="-122"/>
                <a:ea typeface="微软雅黑" panose="020B0503020204020204" charset="-122"/>
                <a:cs typeface="宋体" panose="02010600030101010101" pitchFamily="2" charset="-122"/>
                <a:sym typeface="+mn-ea"/>
              </a:rPr>
              <a:t>。</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辛亥革命后模仿美国建立三权分立的民主共和执政府，但最终失败，后经中国共产党在根据地建立政权的尝试，最终建立起适合中国国情的人民民主专政的共和国。</a:t>
            </a:r>
            <a:endPar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endParaRPr>
          </a:p>
          <a:p>
            <a:pPr algn="just"/>
            <a:r>
              <a:rPr lang="en-US" altLang="zh-CN" sz="2800" b="1" dirty="0">
                <a:gradFill>
                  <a:gsLst>
                    <a:gs pos="0">
                      <a:srgbClr val="007BD3"/>
                    </a:gs>
                    <a:gs pos="100000">
                      <a:srgbClr val="034373"/>
                    </a:gs>
                  </a:gsLst>
                  <a:lin scaled="0"/>
                </a:gra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zh-CN" sz="2800" b="1" dirty="0">
                <a:gradFill>
                  <a:gsLst>
                    <a:gs pos="0">
                      <a:srgbClr val="E30000"/>
                    </a:gs>
                    <a:gs pos="100000">
                      <a:srgbClr val="760303"/>
                    </a:gs>
                  </a:gsLst>
                  <a:lin scaled="0"/>
                </a:gradFill>
                <a:latin typeface="微软雅黑" panose="020B0503020204020204" charset="-122"/>
                <a:ea typeface="微软雅黑" panose="020B0503020204020204" charset="-122"/>
                <a:cs typeface="宋体" panose="02010600030101010101" pitchFamily="2" charset="-122"/>
                <a:sym typeface="+mn-ea"/>
              </a:rPr>
              <a:t>民主共和制具有中国基本特色</a:t>
            </a:r>
            <a:r>
              <a:rPr lang="zh-CN" altLang="zh-CN" sz="2800" b="1" dirty="0">
                <a:solidFill>
                  <a:prstClr val="black"/>
                </a:solidFill>
                <a:latin typeface="微软雅黑" panose="020B0503020204020204" charset="-122"/>
                <a:ea typeface="微软雅黑" panose="020B0503020204020204" charset="-122"/>
                <a:cs typeface="宋体" panose="02010600030101010101" pitchFamily="2" charset="-122"/>
                <a:sym typeface="+mn-ea"/>
              </a:rPr>
              <a:t>。</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中华人民共和国的政治制度是在历史发展的基础上，在一定思想的指导下缔造起来的，它没有采用许多国家实行的“三权分立”体制，而是</a:t>
            </a:r>
            <a:r>
              <a:rPr lang="zh-CN" altLang="zh-CN" sz="2800" b="1" dirty="0">
                <a:solidFill>
                  <a:srgbClr val="1552D1"/>
                </a:solidFill>
                <a:latin typeface="宋体" panose="02010600030101010101" pitchFamily="2" charset="-122"/>
                <a:ea typeface="宋体" panose="02010600030101010101" pitchFamily="2" charset="-122"/>
                <a:cs typeface="宋体" panose="02010600030101010101" pitchFamily="2" charset="-122"/>
                <a:sym typeface="+mn-ea"/>
              </a:rPr>
              <a:t>实行“议行合一”的人民代表大会制度</a:t>
            </a:r>
            <a:r>
              <a:rPr lang="zh-CN" altLang="zh-CN" sz="2800" b="1" dirty="0">
                <a:solidFill>
                  <a:prstClr val="black"/>
                </a:solidFill>
                <a:latin typeface="宋体" panose="02010600030101010101" pitchFamily="2" charset="-122"/>
                <a:ea typeface="宋体" panose="02010600030101010101" pitchFamily="2" charset="-122"/>
                <a:cs typeface="宋体" panose="02010600030101010101" pitchFamily="2" charset="-122"/>
                <a:sym typeface="+mn-ea"/>
              </a:rPr>
              <a:t>，实行的并非多党制或一党制，而是</a:t>
            </a:r>
            <a:r>
              <a:rPr lang="zh-CN" altLang="zh-CN" sz="2800" b="1" dirty="0">
                <a:solidFill>
                  <a:srgbClr val="1552D1"/>
                </a:solidFill>
                <a:latin typeface="宋体" panose="02010600030101010101" pitchFamily="2" charset="-122"/>
                <a:ea typeface="宋体" panose="02010600030101010101" pitchFamily="2" charset="-122"/>
                <a:cs typeface="宋体" panose="02010600030101010101" pitchFamily="2" charset="-122"/>
                <a:sym typeface="+mn-ea"/>
              </a:rPr>
              <a:t>共产党领导下的多党合作制。</a:t>
            </a:r>
            <a:endParaRPr lang="zh-CN" altLang="zh-CN" sz="2800" b="1" dirty="0">
              <a:solidFill>
                <a:srgbClr val="1552D1"/>
              </a:solidFill>
              <a:latin typeface="宋体" panose="02010600030101010101" pitchFamily="2" charset="-122"/>
              <a:ea typeface="宋体" panose="02010600030101010101" pitchFamily="2" charset="-122"/>
              <a:cs typeface="宋体" panose="02010600030101010101" pitchFamily="2" charset="-122"/>
              <a:sym typeface="+mn-ea"/>
            </a:endParaRPr>
          </a:p>
          <a:p>
            <a:pPr algn="just">
              <a:lnSpc>
                <a:spcPct val="168000"/>
              </a:lnSpc>
            </a:pPr>
            <a:endParaRPr lang="zh-CN" altLang="zh-CN" sz="2800" b="1" dirty="0">
              <a:solidFill>
                <a:srgbClr val="1552D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custDataLst>
              <p:tags r:id="rId1"/>
            </p:custDataLst>
          </p:nvPr>
        </p:nvSpPr>
        <p:spPr>
          <a:xfrm>
            <a:off x="3219767" y="995512"/>
            <a:ext cx="6598920" cy="680085"/>
          </a:xfrm>
          <a:prstGeom prst="rect">
            <a:avLst/>
          </a:prstGeom>
          <a:solidFill>
            <a:srgbClr val="92D050"/>
          </a:solidFill>
        </p:spPr>
        <p:txBody>
          <a:bodyPr wrap="square" lIns="101600" tIns="0" rIns="82550" bIns="0" rtlCol="0">
            <a:noAutofit/>
          </a:bodyPr>
          <a:lstStyle>
            <a:defPPr>
              <a:defRPr lang="zh-CN"/>
            </a:defPPr>
            <a:lvl1pPr fontAlgn="auto">
              <a:lnSpc>
                <a:spcPct val="130000"/>
              </a:lnSpc>
              <a:defRPr sz="1600" spc="150">
                <a:uFillTx/>
              </a:defRPr>
            </a:lvl1pPr>
          </a:lstStyle>
          <a:p>
            <a:pPr marL="0" indent="0" algn="l">
              <a:lnSpc>
                <a:spcPct val="130000"/>
              </a:lnSpc>
              <a:spcBef>
                <a:spcPct val="0"/>
              </a:spcBef>
              <a:spcAft>
                <a:spcPct val="0"/>
              </a:spcAft>
              <a:buSzTx/>
            </a:pPr>
            <a:r>
              <a:rPr lang="zh-CN" altLang="en-US" sz="2800" b="1" spc="0" dirty="0">
                <a:solidFill>
                  <a:srgbClr val="FF0000"/>
                </a:solidFill>
                <a:uFillTx/>
                <a:latin typeface="黑体" panose="02010609060101010101" charset="-122"/>
                <a:ea typeface="黑体" panose="02010609060101010101" charset="-122"/>
                <a:cs typeface="黑体" panose="02010609060101010101" charset="-122"/>
              </a:rPr>
              <a:t>（三）中国不采取西方民主制度的</a:t>
            </a:r>
            <a:r>
              <a:rPr lang="zh-CN" altLang="en-US" sz="3600" b="1" spc="0" dirty="0">
                <a:solidFill>
                  <a:srgbClr val="FF0000"/>
                </a:solidFill>
                <a:uFillTx/>
                <a:latin typeface="黑体" panose="02010609060101010101" charset="-122"/>
                <a:ea typeface="黑体" panose="02010609060101010101" charset="-122"/>
                <a:cs typeface="黑体" panose="02010609060101010101" charset="-122"/>
              </a:rPr>
              <a:t>原因</a:t>
            </a:r>
            <a:endParaRPr lang="zh-CN" altLang="en-US" sz="2800" b="1" spc="0" dirty="0">
              <a:solidFill>
                <a:srgbClr val="FF0000"/>
              </a:solidFill>
              <a:uFillTx/>
              <a:latin typeface="黑体" panose="02010609060101010101" charset="-122"/>
              <a:ea typeface="黑体" panose="02010609060101010101" charset="-122"/>
              <a:cs typeface="黑体" panose="02010609060101010101" charset="-122"/>
            </a:endParaRPr>
          </a:p>
        </p:txBody>
      </p:sp>
      <p:sp>
        <p:nvSpPr>
          <p:cNvPr id="4" name="平行四边形 3"/>
          <p:cNvSpPr/>
          <p:nvPr>
            <p:custDataLst>
              <p:tags r:id="rId2"/>
            </p:custDataLst>
          </p:nvPr>
        </p:nvSpPr>
        <p:spPr>
          <a:xfrm>
            <a:off x="342900" y="317500"/>
            <a:ext cx="3911600" cy="495300"/>
          </a:xfrm>
          <a:prstGeom prst="parallelogram">
            <a:avLst>
              <a:gd name="adj" fmla="val 30611"/>
            </a:avLst>
          </a:prstGeom>
          <a:solidFill>
            <a:srgbClr val="5EA2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lstStyle>
          <a:p>
            <a:pPr algn="ctr"/>
            <a:endParaRPr kumimoji="1" lang="zh-CN" altLang="en-US"/>
          </a:p>
        </p:txBody>
      </p:sp>
      <p:sp>
        <p:nvSpPr>
          <p:cNvPr id="3" name="平行四边形 2"/>
          <p:cNvSpPr/>
          <p:nvPr>
            <p:custDataLst>
              <p:tags r:id="rId3"/>
            </p:custDataLst>
          </p:nvPr>
        </p:nvSpPr>
        <p:spPr>
          <a:xfrm>
            <a:off x="254000" y="177800"/>
            <a:ext cx="3928745" cy="495300"/>
          </a:xfrm>
          <a:prstGeom prst="parallelogram">
            <a:avLst>
              <a:gd name="adj" fmla="val 30611"/>
            </a:avLst>
          </a:prstGeom>
          <a:solidFill>
            <a:srgbClr val="0E5572"/>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lstStyle>
          <a:p>
            <a:pPr algn="ctr"/>
            <a:endParaRPr kumimoji="1" lang="zh-CN" altLang="en-US"/>
          </a:p>
        </p:txBody>
      </p:sp>
      <p:sp>
        <p:nvSpPr>
          <p:cNvPr id="2" name="文本框 1"/>
          <p:cNvSpPr txBox="1"/>
          <p:nvPr>
            <p:custDataLst>
              <p:tags r:id="rId4"/>
            </p:custDataLst>
          </p:nvPr>
        </p:nvSpPr>
        <p:spPr>
          <a:xfrm>
            <a:off x="1597690" y="186688"/>
            <a:ext cx="1224280" cy="405765"/>
          </a:xfrm>
          <a:prstGeom prst="rect">
            <a:avLst/>
          </a:prstGeom>
          <a:noFill/>
          <a:ln>
            <a:noFill/>
          </a:ln>
        </p:spPr>
        <p:txBody>
          <a:bodyPr wrap="none" lIns="0" tIns="0" rIns="0" bIns="0" rtlCol="0">
            <a:spAutoFit/>
          </a:bodyPr>
          <a:lstStyle>
            <a:defPPr/>
          </a:lstStyle>
          <a:p>
            <a:pPr algn="dist">
              <a:lnSpc>
                <a:spcPct val="110000"/>
              </a:lnSpc>
            </a:pPr>
            <a:r>
              <a:rPr lang="zh-CN" altLang="en-US" sz="2400" b="1">
                <a:solidFill>
                  <a:schemeClr val="bg1"/>
                </a:solidFill>
                <a:effectLst>
                  <a:outerShdw blurRad="38100" dist="38100" dir="2700000" algn="tl">
                    <a:srgbClr val="000000">
                      <a:alpha val="43137"/>
                    </a:srgbClr>
                  </a:outerShdw>
                </a:effectLst>
                <a:latin typeface="方正兰亭超细黑简体" panose="02000000000000000000" charset="-122"/>
                <a:ea typeface="方正兰亭超细黑简体" panose="02000000000000000000" charset="-122"/>
              </a:rPr>
              <a:t>重难拓展</a:t>
            </a:r>
            <a:endParaRPr lang="zh-CN" altLang="en-US" sz="2400" b="1">
              <a:solidFill>
                <a:schemeClr val="bg1"/>
              </a:solidFill>
              <a:effectLst>
                <a:outerShdw blurRad="38100" dist="38100" dir="2700000" algn="tl">
                  <a:srgbClr val="000000">
                    <a:alpha val="43137"/>
                  </a:srgbClr>
                </a:outerShdw>
              </a:effectLst>
              <a:latin typeface="方正兰亭超细黑简体" panose="02000000000000000000" charset="-122"/>
              <a:ea typeface="方正兰亭超细黑简体" panose="02000000000000000000" charset="-122"/>
            </a:endParaRPr>
          </a:p>
        </p:txBody>
      </p:sp>
      <p:sp>
        <p:nvSpPr>
          <p:cNvPr id="12" name="AutoShape 5"/>
          <p:cNvSpPr>
            <a:spLocks noChangeArrowheads="1"/>
          </p:cNvSpPr>
          <p:nvPr>
            <p:custDataLst>
              <p:tags r:id="rId5"/>
            </p:custDataLst>
          </p:nvPr>
        </p:nvSpPr>
        <p:spPr bwMode="auto">
          <a:xfrm>
            <a:off x="0" y="1832909"/>
            <a:ext cx="12228830" cy="4473761"/>
          </a:xfrm>
          <a:prstGeom prst="roundRect">
            <a:avLst>
              <a:gd name="adj" fmla="val 8185"/>
            </a:avLst>
          </a:prstGeom>
          <a:solidFill>
            <a:schemeClr val="accent6">
              <a:lumMod val="20000"/>
              <a:lumOff val="80000"/>
            </a:schemeClr>
          </a:solidFill>
          <a:ln w="9525">
            <a:solidFill>
              <a:srgbClr val="000000"/>
            </a:solidFill>
            <a:round/>
          </a:ln>
        </p:spPr>
        <p:txBody>
          <a:bodyPr/>
          <a:lstStyle>
            <a:defPPr/>
          </a:lstStyle>
          <a:p>
            <a:pPr algn="just">
              <a:lnSpc>
                <a:spcPct val="168000"/>
              </a:lnSpc>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）从历史看：</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西方民主制度不适合中国国情</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在中国行不通；戊戌变法、辛亥革命的教训。</a:t>
            </a:r>
            <a:endPar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algn="just">
              <a:lnSpc>
                <a:spcPct val="168000"/>
              </a:lnSpc>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）从国家性质看：</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人民民主专政决定了中国实行人民代表大会制度而不能实行三权分立的西方民主制度。</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algn="just">
              <a:lnSpc>
                <a:spcPct val="168000"/>
              </a:lnSpc>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3</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）从代表阶级利益看：</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西方民主制度同广大劳动者的利益要求相抵触</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而人民代表大会制度维护了广大人民的根本利益。</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algn="just">
              <a:lnSpc>
                <a:spcPct val="168000"/>
              </a:lnSpc>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4</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）从经济基础看：</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西方民主制度与私有制经济基础相适应</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而人民代表大会制度是与公有制经济基础相适应。</a:t>
            </a:r>
            <a:endPar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algn="just">
              <a:lnSpc>
                <a:spcPct val="168000"/>
              </a:lnSpc>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5</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）从历史发展规律看：</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社会主义民主制度比西方民主制度具有更大的优越性</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rPr>
              <a:t>更符合社会发展规律。</a:t>
            </a: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a:p>
            <a:pPr algn="just">
              <a:lnSpc>
                <a:spcPct val="168000"/>
              </a:lnSpc>
            </a:pPr>
            <a:endParaRPr lang="zh-CN" altLang="zh-CN" sz="2400" b="1" kern="1200" dirty="0">
              <a:gradFill>
                <a:gsLst>
                  <a:gs pos="0">
                    <a:srgbClr val="007BD3"/>
                  </a:gs>
                  <a:gs pos="100000">
                    <a:srgbClr val="034373"/>
                  </a:gs>
                </a:gsLst>
                <a:lin scaled="0"/>
              </a:gradFill>
              <a:latin typeface="微软雅黑" panose="020B0503020204020204" charset="-122"/>
              <a:ea typeface="微软雅黑" panose="020B0503020204020204" charset="-122"/>
              <a:cs typeface="微软雅黑" panose="020B0503020204020204" charset="-122"/>
              <a:sym typeface="+mn-ea"/>
            </a:endParaRPr>
          </a:p>
        </p:txBody>
      </p:sp>
      <p:cxnSp>
        <p:nvCxnSpPr>
          <p:cNvPr id="8" name="直接连接符 7"/>
          <p:cNvCxnSpPr/>
          <p:nvPr/>
        </p:nvCxnSpPr>
        <p:spPr>
          <a:xfrm>
            <a:off x="0" y="781050"/>
            <a:ext cx="12201525" cy="63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55473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solidFill>
                <a:latin typeface="思源黑体 CN Normal"/>
                <a:cs typeface="+mn-ea"/>
              </a:rPr>
              <a:t>中华人民共和国的政治制度</a:t>
            </a:r>
            <a:endParaRPr lang="zh-CN" altLang="en-US" sz="2800" b="1" spc="300">
              <a:solidFill>
                <a:schemeClr val="tx1"/>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三</a:t>
            </a:r>
            <a:endParaRPr lang="zh-CN" altLang="en-US" b="1">
              <a:solidFill>
                <a:schemeClr val="bg2"/>
              </a:solidFill>
              <a:latin typeface="思源等宽 N"/>
              <a:ea typeface="+mj-ea"/>
            </a:endParaRPr>
          </a:p>
        </p:txBody>
      </p:sp>
      <p:sp>
        <p:nvSpPr>
          <p:cNvPr id="47" name="文本框 46"/>
          <p:cNvSpPr txBox="1"/>
          <p:nvPr>
            <p:custDataLst>
              <p:tags r:id="rId4"/>
            </p:custDataLst>
          </p:nvPr>
        </p:nvSpPr>
        <p:spPr>
          <a:xfrm>
            <a:off x="2441575" y="941705"/>
            <a:ext cx="7451090" cy="437515"/>
          </a:xfrm>
          <a:prstGeom prst="rect">
            <a:avLst/>
          </a:prstGeom>
          <a:solidFill>
            <a:srgbClr val="705540"/>
          </a:solidFill>
          <a:ln>
            <a:noFill/>
            <a:prstDash val="dash"/>
          </a:ln>
        </p:spPr>
        <p:txBody>
          <a:bodyPr wrap="square" rtlCol="0">
            <a:spAutoFit/>
          </a:bodyPr>
          <a:lstStyle/>
          <a:p>
            <a:pPr algn="ct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问题探究：民主共和制在中国</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sym typeface="+mn-ea"/>
              </a:rPr>
              <a:t>的</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建立具有怎样的特点？</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 name="文本框 2"/>
          <p:cNvSpPr txBox="1"/>
          <p:nvPr>
            <p:custDataLst>
              <p:tags r:id="rId5"/>
            </p:custDataLst>
          </p:nvPr>
        </p:nvSpPr>
        <p:spPr>
          <a:xfrm>
            <a:off x="103505" y="1566545"/>
            <a:ext cx="11940540" cy="4965065"/>
          </a:xfrm>
          <a:prstGeom prst="rect">
            <a:avLst/>
          </a:prstGeom>
          <a:noFill/>
          <a:ln>
            <a:noFill/>
          </a:ln>
          <a:extLst>
            <a:ext uri="{909E8E84-426E-40DD-AFC4-6F175D3DCCD1}">
              <a14:hiddenFill xmlns:a14="http://schemas.microsoft.com/office/drawing/2010/main">
                <a:solidFill>
                  <a:schemeClr val="bg1"/>
                </a:solidFill>
              </a14:hiddenFill>
            </a:ext>
          </a:extLst>
        </p:spPr>
        <p:style>
          <a:lnRef idx="3">
            <a:schemeClr val="accent1"/>
          </a:lnRef>
          <a:fillRef idx="0">
            <a:srgbClr val="FFFFFF"/>
          </a:fillRef>
          <a:effectRef idx="0">
            <a:srgbClr val="FFFFFF"/>
          </a:effectRef>
          <a:fontRef idx="minor">
            <a:schemeClr val="dk1"/>
          </a:fontRef>
        </p:style>
        <p:txBody>
          <a:bodyPr wrap="square" rtlCol="0" anchor="t">
            <a:spAutoFit/>
          </a:bodyPr>
          <a:lstStyle/>
          <a:p>
            <a:pPr marL="342900" indent="-342900">
              <a:lnSpc>
                <a:spcPct val="120000"/>
              </a:lnSpc>
              <a:buFont typeface="Arial" panose="020B0604020202020204" pitchFamily="34" charset="0"/>
              <a:buChar char="•"/>
            </a:pPr>
            <a:r>
              <a:rPr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发展历程曲折、艰难</a:t>
            </a:r>
            <a:r>
              <a:rPr sz="2400" b="1">
                <a:latin typeface="华文中宋" panose="02010600040101010101" pitchFamily="2" charset="-122"/>
                <a:ea typeface="华文中宋" panose="02010600040101010101" pitchFamily="2" charset="-122"/>
                <a:cs typeface="华文中宋" panose="02010600040101010101" pitchFamily="2" charset="-122"/>
              </a:rPr>
              <a:t>。受到国外帝国主义势力、国内封建势力、国民党反对派等政治力量的阻挠；经历由追求资产阶级民主政治到社会主义民主政治的发展历程。</a:t>
            </a:r>
            <a:endParaRPr sz="2400" b="1">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lnSpc>
                <a:spcPct val="120000"/>
              </a:lnSpc>
              <a:buFont typeface="Arial" panose="020B0604020202020204" pitchFamily="34" charset="0"/>
              <a:buChar char="•"/>
            </a:pPr>
            <a:r>
              <a:rPr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从盲目照搬、学习借鉴西方国家政治制度到逐渐结合自身国情，建立起适合中国国情的共和制</a:t>
            </a:r>
            <a:r>
              <a:rPr sz="2400" b="1">
                <a:latin typeface="华文中宋" panose="02010600040101010101" pitchFamily="2" charset="-122"/>
                <a:ea typeface="华文中宋" panose="02010600040101010101" pitchFamily="2" charset="-122"/>
                <a:cs typeface="华文中宋" panose="02010600040101010101" pitchFamily="2" charset="-122"/>
              </a:rPr>
              <a:t>。辛亥革命后模仿美国建立三权分立的民主共和执政府，但最终失败，后经中国共产党在根据地建立政权的尝试，最终建立起适合中国国情的人民民主专政的共和国。</a:t>
            </a:r>
            <a:endParaRPr sz="2400" b="1">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lnSpc>
                <a:spcPct val="120000"/>
              </a:lnSpc>
              <a:buFont typeface="Arial" panose="020B0604020202020204" pitchFamily="34" charset="0"/>
              <a:buChar char="•"/>
            </a:pPr>
            <a:r>
              <a:rPr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不是先有共和制后在此基础上产生现代政党，而是政党先于共和制出现并创造共和制</a:t>
            </a:r>
            <a:endParaRPr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lnSpc>
                <a:spcPct val="120000"/>
              </a:lnSpc>
              <a:buFont typeface="Arial" panose="020B0604020202020204" pitchFamily="34" charset="0"/>
              <a:buChar char="•"/>
            </a:pPr>
            <a:r>
              <a:rPr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民主共和制具有中国基本特色</a:t>
            </a:r>
            <a:r>
              <a:rPr sz="2400" b="1">
                <a:latin typeface="华文中宋" panose="02010600040101010101" pitchFamily="2" charset="-122"/>
                <a:ea typeface="华文中宋" panose="02010600040101010101" pitchFamily="2" charset="-122"/>
                <a:cs typeface="华文中宋" panose="02010600040101010101" pitchFamily="2" charset="-122"/>
              </a:rPr>
              <a:t>。中华人民共和国的政治制度是在历史发展的基础上，在一定思想的指导下缔造起来的，它没有采用许多国家实行的“三权分立”体制，而是实行“议行合一”的人民代表大会制度，实行的并非多党制或一党制，而是共产党领导下的多党合作制。</a:t>
            </a:r>
            <a:endParaRPr sz="2400" b="1">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6327140" cy="460375"/>
          </a:xfrm>
          <a:prstGeom prst="rect">
            <a:avLst/>
          </a:prstGeom>
          <a:noFill/>
          <a:ln>
            <a:noFill/>
          </a:ln>
        </p:spPr>
        <p:txBody>
          <a:bodyPr wrap="square" rtlCol="0">
            <a:spAutoFit/>
            <a:scene3d>
              <a:camera prst="orthographicFront"/>
              <a:lightRig rig="threePt" dir="t"/>
            </a:scene3d>
            <a:sp3d contourW="12700"/>
          </a:bodyPr>
          <a:lstStyle/>
          <a:p>
            <a:pPr algn="l" defTabSz="1450340">
              <a:buClrTx/>
              <a:buSzTx/>
              <a:buFontTx/>
            </a:pPr>
            <a:r>
              <a:rPr lang="zh-CN" altLang="en-US" sz="2400" b="1" spc="300">
                <a:solidFill>
                  <a:schemeClr val="tx1">
                    <a:lumMod val="75000"/>
                    <a:lumOff val="25000"/>
                  </a:schemeClr>
                </a:solidFill>
                <a:latin typeface="思源黑体 CN Normal"/>
                <a:cs typeface="+mn-ea"/>
              </a:rPr>
              <a:t>课堂小结</a:t>
            </a:r>
            <a:endParaRPr lang="zh-CN" altLang="en-US" sz="2400" b="1" spc="300">
              <a:solidFill>
                <a:schemeClr val="tx1">
                  <a:lumMod val="75000"/>
                  <a:lumOff val="25000"/>
                </a:schemeClr>
              </a:solidFill>
              <a:latin typeface="思源黑体 CN Normal"/>
              <a:cs typeface="+mn-ea"/>
              <a:sym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endParaRPr lang="zh-CN" altLang="en-US" b="1">
              <a:solidFill>
                <a:schemeClr val="bg2"/>
              </a:solidFill>
              <a:latin typeface="思源等宽 N"/>
              <a:ea typeface="+mj-ea"/>
            </a:endParaRPr>
          </a:p>
        </p:txBody>
      </p:sp>
      <p:sp>
        <p:nvSpPr>
          <p:cNvPr id="3" name="禁止符 2"/>
          <p:cNvSpPr/>
          <p:nvPr/>
        </p:nvSpPr>
        <p:spPr>
          <a:xfrm>
            <a:off x="502920" y="163195"/>
            <a:ext cx="367665" cy="308610"/>
          </a:xfrm>
          <a:prstGeom prst="noSmoking">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descr="中国近代至当代政治制度的演变_1"/>
          <p:cNvPicPr>
            <a:picLocks noChangeAspect="1"/>
          </p:cNvPicPr>
          <p:nvPr/>
        </p:nvPicPr>
        <p:blipFill>
          <a:blip r:embed="rId4">
            <a:clrChange>
              <a:clrFrom>
                <a:srgbClr val="FDFEFE">
                  <a:alpha val="100000"/>
                </a:srgbClr>
              </a:clrFrom>
              <a:clrTo>
                <a:srgbClr val="FDFEFE">
                  <a:alpha val="100000"/>
                  <a:alpha val="0"/>
                </a:srgbClr>
              </a:clrTo>
            </a:clrChange>
          </a:blip>
          <a:stretch>
            <a:fillRect/>
          </a:stretch>
        </p:blipFill>
        <p:spPr>
          <a:xfrm>
            <a:off x="557530" y="753110"/>
            <a:ext cx="9168130" cy="5692775"/>
          </a:xfrm>
          <a:prstGeom prst="rect">
            <a:avLst/>
          </a:prstGeom>
        </p:spPr>
      </p:pic>
      <p:sp>
        <p:nvSpPr>
          <p:cNvPr id="23" name="文本框 22"/>
          <p:cNvSpPr txBox="1"/>
          <p:nvPr/>
        </p:nvSpPr>
        <p:spPr>
          <a:xfrm>
            <a:off x="10010775" y="1137920"/>
            <a:ext cx="1857375" cy="398780"/>
          </a:xfrm>
          <a:prstGeom prst="rect">
            <a:avLst/>
          </a:prstGeom>
          <a:solidFill>
            <a:srgbClr val="C00000"/>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确立共和</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5" name="文本框 4"/>
          <p:cNvSpPr txBox="1"/>
          <p:nvPr/>
        </p:nvSpPr>
        <p:spPr>
          <a:xfrm>
            <a:off x="10010775" y="2392045"/>
            <a:ext cx="1857375" cy="398780"/>
          </a:xfrm>
          <a:prstGeom prst="rect">
            <a:avLst/>
          </a:prstGeom>
          <a:solidFill>
            <a:srgbClr val="C00000"/>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破坏共和</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6" name="文本框 5"/>
          <p:cNvSpPr txBox="1"/>
          <p:nvPr/>
        </p:nvSpPr>
        <p:spPr>
          <a:xfrm>
            <a:off x="10010775" y="4083050"/>
            <a:ext cx="1857375" cy="398780"/>
          </a:xfrm>
          <a:prstGeom prst="rect">
            <a:avLst/>
          </a:prstGeom>
          <a:solidFill>
            <a:srgbClr val="C00000"/>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探索共和</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8" name="文本框 7"/>
          <p:cNvSpPr txBox="1"/>
          <p:nvPr/>
        </p:nvSpPr>
        <p:spPr>
          <a:xfrm>
            <a:off x="10058400" y="5559425"/>
            <a:ext cx="1857375" cy="398780"/>
          </a:xfrm>
          <a:prstGeom prst="rect">
            <a:avLst/>
          </a:prstGeom>
          <a:solidFill>
            <a:srgbClr val="C00000"/>
          </a:solidFill>
        </p:spPr>
        <p:txBody>
          <a:bodyPr wrap="square" rtlCol="0" anchor="t">
            <a:spAutoFit/>
          </a:bodyPr>
          <a:lstStyle/>
          <a:p>
            <a:pPr algn="ctr"/>
            <a:r>
              <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rPr>
              <a:t>确立完善共和</a:t>
            </a:r>
            <a:endParaRPr lang="zh-CN" sz="2000" b="1">
              <a:solidFill>
                <a:schemeClr val="bg1"/>
              </a:solidFill>
              <a:latin typeface="微软雅黑" panose="020B0503020204020204" charset="-122"/>
              <a:ea typeface="微软雅黑" panose="020B0503020204020204" charset="-122"/>
              <a:cs typeface="华文中宋" panose="02010600040101010101" pitchFamily="2" charset="-122"/>
              <a:sym typeface="+mn-ea"/>
            </a:endParaRPr>
          </a:p>
        </p:txBody>
      </p:sp>
      <p:sp>
        <p:nvSpPr>
          <p:cNvPr id="17" name="下箭头 16"/>
          <p:cNvSpPr/>
          <p:nvPr/>
        </p:nvSpPr>
        <p:spPr>
          <a:xfrm>
            <a:off x="10851515" y="1637665"/>
            <a:ext cx="175895" cy="65341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nvSpPr>
        <p:spPr>
          <a:xfrm>
            <a:off x="10851515" y="3161665"/>
            <a:ext cx="175895" cy="65341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a:off x="10851515" y="4749800"/>
            <a:ext cx="175895" cy="65341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P spid="6" grpId="0" animBg="1"/>
      <p:bldP spid="8" grpId="0" animBg="1"/>
      <p:bldP spid="17"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6327140" cy="460375"/>
          </a:xfrm>
          <a:prstGeom prst="rect">
            <a:avLst/>
          </a:prstGeom>
          <a:noFill/>
          <a:ln>
            <a:noFill/>
          </a:ln>
        </p:spPr>
        <p:txBody>
          <a:bodyPr wrap="square" rtlCol="0">
            <a:spAutoFit/>
            <a:scene3d>
              <a:camera prst="orthographicFront"/>
              <a:lightRig rig="threePt" dir="t"/>
            </a:scene3d>
            <a:sp3d contourW="12700"/>
          </a:bodyPr>
          <a:lstStyle/>
          <a:p>
            <a:pPr algn="l" defTabSz="1450340">
              <a:buClrTx/>
              <a:buSzTx/>
              <a:buFontTx/>
            </a:pPr>
            <a:r>
              <a:rPr lang="zh-CN" altLang="en-US" sz="2400" b="1" spc="300">
                <a:solidFill>
                  <a:schemeClr val="tx1">
                    <a:lumMod val="75000"/>
                    <a:lumOff val="25000"/>
                  </a:schemeClr>
                </a:solidFill>
                <a:latin typeface="思源黑体 CN Normal"/>
                <a:cs typeface="+mn-ea"/>
              </a:rPr>
              <a:t>课堂练习</a:t>
            </a:r>
            <a:endParaRPr lang="zh-CN" altLang="en-US" sz="2400" b="1" spc="300">
              <a:solidFill>
                <a:schemeClr val="tx1">
                  <a:lumMod val="75000"/>
                  <a:lumOff val="25000"/>
                </a:schemeClr>
              </a:solidFill>
              <a:latin typeface="思源黑体 CN Normal"/>
              <a:cs typeface="+mn-ea"/>
              <a:sym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endParaRPr lang="zh-CN" altLang="en-US" b="1">
              <a:solidFill>
                <a:schemeClr val="bg2"/>
              </a:solidFill>
              <a:latin typeface="思源等宽 N"/>
              <a:ea typeface="+mj-ea"/>
            </a:endParaRPr>
          </a:p>
        </p:txBody>
      </p:sp>
      <p:sp>
        <p:nvSpPr>
          <p:cNvPr id="3" name="禁止符 2"/>
          <p:cNvSpPr/>
          <p:nvPr/>
        </p:nvSpPr>
        <p:spPr>
          <a:xfrm>
            <a:off x="502920" y="163195"/>
            <a:ext cx="367665" cy="308610"/>
          </a:xfrm>
          <a:prstGeom prst="noSmoking">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Text Box 2"/>
          <p:cNvSpPr txBox="1"/>
          <p:nvPr>
            <p:custDataLst>
              <p:tags r:id="rId4"/>
            </p:custDataLst>
          </p:nvPr>
        </p:nvSpPr>
        <p:spPr>
          <a:xfrm>
            <a:off x="395605" y="664210"/>
            <a:ext cx="11221720" cy="3138170"/>
          </a:xfrm>
          <a:prstGeom prst="rect">
            <a:avLst/>
          </a:prstGeom>
          <a:noFill/>
        </p:spPr>
        <p:txBody>
          <a:bodyPr wrap="square" rtlCol="0" anchor="t">
            <a:spAutoFit/>
          </a:bodyPr>
          <a:lstStyle/>
          <a:p>
            <a:pPr lvl="0" indent="0" algn="just" fontAlgn="auto">
              <a:lnSpc>
                <a:spcPct val="150000"/>
              </a:lnSpc>
              <a:buClrTx/>
              <a:buSzTx/>
              <a:buFontTx/>
            </a:pPr>
            <a:r>
              <a:rPr lang="en-US" sz="2200" b="1">
                <a:solidFill>
                  <a:srgbClr val="1D41D5"/>
                </a:solidFill>
                <a:latin typeface="微软雅黑" panose="020B0503020204020204" charset="-122"/>
                <a:ea typeface="微软雅黑" panose="020B0503020204020204" charset="-122"/>
                <a:cs typeface="微软雅黑" panose="020B0503020204020204" charset="-122"/>
                <a:sym typeface="+mn-ea"/>
              </a:rPr>
              <a:t>1．（2020年江苏卷，12，3分）建国初期，一位老大爷谈到种痘运动说：“现在的国家真好，共产党毛主席处处关心我们，从解放后，没听说哪个地方闹天花，也看不见有麻子的孩子啦。我家的四个孩子，要是在过去请‘花先生’栽‘花'，顶少也得一石来粮。”这则材料作为例证，可用来说明（　　）</a:t>
            </a:r>
            <a:endParaRPr lang="en-US" sz="2200" b="1">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50000"/>
              </a:lnSpc>
              <a:buClrTx/>
              <a:buSzTx/>
              <a:buFontTx/>
            </a:pPr>
            <a:r>
              <a:rPr lang="en-US" sz="2200" b="1">
                <a:latin typeface="微软雅黑" panose="020B0503020204020204" charset="-122"/>
                <a:ea typeface="微软雅黑" panose="020B0503020204020204" charset="-122"/>
                <a:cs typeface="微软雅黑" panose="020B0503020204020204" charset="-122"/>
                <a:sym typeface="+mn-ea"/>
              </a:rPr>
              <a:t>   A．社会主义改造成效显著                 B．新中国获得民众政治认同</a:t>
            </a:r>
            <a:endParaRPr lang="en-US" sz="2200" b="1">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50000"/>
              </a:lnSpc>
              <a:buClrTx/>
              <a:buSzTx/>
              <a:buFontTx/>
            </a:pPr>
            <a:r>
              <a:rPr lang="en-US" sz="2200" b="1">
                <a:latin typeface="微软雅黑" panose="020B0503020204020204" charset="-122"/>
                <a:ea typeface="微软雅黑" panose="020B0503020204020204" charset="-122"/>
                <a:cs typeface="微软雅黑" panose="020B0503020204020204" charset="-122"/>
                <a:sym typeface="+mn-ea"/>
              </a:rPr>
              <a:t>   C．民主政治建设扎实推进                 D．卫生防疫体系的全面建立</a:t>
            </a:r>
            <a:endParaRPr lang="en-US" sz="2200" b="1">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p:custDataLst>
              <p:tags r:id="rId5"/>
            </p:custDataLst>
          </p:nvPr>
        </p:nvSpPr>
        <p:spPr>
          <a:xfrm>
            <a:off x="10039985" y="2230120"/>
            <a:ext cx="756920"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5" name="文本框 4"/>
          <p:cNvSpPr txBox="1"/>
          <p:nvPr/>
        </p:nvSpPr>
        <p:spPr>
          <a:xfrm>
            <a:off x="330835" y="4227195"/>
            <a:ext cx="11774170" cy="2122805"/>
          </a:xfrm>
          <a:prstGeom prst="rect">
            <a:avLst/>
          </a:prstGeom>
          <a:noFill/>
        </p:spPr>
        <p:txBody>
          <a:bodyPr wrap="square" rtlCol="0">
            <a:spAutoFit/>
          </a:bodyPr>
          <a:p>
            <a:pPr indent="0" fontAlgn="auto">
              <a:lnSpc>
                <a:spcPct val="150000"/>
              </a:lnSpc>
            </a:pPr>
            <a:r>
              <a:rPr lang="en-US" altLang="zh-CN" sz="2200" b="1">
                <a:solidFill>
                  <a:srgbClr val="1D41D5"/>
                </a:solidFill>
                <a:latin typeface="微软雅黑" panose="020B0503020204020204" charset="-122"/>
                <a:ea typeface="微软雅黑" panose="020B0503020204020204" charset="-122"/>
                <a:cs typeface="微软雅黑" panose="020B0503020204020204" charset="-122"/>
              </a:rPr>
              <a:t>2</a:t>
            </a:r>
            <a:r>
              <a:rPr lang="zh-CN" altLang="en-US" sz="2200" b="1">
                <a:solidFill>
                  <a:srgbClr val="1D41D5"/>
                </a:solidFill>
                <a:latin typeface="微软雅黑" panose="020B0503020204020204" charset="-122"/>
                <a:ea typeface="微软雅黑" panose="020B0503020204020204" charset="-122"/>
                <a:cs typeface="微软雅黑" panose="020B0503020204020204" charset="-122"/>
              </a:rPr>
              <a:t>、在“五四宪法”制定时，政协与人大之间的关系存在争议，引发了有关“两院制”的讨论。毛泽东认为把人民政协搞成国家权力机关，民主集中制就讲不通了。据此可知，此后（　　）</a:t>
            </a:r>
            <a:endParaRPr lang="zh-CN" altLang="en-US" sz="2200" b="1">
              <a:solidFill>
                <a:srgbClr val="1D41D5"/>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A. 政协的职能发生重大转变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 B. 政协与人大具有较强互补性</a:t>
            </a:r>
            <a:endParaRPr lang="zh-CN" altLang="en-US" sz="22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C. 人大与政协职能相互转化     </a:t>
            </a:r>
            <a:r>
              <a:rPr lang="en-US" altLang="zh-CN" sz="2200" b="1">
                <a:latin typeface="微软雅黑" panose="020B0503020204020204" charset="-122"/>
                <a:ea typeface="微软雅黑" panose="020B0503020204020204" charset="-122"/>
                <a:cs typeface="微软雅黑" panose="020B0503020204020204" charset="-122"/>
              </a:rPr>
              <a:t>        </a:t>
            </a:r>
            <a:r>
              <a:rPr lang="zh-CN" altLang="en-US" sz="2200" b="1">
                <a:latin typeface="微软雅黑" panose="020B0503020204020204" charset="-122"/>
                <a:ea typeface="微软雅黑" panose="020B0503020204020204" charset="-122"/>
                <a:cs typeface="微软雅黑" panose="020B0503020204020204" charset="-122"/>
              </a:rPr>
              <a:t> D. 人民代表大会制度有待完善</a:t>
            </a:r>
            <a:endParaRPr lang="zh-CN" altLang="en-US" sz="2200" b="1">
              <a:latin typeface="微软雅黑" panose="020B0503020204020204" charset="-122"/>
              <a:ea typeface="微软雅黑" panose="020B0503020204020204" charset="-122"/>
              <a:cs typeface="微软雅黑" panose="020B0503020204020204" charset="-122"/>
            </a:endParaRPr>
          </a:p>
        </p:txBody>
      </p:sp>
      <p:sp>
        <p:nvSpPr>
          <p:cNvPr id="28" name="矩形 27"/>
          <p:cNvSpPr/>
          <p:nvPr>
            <p:custDataLst>
              <p:tags r:id="rId6"/>
            </p:custDataLst>
          </p:nvPr>
        </p:nvSpPr>
        <p:spPr>
          <a:xfrm>
            <a:off x="10905173" y="5151120"/>
            <a:ext cx="826135"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A</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3665" y="82550"/>
            <a:ext cx="11835765" cy="2861310"/>
          </a:xfrm>
          <a:prstGeom prst="rect">
            <a:avLst/>
          </a:prstGeom>
          <a:noFill/>
        </p:spPr>
        <p:txBody>
          <a:bodyPr wrap="square" rtlCol="0">
            <a:spAutoFit/>
          </a:bodyPr>
          <a:p>
            <a:pPr indent="0" fontAlgn="auto">
              <a:lnSpc>
                <a:spcPct val="150000"/>
              </a:lnSpc>
            </a:pPr>
            <a:r>
              <a:rPr lang="en-US" altLang="zh-CN" sz="2400" b="1">
                <a:solidFill>
                  <a:srgbClr val="1D41D5"/>
                </a:solidFill>
                <a:latin typeface="微软雅黑" panose="020B0503020204020204" charset="-122"/>
                <a:ea typeface="微软雅黑" panose="020B0503020204020204" charset="-122"/>
                <a:cs typeface="微软雅黑" panose="020B0503020204020204" charset="-122"/>
              </a:rPr>
              <a:t>3</a:t>
            </a:r>
            <a:r>
              <a:rPr lang="zh-CN" altLang="en-US" sz="2400" b="1">
                <a:solidFill>
                  <a:srgbClr val="1D41D5"/>
                </a:solidFill>
                <a:latin typeface="微软雅黑" panose="020B0503020204020204" charset="-122"/>
                <a:ea typeface="微软雅黑" panose="020B0503020204020204" charset="-122"/>
                <a:cs typeface="微软雅黑" panose="020B0503020204020204" charset="-122"/>
              </a:rPr>
              <a:t>、1979年10月，中共中央批准的《在国务院各部委和地方各级人民政府中安排党外人士担任领导职务的报告》强调，要克服清一色思想，切实安排好党外人士的工作，并和他们真诚合作，共同把国家的事情办好。该报告反映了我国（　　）</a:t>
            </a:r>
            <a:endParaRPr lang="zh-CN" altLang="en-US" sz="2400" b="1">
              <a:solidFill>
                <a:srgbClr val="1D41D5"/>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政治领域的拨乱反正工作完成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 B. 民主政治制度发展到新阶段</a:t>
            </a:r>
            <a:endParaRPr lang="zh-CN" altLang="en-US" sz="24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C. 民主党派成为执政党的一部分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 D. 政协的职能发生了重大变化</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63195" y="3145790"/>
            <a:ext cx="11801475" cy="3415030"/>
          </a:xfrm>
          <a:prstGeom prst="rect">
            <a:avLst/>
          </a:prstGeom>
          <a:noFill/>
        </p:spPr>
        <p:txBody>
          <a:bodyPr wrap="square" rtlCol="0">
            <a:spAutoFit/>
          </a:bodyPr>
          <a:p>
            <a:pPr indent="0" fontAlgn="auto">
              <a:lnSpc>
                <a:spcPct val="150000"/>
              </a:lnSpc>
            </a:pPr>
            <a:r>
              <a:rPr lang="en-US" altLang="zh-CN" sz="2400" b="1">
                <a:solidFill>
                  <a:srgbClr val="1D41D5"/>
                </a:solidFill>
                <a:latin typeface="微软雅黑" panose="020B0503020204020204" charset="-122"/>
                <a:ea typeface="微软雅黑" panose="020B0503020204020204" charset="-122"/>
                <a:cs typeface="微软雅黑" panose="020B0503020204020204" charset="-122"/>
              </a:rPr>
              <a:t>4</a:t>
            </a:r>
            <a:r>
              <a:rPr lang="zh-CN" altLang="en-US" sz="2400" b="1">
                <a:solidFill>
                  <a:srgbClr val="1D41D5"/>
                </a:solidFill>
                <a:latin typeface="微软雅黑" panose="020B0503020204020204" charset="-122"/>
                <a:ea typeface="微软雅黑" panose="020B0503020204020204" charset="-122"/>
                <a:cs typeface="微软雅黑" panose="020B0503020204020204" charset="-122"/>
              </a:rPr>
              <a:t>、改革开放以来，我国广大农民群众和基层干部逐渐探索出一些诸如“海选”模式、“两票制”模式、“三上三下三公布”模式、“整体提名”模式、“组合精选”模式等村委会选举模式，全国农村居民的平均参选率在80%以上。这反映出改革开放以来我国（　　）</a:t>
            </a:r>
            <a:endParaRPr lang="zh-CN" altLang="en-US" sz="2400" b="1">
              <a:solidFill>
                <a:srgbClr val="1D41D5"/>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A. 农村选举制度尚不完善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B. 基层民主政治建设成效显著</a:t>
            </a:r>
            <a:endParaRPr lang="zh-CN" altLang="en-US" sz="2400" b="1">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400" b="1">
                <a:latin typeface="微软雅黑" panose="020B0503020204020204" charset="-122"/>
                <a:ea typeface="微软雅黑" panose="020B0503020204020204" charset="-122"/>
                <a:cs typeface="微软雅黑" panose="020B0503020204020204" charset="-122"/>
              </a:rPr>
              <a:t>C. “依法治国”方略深入农村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D. 民族区域自治制度落到实处</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矩形 5"/>
          <p:cNvSpPr/>
          <p:nvPr>
            <p:custDataLst>
              <p:tags r:id="rId1"/>
            </p:custDataLst>
          </p:nvPr>
        </p:nvSpPr>
        <p:spPr>
          <a:xfrm>
            <a:off x="10796905" y="1405890"/>
            <a:ext cx="756920"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
        <p:nvSpPr>
          <p:cNvPr id="28" name="矩形 27"/>
          <p:cNvSpPr/>
          <p:nvPr>
            <p:custDataLst>
              <p:tags r:id="rId2"/>
            </p:custDataLst>
          </p:nvPr>
        </p:nvSpPr>
        <p:spPr>
          <a:xfrm>
            <a:off x="10939781" y="5151120"/>
            <a:ext cx="756920" cy="1198880"/>
          </a:xfrm>
          <a:prstGeom prst="rect">
            <a:avLst/>
          </a:prstGeom>
          <a:noFill/>
          <a:ln>
            <a:noFill/>
          </a:ln>
        </p:spPr>
        <p:txBody>
          <a:bodyPr wrap="none" rtlCol="0" anchor="t">
            <a:spAutoFit/>
          </a:bodyPr>
          <a:p>
            <a:pPr algn="ctr"/>
            <a:r>
              <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rPr>
              <a:t>B</a:t>
            </a:r>
            <a:endParaRPr lang="en-US" altLang="zh-CN" sz="7200">
              <a:solidFill>
                <a:srgbClr val="FF0000"/>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519684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南京临时政府（1912.01—03）</a:t>
            </a:r>
            <a:endParaRPr lang="zh-CN" alt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custDataLst>
              <p:tags r:id="rId5"/>
            </p:custDataLst>
          </p:nvPr>
        </p:nvSpPr>
        <p:spPr>
          <a:xfrm>
            <a:off x="895985" y="1442085"/>
            <a:ext cx="159385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1</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）概况</a:t>
            </a:r>
            <a:endParaRPr lang="zh-CN" altLang="en-US"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graphicFrame>
        <p:nvGraphicFramePr>
          <p:cNvPr id="3" name="表格 2"/>
          <p:cNvGraphicFramePr/>
          <p:nvPr>
            <p:custDataLst>
              <p:tags r:id="rId6"/>
            </p:custDataLst>
          </p:nvPr>
        </p:nvGraphicFramePr>
        <p:xfrm>
          <a:off x="895985" y="2355215"/>
          <a:ext cx="5079365" cy="2146935"/>
        </p:xfrm>
        <a:graphic>
          <a:graphicData uri="http://schemas.openxmlformats.org/drawingml/2006/table">
            <a:tbl>
              <a:tblPr firstRow="1" bandRow="1">
                <a:tableStyleId>{5C22544A-7EE6-4342-B048-85BDC9FD1C3A}</a:tableStyleId>
              </a:tblPr>
              <a:tblGrid>
                <a:gridCol w="1459865"/>
                <a:gridCol w="3619500"/>
              </a:tblGrid>
              <a:tr h="408940">
                <a:tc>
                  <a:txBody>
                    <a:bodyPr/>
                    <a:lstStyle/>
                    <a:p>
                      <a:pPr>
                        <a:buNone/>
                      </a:pPr>
                      <a:r>
                        <a:rPr lang="zh-CN" altLang="en-US" b="1">
                          <a:solidFill>
                            <a:schemeClr val="tx1">
                              <a:lumMod val="95000"/>
                              <a:lumOff val="5000"/>
                            </a:schemeClr>
                          </a:solidFill>
                        </a:rPr>
                        <a:t>时间</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lstStyle/>
                    <a:p>
                      <a:pPr>
                        <a:buNone/>
                      </a:pPr>
                      <a:r>
                        <a:rPr lang="zh-CN" altLang="en-US" b="1">
                          <a:solidFill>
                            <a:schemeClr val="tx1">
                              <a:lumMod val="95000"/>
                              <a:lumOff val="5000"/>
                            </a:schemeClr>
                          </a:solidFill>
                        </a:rPr>
                        <a:t>1912年1月1日</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480060">
                <a:tc>
                  <a:txBody>
                    <a:bodyPr/>
                    <a:lstStyle/>
                    <a:p>
                      <a:pPr>
                        <a:buNone/>
                      </a:pPr>
                      <a:r>
                        <a:rPr lang="zh-CN" altLang="en-US" b="1">
                          <a:solidFill>
                            <a:schemeClr val="tx1">
                              <a:lumMod val="95000"/>
                              <a:lumOff val="5000"/>
                            </a:schemeClr>
                          </a:solidFill>
                        </a:rPr>
                        <a:t>临时大总统</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lstStyle/>
                    <a:p>
                      <a:pPr>
                        <a:buNone/>
                      </a:pPr>
                      <a:r>
                        <a:rPr lang="zh-CN" altLang="en-US" b="1">
                          <a:solidFill>
                            <a:schemeClr val="tx1">
                              <a:lumMod val="95000"/>
                              <a:lumOff val="5000"/>
                            </a:schemeClr>
                          </a:solidFill>
                        </a:rPr>
                        <a:t>孙中山</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440055">
                <a:tc>
                  <a:txBody>
                    <a:bodyPr/>
                    <a:lstStyle/>
                    <a:p>
                      <a:pPr>
                        <a:buNone/>
                      </a:pPr>
                      <a:r>
                        <a:rPr lang="zh-CN" altLang="en-US" b="1">
                          <a:solidFill>
                            <a:schemeClr val="tx1">
                              <a:lumMod val="95000"/>
                              <a:lumOff val="5000"/>
                            </a:schemeClr>
                          </a:solidFill>
                        </a:rPr>
                        <a:t>国旗</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lstStyle/>
                    <a:p>
                      <a:pPr>
                        <a:buNone/>
                      </a:pPr>
                      <a:r>
                        <a:rPr lang="zh-CN" altLang="en-US" b="1">
                          <a:solidFill>
                            <a:schemeClr val="tx1">
                              <a:lumMod val="95000"/>
                              <a:lumOff val="5000"/>
                            </a:schemeClr>
                          </a:solidFill>
                        </a:rPr>
                        <a:t>五色旗</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408940">
                <a:tc>
                  <a:txBody>
                    <a:bodyPr/>
                    <a:lstStyle/>
                    <a:p>
                      <a:pPr>
                        <a:buNone/>
                      </a:pPr>
                      <a:r>
                        <a:rPr lang="zh-CN" altLang="en-US" b="1">
                          <a:solidFill>
                            <a:schemeClr val="tx1">
                              <a:lumMod val="95000"/>
                              <a:lumOff val="5000"/>
                            </a:schemeClr>
                          </a:solidFill>
                        </a:rPr>
                        <a:t>纪年</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lstStyle/>
                    <a:p>
                      <a:pPr>
                        <a:buNone/>
                      </a:pPr>
                      <a:r>
                        <a:rPr lang="zh-CN" altLang="en-US" b="1">
                          <a:solidFill>
                            <a:schemeClr val="tx1">
                              <a:lumMod val="95000"/>
                              <a:lumOff val="5000"/>
                            </a:schemeClr>
                          </a:solidFill>
                        </a:rPr>
                        <a:t>中华民国纪年，1912年为民国元年</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408940">
                <a:tc>
                  <a:txBody>
                    <a:bodyPr/>
                    <a:lstStyle/>
                    <a:p>
                      <a:pPr>
                        <a:buNone/>
                      </a:pPr>
                      <a:r>
                        <a:rPr lang="zh-CN" altLang="en-US" b="1">
                          <a:solidFill>
                            <a:schemeClr val="tx1">
                              <a:lumMod val="95000"/>
                              <a:lumOff val="5000"/>
                            </a:schemeClr>
                          </a:solidFill>
                        </a:rPr>
                        <a:t>意义</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c>
                  <a:txBody>
                    <a:bodyPr/>
                    <a:lstStyle/>
                    <a:p>
                      <a:pPr>
                        <a:buNone/>
                      </a:pPr>
                      <a:r>
                        <a:rPr lang="zh-CN" altLang="en-US" b="1">
                          <a:solidFill>
                            <a:schemeClr val="tx1">
                              <a:lumMod val="95000"/>
                              <a:lumOff val="5000"/>
                            </a:schemeClr>
                          </a:solidFill>
                        </a:rPr>
                        <a:t>资产阶级共和制度在中国诞生</a:t>
                      </a:r>
                      <a:endParaRPr lang="zh-CN" altLang="en-US" b="1">
                        <a:solidFill>
                          <a:schemeClr val="tx1">
                            <a:lumMod val="95000"/>
                            <a:lumOff val="5000"/>
                          </a:schemeClr>
                        </a:solidFill>
                      </a:endParaRPr>
                    </a:p>
                  </a:txBody>
                  <a:tcP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r>
            </a:tbl>
          </a:graphicData>
        </a:graphic>
      </p:graphicFrame>
      <p:pic>
        <p:nvPicPr>
          <p:cNvPr id="17" name="图片 16"/>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4011" t="6479" r="4003" b="4284"/>
          <a:stretch>
            <a:fillRect/>
          </a:stretch>
        </p:blipFill>
        <p:spPr>
          <a:xfrm>
            <a:off x="6820535" y="2000885"/>
            <a:ext cx="4638040" cy="2649855"/>
          </a:xfrm>
          <a:prstGeom prst="rect">
            <a:avLst/>
          </a:prstGeom>
        </p:spPr>
      </p:pic>
      <p:sp>
        <p:nvSpPr>
          <p:cNvPr id="4" name="文本框 3"/>
          <p:cNvSpPr txBox="1"/>
          <p:nvPr/>
        </p:nvSpPr>
        <p:spPr>
          <a:xfrm>
            <a:off x="6820535" y="4773930"/>
            <a:ext cx="4709160" cy="706755"/>
          </a:xfrm>
          <a:prstGeom prst="rect">
            <a:avLst/>
          </a:prstGeom>
          <a:noFill/>
        </p:spPr>
        <p:txBody>
          <a:bodyPr wrap="square" rtlCol="0" anchor="t">
            <a:spAutoFit/>
          </a:bodyPr>
          <a:lstStyle/>
          <a:p>
            <a:r>
              <a:rPr lang="zh-CN" altLang="en-US" sz="2000" b="1">
                <a:solidFill>
                  <a:schemeClr val="tx1">
                    <a:lumMod val="95000"/>
                    <a:lumOff val="5000"/>
                  </a:schemeClr>
                </a:solidFill>
                <a:latin typeface="楷体" panose="02010609060101010101" charset="-122"/>
                <a:ea typeface="楷体" panose="02010609060101010101" charset="-122"/>
                <a:cs typeface="楷体" panose="02010609060101010101" charset="-122"/>
              </a:rPr>
              <a:t>五种颜色依次代表汉、满、蒙、回、藏五个民族，象征着“五族共和”</a:t>
            </a:r>
            <a:endParaRPr lang="zh-CN" altLang="en-US" sz="2000" b="1">
              <a:solidFill>
                <a:schemeClr val="tx1">
                  <a:lumMod val="95000"/>
                  <a:lumOff val="5000"/>
                </a:schemeClr>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9"/>
            </p:custDataLst>
          </p:nvPr>
        </p:nvSpPr>
        <p:spPr>
          <a:xfrm>
            <a:off x="895985" y="5603875"/>
            <a:ext cx="7094855" cy="1070610"/>
          </a:xfrm>
          <a:prstGeom prst="rect">
            <a:avLst/>
          </a:prstGeom>
          <a:noFill/>
          <a:ln w="25400">
            <a:solidFill>
              <a:srgbClr val="705540"/>
            </a:solidFill>
            <a:prstDash val="dash"/>
          </a:ln>
        </p:spPr>
        <p:txBody>
          <a:bodyPr wrap="square" rtlCol="0" anchor="t">
            <a:noAutofit/>
          </a:bodyPr>
          <a:lstStyle/>
          <a:p>
            <a:pPr algn="l">
              <a:lnSpc>
                <a:spcPct val="10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材料：本日午后二时，参议院全体一致公举先生为中华民国临时大总统，亿众腾欢。民国初基，赖公巩固。                                                            </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0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1912.2.15</a:t>
            </a: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黄兴致袁世凯电文</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9" name="文本框 8"/>
          <p:cNvSpPr txBox="1"/>
          <p:nvPr/>
        </p:nvSpPr>
        <p:spPr>
          <a:xfrm>
            <a:off x="8174355" y="5697855"/>
            <a:ext cx="4076700" cy="706755"/>
          </a:xfrm>
          <a:prstGeom prst="rect">
            <a:avLst/>
          </a:prstGeom>
          <a:noFill/>
        </p:spPr>
        <p:txBody>
          <a:bodyPr wrap="square" rtlCol="0">
            <a:spAutoFit/>
          </a:bodyPr>
          <a:lstStyle/>
          <a:p>
            <a:r>
              <a:rPr lang="en-US" altLang="zh-CN" sz="2000" b="1">
                <a:solidFill>
                  <a:srgbClr val="1D41D5"/>
                </a:solidFill>
                <a:latin typeface="楷体" panose="02010609060101010101" charset="-122"/>
                <a:ea typeface="楷体" panose="02010609060101010101" charset="-122"/>
                <a:cs typeface="楷体" panose="02010609060101010101" charset="-122"/>
              </a:rPr>
              <a:t>3.10</a:t>
            </a:r>
            <a:r>
              <a:rPr lang="zh-CN" altLang="en-US" sz="2000" b="1">
                <a:solidFill>
                  <a:srgbClr val="1D41D5"/>
                </a:solidFill>
                <a:latin typeface="楷体" panose="02010609060101010101" charset="-122"/>
                <a:ea typeface="楷体" panose="02010609060101010101" charset="-122"/>
                <a:cs typeface="楷体" panose="02010609060101010101" charset="-122"/>
              </a:rPr>
              <a:t>日袁世凯在北京就职；</a:t>
            </a:r>
            <a:endParaRPr lang="zh-CN" altLang="en-US" sz="2000" b="1">
              <a:solidFill>
                <a:srgbClr val="1D41D5"/>
              </a:solidFill>
              <a:latin typeface="楷体" panose="02010609060101010101" charset="-122"/>
              <a:ea typeface="楷体" panose="02010609060101010101" charset="-122"/>
              <a:cs typeface="楷体" panose="02010609060101010101" charset="-122"/>
            </a:endParaRPr>
          </a:p>
          <a:p>
            <a:r>
              <a:rPr lang="en-US" altLang="zh-CN" sz="2000" b="1">
                <a:solidFill>
                  <a:srgbClr val="1D41D5"/>
                </a:solidFill>
                <a:latin typeface="楷体" panose="02010609060101010101" charset="-122"/>
                <a:ea typeface="楷体" panose="02010609060101010101" charset="-122"/>
                <a:cs typeface="楷体" panose="02010609060101010101" charset="-122"/>
              </a:rPr>
              <a:t>3.11</a:t>
            </a:r>
            <a:r>
              <a:rPr lang="zh-CN" altLang="en-US" sz="2000" b="1">
                <a:solidFill>
                  <a:srgbClr val="1D41D5"/>
                </a:solidFill>
                <a:latin typeface="楷体" panose="02010609060101010101" charset="-122"/>
                <a:ea typeface="楷体" panose="02010609060101010101" charset="-122"/>
                <a:cs typeface="楷体" panose="02010609060101010101" charset="-122"/>
              </a:rPr>
              <a:t>日颁布《中华民国临时约法》</a:t>
            </a:r>
            <a:endParaRPr lang="zh-CN" altLang="en-US" sz="2000" b="1">
              <a:solidFill>
                <a:srgbClr val="1D41D5"/>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519684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南京临时政府（1912.01—03）</a:t>
            </a:r>
            <a:endParaRPr lang="zh-CN" alt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custDataLst>
              <p:tags r:id="rId5"/>
            </p:custDataLst>
          </p:nvPr>
        </p:nvSpPr>
        <p:spPr>
          <a:xfrm>
            <a:off x="895985" y="1442085"/>
            <a:ext cx="375285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）《中华民国临时约法》</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6"/>
            </p:custDataLst>
          </p:nvPr>
        </p:nvSpPr>
        <p:spPr>
          <a:xfrm>
            <a:off x="449580" y="2106295"/>
            <a:ext cx="11030585" cy="3392170"/>
          </a:xfrm>
          <a:prstGeom prst="rect">
            <a:avLst/>
          </a:prstGeom>
          <a:noFill/>
          <a:ln w="25400">
            <a:solidFill>
              <a:srgbClr val="705540"/>
            </a:solidFill>
            <a:prstDash val="dash"/>
          </a:ln>
        </p:spPr>
        <p:txBody>
          <a:bodyPr wrap="square" rtlCol="0" anchor="t">
            <a:noAutofit/>
          </a:bodyPr>
          <a:lstStyle/>
          <a:p>
            <a:pPr indent="0" algn="l"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第二条 中华民国之主权属于国民全体。</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lgn="l"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第四条 中华民国以参议院、临时大总统、国务员、法院行使其统治权。</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lgn="l"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第五条 中华民国人民一律平等，无种族、阶级、宗教之区别。</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lgn="l"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第六条 人民得享有左列各项之自由权。</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lgn="l"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第四十四条  国务员辅佐临时大总统负其责任。</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lgn="l"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第四十五条  国务员于临时大总统提出法律案公布法律及发布命令时须副署之。</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algn="r" fontAlgn="auto">
              <a:lnSpc>
                <a:spcPct val="100000"/>
              </a:lnSpc>
              <a:spcAft>
                <a:spcPts val="1200"/>
              </a:spcAft>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        ——摘自1912《中华民国临时约法》</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3" name="文本框 12"/>
          <p:cNvSpPr txBox="1"/>
          <p:nvPr>
            <p:custDataLst>
              <p:tags r:id="rId7"/>
            </p:custDataLst>
          </p:nvPr>
        </p:nvSpPr>
        <p:spPr>
          <a:xfrm>
            <a:off x="5489575" y="2173605"/>
            <a:ext cx="3036570" cy="371475"/>
          </a:xfrm>
          <a:prstGeom prst="rect">
            <a:avLst/>
          </a:prstGeom>
          <a:solidFill>
            <a:srgbClr val="C00000"/>
          </a:solidFill>
        </p:spPr>
        <p:txBody>
          <a:bodyPr wrap="square" rtlCol="0" anchor="t">
            <a:noAutofit/>
          </a:bodyPr>
          <a:lstStyle/>
          <a:p>
            <a:pPr algn="l"/>
            <a:r>
              <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rPr>
              <a:t>主权在民，否定君主专制</a:t>
            </a:r>
            <a:endPar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endParaRPr>
          </a:p>
        </p:txBody>
      </p:sp>
      <p:sp>
        <p:nvSpPr>
          <p:cNvPr id="10" name="文本框 9"/>
          <p:cNvSpPr txBox="1"/>
          <p:nvPr>
            <p:custDataLst>
              <p:tags r:id="rId8"/>
            </p:custDataLst>
          </p:nvPr>
        </p:nvSpPr>
        <p:spPr>
          <a:xfrm>
            <a:off x="9172575" y="2528570"/>
            <a:ext cx="3036570" cy="685165"/>
          </a:xfrm>
          <a:prstGeom prst="rect">
            <a:avLst/>
          </a:prstGeom>
          <a:solidFill>
            <a:srgbClr val="C00000"/>
          </a:solidFill>
        </p:spPr>
        <p:txBody>
          <a:bodyPr wrap="square" rtlCol="0" anchor="t">
            <a:noAutofit/>
          </a:bodyPr>
          <a:lstStyle/>
          <a:p>
            <a:pPr algn="l"/>
            <a:r>
              <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rPr>
              <a:t>三权分立，防止专制独裁，确立民主共和政体</a:t>
            </a:r>
            <a:endPar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endParaRPr>
          </a:p>
        </p:txBody>
      </p:sp>
      <p:sp>
        <p:nvSpPr>
          <p:cNvPr id="11" name="文本框 10"/>
          <p:cNvSpPr txBox="1"/>
          <p:nvPr>
            <p:custDataLst>
              <p:tags r:id="rId9"/>
            </p:custDataLst>
          </p:nvPr>
        </p:nvSpPr>
        <p:spPr>
          <a:xfrm>
            <a:off x="5873115" y="3522980"/>
            <a:ext cx="3248660" cy="371475"/>
          </a:xfrm>
          <a:prstGeom prst="rect">
            <a:avLst/>
          </a:prstGeom>
          <a:solidFill>
            <a:srgbClr val="C00000"/>
          </a:solidFill>
        </p:spPr>
        <p:txBody>
          <a:bodyPr wrap="square" rtlCol="0" anchor="t">
            <a:noAutofit/>
          </a:bodyPr>
          <a:lstStyle/>
          <a:p>
            <a:pPr algn="l"/>
            <a:r>
              <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rPr>
              <a:t>自由平等，否定封建等级制度</a:t>
            </a:r>
            <a:endPar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endParaRPr>
          </a:p>
        </p:txBody>
      </p:sp>
      <p:sp>
        <p:nvSpPr>
          <p:cNvPr id="12" name="文本框 11"/>
          <p:cNvSpPr txBox="1"/>
          <p:nvPr>
            <p:custDataLst>
              <p:tags r:id="rId10"/>
            </p:custDataLst>
          </p:nvPr>
        </p:nvSpPr>
        <p:spPr>
          <a:xfrm>
            <a:off x="6348095" y="4170680"/>
            <a:ext cx="5064125" cy="444500"/>
          </a:xfrm>
          <a:prstGeom prst="rect">
            <a:avLst/>
          </a:prstGeom>
          <a:solidFill>
            <a:srgbClr val="C00000"/>
          </a:solidFill>
        </p:spPr>
        <p:txBody>
          <a:bodyPr wrap="square" rtlCol="0" anchor="t">
            <a:noAutofit/>
          </a:bodyPr>
          <a:lstStyle/>
          <a:p>
            <a:pPr algn="l"/>
            <a:r>
              <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rPr>
              <a:t>责任内阁，限制袁世凯独裁，维护共和制度</a:t>
            </a:r>
            <a:endParaRPr lang="zh-CN" sz="2000" b="1" smtClean="0">
              <a:solidFill>
                <a:schemeClr val="bg1"/>
              </a:solidFill>
              <a:latin typeface="汉仪润圆-65简" panose="00020600040101010101" charset="-122"/>
              <a:ea typeface="汉仪润圆-65简" panose="00020600040101010101" charset="-122"/>
              <a:cs typeface="仿宋" panose="02010609060101010101" charset="-122"/>
              <a:sym typeface="+mn-ea"/>
            </a:endParaRPr>
          </a:p>
        </p:txBody>
      </p:sp>
      <p:sp>
        <p:nvSpPr>
          <p:cNvPr id="14" name="文本框 13"/>
          <p:cNvSpPr txBox="1"/>
          <p:nvPr/>
        </p:nvSpPr>
        <p:spPr>
          <a:xfrm>
            <a:off x="2394585" y="5809615"/>
            <a:ext cx="7265670" cy="583565"/>
          </a:xfrm>
          <a:prstGeom prst="rect">
            <a:avLst/>
          </a:prstGeom>
          <a:noFill/>
        </p:spPr>
        <p:txBody>
          <a:bodyPr wrap="square" rtlCol="0">
            <a:spAutoFit/>
          </a:bodyPr>
          <a:lstStyle/>
          <a:p>
            <a:r>
              <a:rPr lang="zh-CN" altLang="en-US" sz="3200" b="1">
                <a:solidFill>
                  <a:srgbClr val="1D41D5"/>
                </a:solidFill>
                <a:latin typeface="微软雅黑" panose="020B0503020204020204" charset="-122"/>
                <a:ea typeface="微软雅黑" panose="020B0503020204020204" charset="-122"/>
              </a:rPr>
              <a:t>目的：防止袁世凯独裁，维护民主共和</a:t>
            </a:r>
            <a:endParaRPr lang="zh-CN" altLang="en-US" sz="3200" b="1">
              <a:solidFill>
                <a:srgbClr val="1D41D5"/>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0" grpId="0" bldLvl="0" animBg="1"/>
      <p:bldP spid="11" grpId="0" bldLvl="0" animBg="1"/>
      <p:bldP spid="12" grpId="0" bldLvl="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519684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南京临时政府（1912.01—03）</a:t>
            </a:r>
            <a:endParaRPr lang="zh-CN" alt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custDataLst>
              <p:tags r:id="rId5"/>
            </p:custDataLst>
          </p:nvPr>
        </p:nvSpPr>
        <p:spPr>
          <a:xfrm>
            <a:off x="895985" y="1442085"/>
            <a:ext cx="375285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）《中华民国临时约法》</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nvSpPr>
        <p:spPr>
          <a:xfrm>
            <a:off x="6095365" y="1549400"/>
            <a:ext cx="5859780" cy="3808730"/>
          </a:xfrm>
          <a:prstGeom prst="rect">
            <a:avLst/>
          </a:prstGeom>
          <a:noFill/>
          <a:ln w="25400">
            <a:solidFill>
              <a:srgbClr val="705540"/>
            </a:solidFill>
            <a:prstDash val="dash"/>
          </a:ln>
        </p:spPr>
        <p:txBody>
          <a:bodyPr wrap="square" rtlCol="0" anchor="t">
            <a:noAutofit/>
          </a:bodyPr>
          <a:lstStyle/>
          <a:p>
            <a:pPr algn="l">
              <a:lnSpc>
                <a:spcPct val="10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 在总统之外复设总理，是为总统制改为责任内阁制的标志。但规定的责任内阁制并不完备，其要害在于改制之后，未能确定总统府与国务院孰为最高行政中枢。由于总统府和国务院都被赋予了相当的行政权，而《临时约法》又“并未说明内阁是对总统或是对议会承担责任”，于是导致了一国之内同时具有两个行政中枢的二元化政体格局。……从民初政治的实践上看，斯时真可谓政争不断。</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l">
              <a:lnSpc>
                <a:spcPct val="100000"/>
              </a:lnSpc>
            </a:pPr>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——杨天宏《论&lt;临时约法&gt;对民国政体的设计规划》</a:t>
            </a:r>
            <a:endParaRPr lang="zh-CN" altLang="en-US" sz="2200" b="1">
              <a:solidFill>
                <a:schemeClr val="tx1">
                  <a:lumMod val="85000"/>
                  <a:lumOff val="1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pic>
        <p:nvPicPr>
          <p:cNvPr id="3" name="图片 2"/>
          <p:cNvPicPr>
            <a:picLocks noChangeAspect="1"/>
          </p:cNvPicPr>
          <p:nvPr>
            <p:custDataLst>
              <p:tags r:id="rId6"/>
            </p:custDataLst>
          </p:nvPr>
        </p:nvPicPr>
        <p:blipFill>
          <a:blip r:embed="rId7"/>
          <a:stretch>
            <a:fillRect/>
          </a:stretch>
        </p:blipFill>
        <p:spPr>
          <a:xfrm>
            <a:off x="198755" y="2215515"/>
            <a:ext cx="5920105" cy="3041015"/>
          </a:xfrm>
          <a:prstGeom prst="rect">
            <a:avLst/>
          </a:prstGeom>
        </p:spPr>
      </p:pic>
      <p:sp>
        <p:nvSpPr>
          <p:cNvPr id="4" name="文本框 3"/>
          <p:cNvSpPr txBox="1"/>
          <p:nvPr/>
        </p:nvSpPr>
        <p:spPr>
          <a:xfrm>
            <a:off x="485140" y="5328920"/>
            <a:ext cx="11469370" cy="706755"/>
          </a:xfrm>
          <a:prstGeom prst="rect">
            <a:avLst/>
          </a:prstGeom>
          <a:noFill/>
        </p:spPr>
        <p:txBody>
          <a:bodyPr wrap="square" rtlCol="0">
            <a:spAutoFit/>
          </a:bodyPr>
          <a:lstStyle/>
          <a:p>
            <a:r>
              <a:rPr lang="zh-CN" altLang="en-US" sz="2000" b="1">
                <a:solidFill>
                  <a:srgbClr val="1D41D5"/>
                </a:solidFill>
                <a:latin typeface="微软雅黑" panose="020B0503020204020204" charset="-122"/>
                <a:ea typeface="微软雅黑" panose="020B0503020204020204" charset="-122"/>
              </a:rPr>
              <a:t>评价：</a:t>
            </a:r>
            <a:endParaRPr lang="zh-CN" altLang="en-US" sz="2000" b="1">
              <a:solidFill>
                <a:srgbClr val="1D41D5"/>
              </a:solidFill>
              <a:latin typeface="微软雅黑" panose="020B0503020204020204" charset="-122"/>
              <a:ea typeface="微软雅黑" panose="020B0503020204020204" charset="-122"/>
            </a:endParaRPr>
          </a:p>
          <a:p>
            <a:r>
              <a:rPr lang="zh-CN" altLang="en-US" sz="2000" b="1">
                <a:solidFill>
                  <a:srgbClr val="1D41D5"/>
                </a:solidFill>
                <a:latin typeface="Calibri" panose="020F0502020204030204" charset="0"/>
                <a:ea typeface="微软雅黑" panose="020B0503020204020204" charset="-122"/>
              </a:rPr>
              <a:t>①</a:t>
            </a:r>
            <a:r>
              <a:rPr lang="zh-CN" altLang="en-US" sz="2000" b="1">
                <a:solidFill>
                  <a:srgbClr val="1D41D5"/>
                </a:solidFill>
                <a:latin typeface="微软雅黑" panose="020B0503020204020204" charset="-122"/>
                <a:ea typeface="微软雅黑" panose="020B0503020204020204" charset="-122"/>
              </a:rPr>
              <a:t>是中国历史上第一部具有资产阶级共和国宪法性质的重要文件，具有反对君主专制制度的进步意义；</a:t>
            </a:r>
            <a:endParaRPr lang="zh-CN" altLang="en-US" sz="2000" b="1">
              <a:solidFill>
                <a:srgbClr val="1D41D5"/>
              </a:solidFill>
              <a:latin typeface="微软雅黑" panose="020B0503020204020204" charset="-122"/>
              <a:ea typeface="微软雅黑" panose="020B0503020204020204" charset="-122"/>
            </a:endParaRPr>
          </a:p>
        </p:txBody>
      </p:sp>
      <p:sp>
        <p:nvSpPr>
          <p:cNvPr id="9" name="文本框 8"/>
          <p:cNvSpPr txBox="1"/>
          <p:nvPr/>
        </p:nvSpPr>
        <p:spPr>
          <a:xfrm>
            <a:off x="4002405" y="3830320"/>
            <a:ext cx="1700530" cy="460375"/>
          </a:xfrm>
          <a:prstGeom prst="rect">
            <a:avLst/>
          </a:prstGeom>
          <a:noFill/>
          <a:ln w="19050">
            <a:solidFill>
              <a:schemeClr val="tx1"/>
            </a:solidFill>
          </a:ln>
        </p:spPr>
        <p:txBody>
          <a:bodyPr wrap="square" rtlCol="0">
            <a:spAutoFit/>
          </a:bodyPr>
          <a:lstStyle/>
          <a:p>
            <a:pPr algn="ctr"/>
            <a:r>
              <a:rPr lang="zh-CN" altLang="en-US" sz="2400" b="1">
                <a:solidFill>
                  <a:srgbClr val="FF0000"/>
                </a:solidFill>
                <a:latin typeface="微软雅黑" panose="020B0503020204020204" charset="-122"/>
                <a:ea typeface="微软雅黑" panose="020B0503020204020204" charset="-122"/>
              </a:rPr>
              <a:t>三权分立</a:t>
            </a:r>
            <a:endParaRPr lang="zh-CN" altLang="en-US" sz="2400" b="1">
              <a:solidFill>
                <a:srgbClr val="FF0000"/>
              </a:solidFill>
              <a:latin typeface="微软雅黑" panose="020B0503020204020204" charset="-122"/>
              <a:ea typeface="微软雅黑" panose="020B0503020204020204" charset="-122"/>
            </a:endParaRPr>
          </a:p>
        </p:txBody>
      </p:sp>
      <p:sp>
        <p:nvSpPr>
          <p:cNvPr id="15" name="文本框 14"/>
          <p:cNvSpPr txBox="1"/>
          <p:nvPr/>
        </p:nvSpPr>
        <p:spPr>
          <a:xfrm>
            <a:off x="4002405" y="4578985"/>
            <a:ext cx="1700530" cy="460375"/>
          </a:xfrm>
          <a:prstGeom prst="rect">
            <a:avLst/>
          </a:prstGeom>
          <a:noFill/>
          <a:ln w="19050">
            <a:solidFill>
              <a:schemeClr val="tx1"/>
            </a:solidFill>
          </a:ln>
        </p:spPr>
        <p:txBody>
          <a:bodyPr wrap="square" rtlCol="0">
            <a:spAutoFit/>
          </a:bodyPr>
          <a:lstStyle/>
          <a:p>
            <a:pPr algn="ctr"/>
            <a:r>
              <a:rPr lang="zh-CN" altLang="en-US" sz="2400" b="1">
                <a:solidFill>
                  <a:srgbClr val="FF0000"/>
                </a:solidFill>
                <a:latin typeface="微软雅黑" panose="020B0503020204020204" charset="-122"/>
                <a:ea typeface="微软雅黑" panose="020B0503020204020204" charset="-122"/>
              </a:rPr>
              <a:t>责任内阁</a:t>
            </a:r>
            <a:endParaRPr lang="zh-CN" altLang="en-US" sz="2400" b="1">
              <a:solidFill>
                <a:srgbClr val="FF0000"/>
              </a:solidFill>
              <a:latin typeface="微软雅黑" panose="020B0503020204020204" charset="-122"/>
              <a:ea typeface="微软雅黑" panose="020B0503020204020204" charset="-122"/>
            </a:endParaRPr>
          </a:p>
        </p:txBody>
      </p:sp>
      <p:sp>
        <p:nvSpPr>
          <p:cNvPr id="10" name="文本框 9"/>
          <p:cNvSpPr txBox="1"/>
          <p:nvPr/>
        </p:nvSpPr>
        <p:spPr>
          <a:xfrm>
            <a:off x="485775" y="6060440"/>
            <a:ext cx="11342370" cy="70675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000" b="1">
                <a:solidFill>
                  <a:srgbClr val="1D41D5"/>
                </a:solidFill>
                <a:latin typeface="Calibri" panose="020F0502020204030204" charset="0"/>
                <a:ea typeface="微软雅黑" panose="020B0503020204020204" charset="-122"/>
                <a:sym typeface="+mn-ea"/>
              </a:rPr>
              <a:t>②存在“因人设法”的局限，违背了宪法精神；</a:t>
            </a:r>
            <a:r>
              <a:rPr lang="zh-CN" altLang="en-US" sz="2000" b="1">
                <a:solidFill>
                  <a:srgbClr val="1D41D5"/>
                </a:solidFill>
                <a:latin typeface="微软雅黑" panose="020B0503020204020204" charset="-122"/>
                <a:ea typeface="微软雅黑" panose="020B0503020204020204" charset="-122"/>
                <a:sym typeface="+mn-ea"/>
              </a:rPr>
              <a:t>总统与总理职权不明，</a:t>
            </a:r>
            <a:r>
              <a:rPr lang="zh-CN" altLang="en-US" sz="2000" b="1">
                <a:solidFill>
                  <a:srgbClr val="1D41D5"/>
                </a:solidFill>
                <a:latin typeface="微软雅黑" panose="020B0503020204020204" charset="-122"/>
                <a:ea typeface="微软雅黑" panose="020B0503020204020204" charset="-122"/>
                <a:sym typeface="+mn-ea"/>
              </a:rPr>
              <a:t>不能真正限制袁世凯权力，</a:t>
            </a:r>
            <a:r>
              <a:rPr lang="zh-CN" altLang="en-US" sz="2000" b="1">
                <a:solidFill>
                  <a:srgbClr val="1D41D5"/>
                </a:solidFill>
                <a:latin typeface="微软雅黑" panose="020B0503020204020204" charset="-122"/>
                <a:ea typeface="微软雅黑" panose="020B0503020204020204" charset="-122"/>
                <a:sym typeface="+mn-ea"/>
              </a:rPr>
              <a:t>反而导致政争不断、政局动荡（府院之争）。</a:t>
            </a:r>
            <a:endParaRPr lang="zh-CN" altLang="en-US" sz="2000" b="1">
              <a:solidFill>
                <a:srgbClr val="1D41D5"/>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5" grpId="0" bldLvl="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511810" y="843915"/>
            <a:ext cx="6528435"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北洋政府（1912—1928）—</a:t>
            </a:r>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政党政治</a:t>
            </a:r>
            <a:endPar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custDataLst>
              <p:tags r:id="rId5"/>
            </p:custDataLst>
          </p:nvPr>
        </p:nvSpPr>
        <p:spPr>
          <a:xfrm>
            <a:off x="277495" y="1595120"/>
            <a:ext cx="11595735" cy="1899285"/>
          </a:xfrm>
          <a:prstGeom prst="rect">
            <a:avLst/>
          </a:prstGeom>
          <a:noFill/>
          <a:ln w="25400">
            <a:solidFill>
              <a:srgbClr val="705540"/>
            </a:solidFill>
            <a:prstDash val="dash"/>
          </a:ln>
        </p:spPr>
        <p:txBody>
          <a:bodyPr wrap="square" rtlCol="0" anchor="t">
            <a:noAutofit/>
          </a:bodyPr>
          <a:lstStyle/>
          <a:p>
            <a:pPr algn="l">
              <a:lnSpc>
                <a:spcPct val="110000"/>
              </a:lnSpc>
            </a:pPr>
            <a:r>
              <a:rPr lang="zh-CN" altLang="en-US" sz="22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材料： 辛亥革命后建立的共和制实际上还是颇不完备的，在这种共和制中还缺少一个其赖以正常运作的基本因素，这就是政党政治。对于这一点，当时的资产阶级政各治派别，不论是激进派还是温和派，不论是革命党还是立宪党，普遍都有清醒的认识。他们高度评价政党政治，一致认为政党政治是导致共和于正轨的必由之路。</a:t>
            </a:r>
            <a:endParaRPr lang="zh-CN" altLang="en-US" sz="22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gn="r">
              <a:lnSpc>
                <a:spcPct val="110000"/>
              </a:lnSpc>
            </a:pPr>
            <a:r>
              <a:rPr lang="zh-CN" altLang="en-US" sz="22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    ——王小鸿《多党合作思想史》</a:t>
            </a:r>
            <a:endParaRPr lang="zh-CN" altLang="en-US" sz="22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0" name="文本框 9"/>
          <p:cNvSpPr txBox="1"/>
          <p:nvPr/>
        </p:nvSpPr>
        <p:spPr>
          <a:xfrm>
            <a:off x="1928495" y="3611245"/>
            <a:ext cx="7755890" cy="437515"/>
          </a:xfrm>
          <a:prstGeom prst="rect">
            <a:avLst/>
          </a:prstGeom>
          <a:solidFill>
            <a:srgbClr val="705540"/>
          </a:solidFill>
          <a:ln>
            <a:noFill/>
            <a:prstDash val="dash"/>
          </a:ln>
        </p:spPr>
        <p:txBody>
          <a:bodyPr wrap="square" rtlCol="0">
            <a:spAutoFit/>
          </a:bodyPr>
          <a:lstStyle/>
          <a:p>
            <a:r>
              <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rPr>
              <a:t>问题探究：什么是政党政治？这一时期为何兴起政党政治？</a:t>
            </a:r>
            <a:endParaRPr lang="zh-CN" sz="2250" b="1">
              <a:solidFill>
                <a:schemeClr val="bg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1" name="文本框 10"/>
          <p:cNvSpPr txBox="1"/>
          <p:nvPr/>
        </p:nvSpPr>
        <p:spPr>
          <a:xfrm>
            <a:off x="276860" y="4049395"/>
            <a:ext cx="11880215" cy="1614805"/>
          </a:xfrm>
          <a:prstGeom prst="rect">
            <a:avLst/>
          </a:prstGeom>
          <a:noFill/>
        </p:spPr>
        <p:txBody>
          <a:bodyPr wrap="square" rtlCol="0" anchor="t">
            <a:spAutoFit/>
          </a:bodyPr>
          <a:lstStyle/>
          <a:p>
            <a:pPr indent="0" fontAlgn="auto">
              <a:lnSpc>
                <a:spcPct val="150000"/>
              </a:lnSpc>
              <a:buFont typeface="Arial" panose="020B0604020202020204" pitchFamily="34" charset="0"/>
              <a:buNone/>
            </a:pPr>
            <a:r>
              <a:rPr lang="zh-CN" sz="2200" b="1">
                <a:solidFill>
                  <a:srgbClr val="FF0000"/>
                </a:solidFill>
                <a:latin typeface="微软雅黑" panose="020B0503020204020204" charset="-122"/>
                <a:ea typeface="微软雅黑" panose="020B0503020204020204" charset="-122"/>
                <a:cs typeface="华文中宋" panose="02010600040101010101" pitchFamily="2" charset="-122"/>
              </a:rPr>
              <a:t>政党政治：</a:t>
            </a:r>
            <a:r>
              <a:rPr lang="zh-CN" sz="2200" b="1">
                <a:latin typeface="微软雅黑" panose="020B0503020204020204" charset="-122"/>
                <a:ea typeface="微软雅黑" panose="020B0503020204020204" charset="-122"/>
                <a:cs typeface="华文中宋" panose="02010600040101010101" pitchFamily="2" charset="-122"/>
              </a:rPr>
              <a:t>指一个国家通过政党行使国家政权的形式。政党政治的核心：政党争取成为执政党，然后通过领导和掌握国家政权来贯彻实现党的政纲和政策，使自己所代表的阶级或阶层、集团的意志变为国家意志。</a:t>
            </a:r>
            <a:endParaRPr lang="zh-CN" sz="2200" b="1">
              <a:latin typeface="微软雅黑" panose="020B0503020204020204" charset="-122"/>
              <a:ea typeface="微软雅黑" panose="020B0503020204020204" charset="-122"/>
              <a:cs typeface="华文中宋" panose="02010600040101010101" pitchFamily="2" charset="-122"/>
            </a:endParaRPr>
          </a:p>
        </p:txBody>
      </p:sp>
      <p:sp>
        <p:nvSpPr>
          <p:cNvPr id="12" name="文本框 11"/>
          <p:cNvSpPr txBox="1"/>
          <p:nvPr/>
        </p:nvSpPr>
        <p:spPr>
          <a:xfrm>
            <a:off x="276860" y="5664835"/>
            <a:ext cx="11596370" cy="1106805"/>
          </a:xfrm>
          <a:prstGeom prst="rect">
            <a:avLst/>
          </a:prstGeom>
          <a:noFill/>
        </p:spPr>
        <p:txBody>
          <a:bodyPr wrap="square" rtlCol="0" anchor="t">
            <a:spAutoFit/>
          </a:bodyPr>
          <a:lstStyle/>
          <a:p>
            <a:pPr indent="0" fontAlgn="auto">
              <a:lnSpc>
                <a:spcPct val="150000"/>
              </a:lnSpc>
              <a:buFont typeface="Arial" panose="020B0604020202020204" pitchFamily="34" charset="0"/>
              <a:buNone/>
            </a:pPr>
            <a:r>
              <a:rPr lang="zh-CN" sz="2200" b="1">
                <a:solidFill>
                  <a:srgbClr val="FF0000"/>
                </a:solidFill>
                <a:latin typeface="微软雅黑" panose="020B0503020204020204" charset="-122"/>
                <a:ea typeface="微软雅黑" panose="020B0503020204020204" charset="-122"/>
                <a:cs typeface="华文中宋" panose="02010600040101010101" pitchFamily="2" charset="-122"/>
                <a:sym typeface="+mn-ea"/>
              </a:rPr>
              <a:t>兴起原因：</a:t>
            </a:r>
            <a:r>
              <a:rPr lang="zh-CN" sz="2200" b="1">
                <a:latin typeface="微软雅黑" panose="020B0503020204020204" charset="-122"/>
                <a:ea typeface="微软雅黑" panose="020B0503020204020204" charset="-122"/>
                <a:cs typeface="华文中宋" panose="02010600040101010101" pitchFamily="2" charset="-122"/>
                <a:sym typeface="+mn-ea"/>
              </a:rPr>
              <a:t>①辛亥革命后民主共和的观念的传播；②《临时约法》确立责任内阁制；③中国经济结构与阶级关系复杂。</a:t>
            </a:r>
            <a:endParaRPr lang="zh-CN" sz="2200" b="1">
              <a:latin typeface="微软雅黑" panose="020B0503020204020204" charset="-122"/>
              <a:ea typeface="微软雅黑" panose="020B0503020204020204" charset="-122"/>
              <a:cs typeface="华文中宋" panose="02010600040101010101" pitchFamily="2" charset="-122"/>
              <a:sym typeface="+mn-ea"/>
            </a:endParaRPr>
          </a:p>
        </p:txBody>
      </p:sp>
      <p:sp>
        <p:nvSpPr>
          <p:cNvPr id="13" name="文本框 12"/>
          <p:cNvSpPr txBox="1"/>
          <p:nvPr/>
        </p:nvSpPr>
        <p:spPr>
          <a:xfrm>
            <a:off x="7124700" y="69850"/>
            <a:ext cx="4972685" cy="1529715"/>
          </a:xfrm>
          <a:prstGeom prst="rect">
            <a:avLst/>
          </a:prstGeom>
          <a:solidFill>
            <a:schemeClr val="bg1"/>
          </a:solidFill>
          <a:ln>
            <a:solidFill>
              <a:srgbClr val="C00000"/>
            </a:solidFill>
          </a:ln>
        </p:spPr>
        <p:txBody>
          <a:bodyPr wrap="square" rtlCol="0" anchor="t">
            <a:spAutoFit/>
          </a:bodyPr>
          <a:lstStyle/>
          <a:p>
            <a:pPr algn="just">
              <a:lnSpc>
                <a:spcPct val="130000"/>
              </a:lnSpc>
            </a:pPr>
            <a:r>
              <a:rPr lang="zh-CN" altLang="zh-CN"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北洋政府：</a:t>
            </a:r>
            <a:r>
              <a:rPr lang="zh-CN" altLang="zh-CN" b="1">
                <a:latin typeface="微软雅黑" panose="020B0503020204020204" charset="-122"/>
                <a:ea typeface="微软雅黑" panose="020B0503020204020204" charset="-122"/>
                <a:cs typeface="微软雅黑" panose="020B0503020204020204" charset="-122"/>
                <a:sym typeface="Arial" panose="020B0604020202020204" pitchFamily="34" charset="0"/>
              </a:rPr>
              <a:t>是指中华民国前期以</a:t>
            </a:r>
            <a:r>
              <a:rPr lang="zh-CN" altLang="zh-CN"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袁世凯</a:t>
            </a:r>
            <a:r>
              <a:rPr lang="zh-CN" altLang="zh-CN" b="1">
                <a:latin typeface="微软雅黑" panose="020B0503020204020204" charset="-122"/>
                <a:ea typeface="微软雅黑" panose="020B0503020204020204" charset="-122"/>
                <a:cs typeface="微软雅黑" panose="020B0503020204020204" charset="-122"/>
                <a:sym typeface="Arial" panose="020B0604020202020204" pitchFamily="34" charset="0"/>
              </a:rPr>
              <a:t>为首的晚清北洋军阀在政治格局中占主导地位的</a:t>
            </a:r>
            <a:r>
              <a:rPr lang="zh-CN" altLang="zh-CN" b="1" smtClean="0">
                <a:latin typeface="微软雅黑" panose="020B0503020204020204" charset="-122"/>
                <a:ea typeface="微软雅黑" panose="020B0503020204020204" charset="-122"/>
                <a:cs typeface="微软雅黑" panose="020B0503020204020204" charset="-122"/>
                <a:sym typeface="Arial" panose="020B0604020202020204" pitchFamily="34" charset="0"/>
              </a:rPr>
              <a:t>中央政府</a:t>
            </a:r>
            <a:r>
              <a:rPr lang="zh-CN" altLang="en-US" b="1" smtClean="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b="1" smtClean="0">
                <a:latin typeface="微软雅黑" panose="020B0503020204020204" charset="-122"/>
                <a:ea typeface="微软雅黑" panose="020B0503020204020204" charset="-122"/>
                <a:cs typeface="微软雅黑" panose="020B0503020204020204" charset="-122"/>
                <a:sym typeface="Arial" panose="020B0604020202020204" pitchFamily="34" charset="0"/>
              </a:rPr>
              <a:t>1912</a:t>
            </a:r>
            <a:r>
              <a:rPr lang="zh-CN" altLang="en-US" b="1" smtClean="0">
                <a:latin typeface="微软雅黑" panose="020B0503020204020204" charset="-122"/>
                <a:ea typeface="微软雅黑" panose="020B0503020204020204" charset="-122"/>
                <a:cs typeface="微软雅黑" panose="020B0503020204020204" charset="-122"/>
                <a:sym typeface="Arial" panose="020B0604020202020204" pitchFamily="34" charset="0"/>
              </a:rPr>
              <a:t>年</a:t>
            </a:r>
            <a:r>
              <a:rPr lang="en-US" altLang="zh-CN" b="1" smtClean="0">
                <a:latin typeface="微软雅黑" panose="020B0503020204020204" charset="-122"/>
                <a:ea typeface="微软雅黑" panose="020B0503020204020204" charset="-122"/>
                <a:cs typeface="微软雅黑" panose="020B0503020204020204" charset="-122"/>
                <a:sym typeface="Arial" panose="020B0604020202020204" pitchFamily="34" charset="0"/>
              </a:rPr>
              <a:t>-1928</a:t>
            </a:r>
            <a:r>
              <a:rPr lang="zh-CN" altLang="en-US" b="1" smtClean="0">
                <a:latin typeface="微软雅黑" panose="020B0503020204020204" charset="-122"/>
                <a:ea typeface="微软雅黑" panose="020B0503020204020204" charset="-122"/>
                <a:cs typeface="微软雅黑" panose="020B0503020204020204" charset="-122"/>
                <a:sym typeface="Arial" panose="020B0604020202020204" pitchFamily="34" charset="0"/>
              </a:rPr>
              <a:t>年）</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代表</a:t>
            </a: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mn-ea"/>
              </a:rPr>
              <a:t>大买办和大地主阶级</a:t>
            </a:r>
            <a:r>
              <a:rPr lang="zh-CN" altLang="en-US" b="1" dirty="0">
                <a:solidFill>
                  <a:srgbClr val="002060"/>
                </a:solidFill>
                <a:latin typeface="微软雅黑" panose="020B0503020204020204" charset="-122"/>
                <a:ea typeface="微软雅黑" panose="020B0503020204020204" charset="-122"/>
                <a:cs typeface="微软雅黑" panose="020B0503020204020204" charset="-122"/>
                <a:sym typeface="+mn-ea"/>
              </a:rPr>
              <a:t>的利益，对内独裁对外卖国。</a:t>
            </a:r>
            <a:endParaRPr lang="zh-CN" altLang="en-US" b="1"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5"/>
          <p:cNvCxnSpPr/>
          <p:nvPr userDrawn="1">
            <p:custDataLst>
              <p:tags r:id="rId1"/>
            </p:custDataLst>
          </p:nvPr>
        </p:nvCxnSpPr>
        <p:spPr>
          <a:xfrm>
            <a:off x="395536" y="664332"/>
            <a:ext cx="8290358" cy="0"/>
          </a:xfrm>
          <a:prstGeom prst="line">
            <a:avLst/>
          </a:prstGeom>
          <a:ln w="12700">
            <a:solidFill>
              <a:srgbClr val="70554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userDrawn="1">
            <p:custDataLst>
              <p:tags r:id="rId2"/>
            </p:custDataLst>
          </p:nvPr>
        </p:nvSpPr>
        <p:spPr>
          <a:xfrm>
            <a:off x="1047115" y="114935"/>
            <a:ext cx="3731260" cy="521970"/>
          </a:xfrm>
          <a:prstGeom prst="rect">
            <a:avLst/>
          </a:prstGeom>
          <a:noFill/>
          <a:ln>
            <a:noFill/>
          </a:ln>
        </p:spPr>
        <p:txBody>
          <a:bodyPr wrap="square" rtlCol="0">
            <a:spAutoFit/>
            <a:scene3d>
              <a:camera prst="orthographicFront"/>
              <a:lightRig rig="threePt" dir="t"/>
            </a:scene3d>
            <a:sp3d contourW="12700"/>
          </a:bodyPr>
          <a:lstStyle/>
          <a:p>
            <a:pPr defTabSz="1450340">
              <a:buClrTx/>
              <a:buSzTx/>
              <a:buFontTx/>
            </a:pPr>
            <a:r>
              <a:rPr lang="zh-CN" altLang="en-US" sz="2800" b="1" spc="300">
                <a:solidFill>
                  <a:schemeClr val="tx1">
                    <a:lumMod val="95000"/>
                    <a:lumOff val="5000"/>
                  </a:schemeClr>
                </a:solidFill>
                <a:latin typeface="思源黑体 CN Normal"/>
                <a:cs typeface="+mn-ea"/>
              </a:rPr>
              <a:t>民国时期的政治制度</a:t>
            </a:r>
            <a:endParaRPr lang="zh-CN" altLang="en-US" sz="2800" b="1" spc="300">
              <a:solidFill>
                <a:schemeClr val="tx1">
                  <a:lumMod val="95000"/>
                  <a:lumOff val="5000"/>
                </a:schemeClr>
              </a:solidFill>
              <a:latin typeface="思源黑体 CN Normal"/>
              <a:cs typeface="+mn-ea"/>
            </a:endParaRPr>
          </a:p>
        </p:txBody>
      </p:sp>
      <p:sp>
        <p:nvSpPr>
          <p:cNvPr id="29" name="Oval 10"/>
          <p:cNvSpPr/>
          <p:nvPr>
            <p:custDataLst>
              <p:tags r:id="rId3"/>
            </p:custDataLst>
          </p:nvPr>
        </p:nvSpPr>
        <p:spPr>
          <a:xfrm>
            <a:off x="395605" y="67310"/>
            <a:ext cx="582295" cy="508000"/>
          </a:xfrm>
          <a:prstGeom prst="ellipse">
            <a:avLst/>
          </a:prstGeom>
          <a:solidFill>
            <a:srgbClr val="705540"/>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algn="ctr" eaLnBrk="1" hangingPunct="1">
              <a:buFont typeface="Arial" panose="020B0604020202020204" pitchFamily="34" charset="0"/>
              <a:buNone/>
            </a:pPr>
            <a:r>
              <a:rPr lang="zh-CN" altLang="en-US" b="1">
                <a:solidFill>
                  <a:schemeClr val="bg2"/>
                </a:solidFill>
                <a:latin typeface="思源等宽 N"/>
                <a:ea typeface="+mj-ea"/>
              </a:rPr>
              <a:t>一</a:t>
            </a:r>
            <a:endParaRPr lang="zh-CN" altLang="en-US" b="1">
              <a:solidFill>
                <a:schemeClr val="bg2"/>
              </a:solidFill>
              <a:latin typeface="思源等宽 N"/>
              <a:ea typeface="+mj-ea"/>
            </a:endParaRPr>
          </a:p>
        </p:txBody>
      </p:sp>
      <p:sp>
        <p:nvSpPr>
          <p:cNvPr id="2" name="文本框 1"/>
          <p:cNvSpPr txBox="1"/>
          <p:nvPr>
            <p:custDataLst>
              <p:tags r:id="rId4"/>
            </p:custDataLst>
          </p:nvPr>
        </p:nvSpPr>
        <p:spPr>
          <a:xfrm>
            <a:off x="793750" y="843915"/>
            <a:ext cx="8844280" cy="491490"/>
          </a:xfrm>
          <a:prstGeom prst="rect">
            <a:avLst/>
          </a:prstGeom>
          <a:noFill/>
        </p:spPr>
        <p:txBody>
          <a:bodyPr wrap="square" rtlCol="0">
            <a:spAutoFit/>
          </a:bodyPr>
          <a:lstStyle/>
          <a:p>
            <a:r>
              <a:rPr lang="en-US"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2.</a:t>
            </a:r>
            <a:r>
              <a:rPr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北洋政府（1912—1928）——政党政治</a:t>
            </a:r>
            <a:r>
              <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rPr>
              <a:t>（曲折历程）</a:t>
            </a:r>
            <a:endParaRPr lang="zh-CN" sz="2600" b="1">
              <a:solidFill>
                <a:schemeClr val="tx1">
                  <a:lumMod val="95000"/>
                  <a:lumOff val="5000"/>
                </a:schemeClr>
              </a:solidFill>
              <a:latin typeface="华文中宋" panose="02010600040101010101" pitchFamily="2" charset="-122"/>
              <a:ea typeface="华文中宋" panose="02010600040101010101" pitchFamily="2" charset="-122"/>
              <a:cs typeface="华文中宋" panose="02010600040101010101" pitchFamily="2" charset="-122"/>
            </a:endParaRPr>
          </a:p>
        </p:txBody>
      </p:sp>
      <p:cxnSp>
        <p:nvCxnSpPr>
          <p:cNvPr id="3" name="直接箭头连接符 2"/>
          <p:cNvCxnSpPr/>
          <p:nvPr/>
        </p:nvCxnSpPr>
        <p:spPr>
          <a:xfrm>
            <a:off x="1343025" y="3516630"/>
            <a:ext cx="9699625" cy="10795"/>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976120" y="338518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custDataLst>
              <p:tags r:id="rId5"/>
            </p:custDataLst>
          </p:nvPr>
        </p:nvSpPr>
        <p:spPr>
          <a:xfrm>
            <a:off x="9337040" y="338518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6"/>
            </p:custDataLst>
          </p:nvPr>
        </p:nvSpPr>
        <p:spPr>
          <a:xfrm>
            <a:off x="3816350" y="338518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7"/>
            </p:custDataLst>
          </p:nvPr>
        </p:nvSpPr>
        <p:spPr>
          <a:xfrm>
            <a:off x="5656580" y="338518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8"/>
            </p:custDataLst>
          </p:nvPr>
        </p:nvSpPr>
        <p:spPr>
          <a:xfrm>
            <a:off x="7496810" y="3385185"/>
            <a:ext cx="300355" cy="2635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p:custDataLst>
              <p:tags r:id="rId9"/>
            </p:custDataLst>
          </p:nvPr>
        </p:nvSpPr>
        <p:spPr>
          <a:xfrm>
            <a:off x="945515" y="3902075"/>
            <a:ext cx="2575560" cy="1445260"/>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1912.8，同盟会改组成国民党，并在国会选举中获胜，宋负责组织责任内阁</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17" name="下箭头 16"/>
          <p:cNvSpPr/>
          <p:nvPr/>
        </p:nvSpPr>
        <p:spPr>
          <a:xfrm>
            <a:off x="2026920" y="5518150"/>
            <a:ext cx="175895" cy="34417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42010" y="5913120"/>
            <a:ext cx="2783205" cy="398780"/>
          </a:xfrm>
          <a:prstGeom prst="rect">
            <a:avLst/>
          </a:prstGeom>
          <a:noFill/>
        </p:spPr>
        <p:txBody>
          <a:bodyPr wrap="square" rtlCol="0">
            <a:spAutoFit/>
          </a:bodyPr>
          <a:lstStyle/>
          <a:p>
            <a:r>
              <a:rPr lang="zh-CN" sz="2000" b="1">
                <a:latin typeface="微软雅黑" panose="020B0503020204020204" charset="-122"/>
                <a:ea typeface="微软雅黑" panose="020B0503020204020204" charset="-122"/>
                <a:cs typeface="华文中宋" panose="02010600040101010101" pitchFamily="2" charset="-122"/>
              </a:rPr>
              <a:t>威胁袁世凯的</a:t>
            </a:r>
            <a:r>
              <a:rPr lang="zh-CN" sz="2000" b="1">
                <a:solidFill>
                  <a:srgbClr val="C00000"/>
                </a:solidFill>
                <a:latin typeface="微软雅黑" panose="020B0503020204020204" charset="-122"/>
                <a:ea typeface="微软雅黑" panose="020B0503020204020204" charset="-122"/>
                <a:cs typeface="华文中宋" panose="02010600040101010101" pitchFamily="2" charset="-122"/>
              </a:rPr>
              <a:t>独裁</a:t>
            </a:r>
            <a:r>
              <a:rPr lang="zh-CN" sz="2000" b="1">
                <a:latin typeface="微软雅黑" panose="020B0503020204020204" charset="-122"/>
                <a:ea typeface="微软雅黑" panose="020B0503020204020204" charset="-122"/>
                <a:cs typeface="华文中宋" panose="02010600040101010101" pitchFamily="2" charset="-122"/>
              </a:rPr>
              <a:t>统治</a:t>
            </a:r>
            <a:endParaRPr lang="zh-CN" sz="2000" b="1">
              <a:latin typeface="微软雅黑" panose="020B0503020204020204" charset="-122"/>
              <a:ea typeface="微软雅黑" panose="020B0503020204020204" charset="-122"/>
              <a:cs typeface="华文中宋" panose="02010600040101010101" pitchFamily="2" charset="-122"/>
            </a:endParaRPr>
          </a:p>
        </p:txBody>
      </p:sp>
      <p:sp>
        <p:nvSpPr>
          <p:cNvPr id="19" name="文本框 18"/>
          <p:cNvSpPr txBox="1"/>
          <p:nvPr>
            <p:custDataLst>
              <p:tags r:id="rId10"/>
            </p:custDataLst>
          </p:nvPr>
        </p:nvSpPr>
        <p:spPr>
          <a:xfrm>
            <a:off x="2632075" y="1524635"/>
            <a:ext cx="2775585" cy="1783715"/>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191</a:t>
            </a:r>
            <a:r>
              <a:rPr lang="en-US" altLang="zh-CN" sz="2000" b="1">
                <a:latin typeface="微软雅黑" panose="020B0503020204020204" charset="-122"/>
                <a:ea typeface="微软雅黑" panose="020B0503020204020204" charset="-122"/>
                <a:cs typeface="华文中宋" panose="02010600040101010101" pitchFamily="2" charset="-122"/>
                <a:sym typeface="+mn-ea"/>
              </a:rPr>
              <a:t>3</a:t>
            </a:r>
            <a:r>
              <a:rPr lang="zh-CN" sz="2000" b="1">
                <a:latin typeface="微软雅黑" panose="020B0503020204020204" charset="-122"/>
                <a:ea typeface="微软雅黑" panose="020B0503020204020204" charset="-122"/>
                <a:cs typeface="华文中宋" panose="02010600040101010101" pitchFamily="2" charset="-122"/>
                <a:sym typeface="+mn-ea"/>
              </a:rPr>
              <a:t>，“宋教仁案”；孙中山捍卫共和第一次斗争：</a:t>
            </a:r>
            <a:r>
              <a:rPr lang="zh-CN" sz="2000" b="1">
                <a:solidFill>
                  <a:srgbClr val="C00000"/>
                </a:solidFill>
                <a:latin typeface="微软雅黑" panose="020B0503020204020204" charset="-122"/>
                <a:ea typeface="微软雅黑" panose="020B0503020204020204" charset="-122"/>
                <a:cs typeface="华文中宋" panose="02010600040101010101" pitchFamily="2" charset="-122"/>
                <a:sym typeface="+mn-ea"/>
              </a:rPr>
              <a:t>“二次革命”</a:t>
            </a:r>
            <a:r>
              <a:rPr lang="zh-CN" sz="2000" b="1">
                <a:latin typeface="微软雅黑" panose="020B0503020204020204" charset="-122"/>
                <a:ea typeface="微软雅黑" panose="020B0503020204020204" charset="-122"/>
                <a:cs typeface="华文中宋" panose="02010600040101010101" pitchFamily="2" charset="-122"/>
                <a:sym typeface="+mn-ea"/>
              </a:rPr>
              <a:t>；袁解散中国国民党，政党政治</a:t>
            </a:r>
            <a:r>
              <a:rPr lang="zh-CN" sz="2000" b="1">
                <a:solidFill>
                  <a:srgbClr val="C00000"/>
                </a:solidFill>
                <a:latin typeface="微软雅黑" panose="020B0503020204020204" charset="-122"/>
                <a:ea typeface="微软雅黑" panose="020B0503020204020204" charset="-122"/>
                <a:cs typeface="华文中宋" panose="02010600040101010101" pitchFamily="2" charset="-122"/>
                <a:sym typeface="+mn-ea"/>
              </a:rPr>
              <a:t>名存实亡</a:t>
            </a:r>
            <a:r>
              <a:rPr lang="zh-CN" sz="2000" b="1">
                <a:latin typeface="微软雅黑" panose="020B0503020204020204" charset="-122"/>
                <a:ea typeface="微软雅黑" panose="020B0503020204020204" charset="-122"/>
                <a:cs typeface="华文中宋" panose="02010600040101010101" pitchFamily="2" charset="-122"/>
                <a:sym typeface="+mn-ea"/>
              </a:rPr>
              <a:t> </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0" name="文本框 19"/>
          <p:cNvSpPr txBox="1"/>
          <p:nvPr>
            <p:custDataLst>
              <p:tags r:id="rId11"/>
            </p:custDataLst>
          </p:nvPr>
        </p:nvSpPr>
        <p:spPr>
          <a:xfrm>
            <a:off x="4244340" y="3902075"/>
            <a:ext cx="2775585" cy="1783715"/>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191</a:t>
            </a:r>
            <a:r>
              <a:rPr lang="en-US" altLang="zh-CN" sz="2000" b="1">
                <a:latin typeface="微软雅黑" panose="020B0503020204020204" charset="-122"/>
                <a:ea typeface="微软雅黑" panose="020B0503020204020204" charset="-122"/>
                <a:cs typeface="华文中宋" panose="02010600040101010101" pitchFamily="2" charset="-122"/>
                <a:sym typeface="+mn-ea"/>
              </a:rPr>
              <a:t>4</a:t>
            </a:r>
            <a:r>
              <a:rPr lang="zh-CN" sz="2000" b="1">
                <a:latin typeface="微软雅黑" panose="020B0503020204020204" charset="-122"/>
                <a:ea typeface="微软雅黑" panose="020B0503020204020204" charset="-122"/>
                <a:cs typeface="华文中宋" panose="02010600040101010101" pitchFamily="2" charset="-122"/>
                <a:sym typeface="+mn-ea"/>
              </a:rPr>
              <a:t>，袁</a:t>
            </a:r>
            <a:r>
              <a:rPr sz="2000" b="1">
                <a:latin typeface="微软雅黑" panose="020B0503020204020204" charset="-122"/>
                <a:ea typeface="微软雅黑" panose="020B0503020204020204" charset="-122"/>
                <a:cs typeface="华文中宋" panose="02010600040101010101" pitchFamily="2" charset="-122"/>
                <a:sym typeface="+mn-ea"/>
              </a:rPr>
              <a:t>公布《中华民国约法》,改责任内阁制为总统制;《修正大总统选举法》：总统任期十年,可连选连任</a:t>
            </a:r>
            <a:endParaRPr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1" name="文本框 20"/>
          <p:cNvSpPr txBox="1"/>
          <p:nvPr>
            <p:custDataLst>
              <p:tags r:id="rId12"/>
            </p:custDataLst>
          </p:nvPr>
        </p:nvSpPr>
        <p:spPr>
          <a:xfrm>
            <a:off x="6451600" y="1543685"/>
            <a:ext cx="2987675" cy="1783715"/>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zh-CN" sz="2000" b="1">
                <a:latin typeface="微软雅黑" panose="020B0503020204020204" charset="-122"/>
                <a:ea typeface="微软雅黑" panose="020B0503020204020204" charset="-122"/>
                <a:cs typeface="华文中宋" panose="02010600040101010101" pitchFamily="2" charset="-122"/>
                <a:sym typeface="+mn-ea"/>
              </a:rPr>
              <a:t>191</a:t>
            </a:r>
            <a:r>
              <a:rPr sz="2000" b="1">
                <a:latin typeface="微软雅黑" panose="020B0503020204020204" charset="-122"/>
                <a:ea typeface="微软雅黑" panose="020B0503020204020204" charset="-122"/>
                <a:cs typeface="华文中宋" panose="02010600040101010101" pitchFamily="2" charset="-122"/>
                <a:sym typeface="+mn-ea"/>
              </a:rPr>
              <a:t>5，</a:t>
            </a:r>
            <a:r>
              <a:rPr lang="zh-CN" sz="2000" b="1">
                <a:latin typeface="微软雅黑" panose="020B0503020204020204" charset="-122"/>
                <a:ea typeface="微软雅黑" panose="020B0503020204020204" charset="-122"/>
                <a:cs typeface="华文中宋" panose="02010600040101010101" pitchFamily="2" charset="-122"/>
                <a:sym typeface="+mn-ea"/>
              </a:rPr>
              <a:t>袁</a:t>
            </a:r>
            <a:r>
              <a:rPr sz="2000" b="1">
                <a:latin typeface="微软雅黑" panose="020B0503020204020204" charset="-122"/>
                <a:ea typeface="微软雅黑" panose="020B0503020204020204" charset="-122"/>
                <a:cs typeface="华文中宋" panose="02010600040101010101" pitchFamily="2" charset="-122"/>
                <a:sym typeface="+mn-ea"/>
              </a:rPr>
              <a:t>签订《中日民四条约》，出卖国家利益，获得日本支持；12月接受“劝进”</a:t>
            </a:r>
            <a:r>
              <a:rPr lang="zh-CN" sz="2000" b="1">
                <a:latin typeface="微软雅黑" panose="020B0503020204020204" charset="-122"/>
                <a:ea typeface="微软雅黑" panose="020B0503020204020204" charset="-122"/>
                <a:cs typeface="华文中宋" panose="02010600040101010101" pitchFamily="2" charset="-122"/>
                <a:sym typeface="+mn-ea"/>
              </a:rPr>
              <a:t>，</a:t>
            </a:r>
            <a:r>
              <a:rPr sz="2000" b="1">
                <a:latin typeface="微软雅黑" panose="020B0503020204020204" charset="-122"/>
                <a:ea typeface="微软雅黑" panose="020B0503020204020204" charset="-122"/>
                <a:cs typeface="华文中宋" panose="02010600040101010101" pitchFamily="2" charset="-122"/>
                <a:sym typeface="+mn-ea"/>
              </a:rPr>
              <a:t>复辟帝制；</a:t>
            </a:r>
            <a:r>
              <a:rPr lang="zh-CN" sz="2000" b="1">
                <a:solidFill>
                  <a:srgbClr val="C00000"/>
                </a:solidFill>
                <a:latin typeface="微软雅黑" panose="020B0503020204020204" charset="-122"/>
                <a:ea typeface="微软雅黑" panose="020B0503020204020204" charset="-122"/>
                <a:cs typeface="华文中宋" panose="02010600040101010101" pitchFamily="2" charset="-122"/>
                <a:sym typeface="+mn-ea"/>
              </a:rPr>
              <a:t>“护国战争”</a:t>
            </a:r>
            <a:r>
              <a:rPr lang="zh-CN" sz="2000" b="1">
                <a:latin typeface="微软雅黑" panose="020B0503020204020204" charset="-122"/>
                <a:ea typeface="微软雅黑" panose="020B0503020204020204" charset="-122"/>
                <a:cs typeface="华文中宋" panose="02010600040101010101" pitchFamily="2" charset="-122"/>
                <a:sym typeface="+mn-ea"/>
              </a:rPr>
              <a:t>爆发</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
        <p:nvSpPr>
          <p:cNvPr id="22" name="文本框 21"/>
          <p:cNvSpPr txBox="1"/>
          <p:nvPr>
            <p:custDataLst>
              <p:tags r:id="rId13"/>
            </p:custDataLst>
          </p:nvPr>
        </p:nvSpPr>
        <p:spPr>
          <a:xfrm>
            <a:off x="7743190" y="3902075"/>
            <a:ext cx="2987675" cy="2122805"/>
          </a:xfrm>
          <a:prstGeom prst="rect">
            <a:avLst/>
          </a:prstGeom>
          <a:noFill/>
          <a:ln w="25400">
            <a:gradFill>
              <a:gsLst>
                <a:gs pos="7000">
                  <a:srgbClr val="3C688D"/>
                </a:gs>
                <a:gs pos="100000">
                  <a:srgbClr val="AD2B37"/>
                </a:gs>
              </a:gsLst>
              <a:lin ang="5400000" scaled="1"/>
            </a:gradFill>
            <a:prstDash val="dash"/>
          </a:ln>
        </p:spPr>
        <p:txBody>
          <a:bodyPr wrap="square" rtlCol="0" anchor="t">
            <a:spAutoFit/>
          </a:bodyPr>
          <a:lstStyle/>
          <a:p>
            <a:pPr>
              <a:lnSpc>
                <a:spcPct val="110000"/>
              </a:lnSpc>
            </a:pPr>
            <a:r>
              <a:rPr lang="en-US" sz="2000" b="1">
                <a:latin typeface="微软雅黑" panose="020B0503020204020204" charset="-122"/>
                <a:ea typeface="微软雅黑" panose="020B0503020204020204" charset="-122"/>
                <a:cs typeface="华文中宋" panose="02010600040101010101" pitchFamily="2" charset="-122"/>
                <a:sym typeface="+mn-ea"/>
              </a:rPr>
              <a:t>1</a:t>
            </a:r>
            <a:r>
              <a:rPr sz="2000" b="1">
                <a:latin typeface="微软雅黑" panose="020B0503020204020204" charset="-122"/>
                <a:ea typeface="微软雅黑" panose="020B0503020204020204" charset="-122"/>
                <a:cs typeface="华文中宋" panose="02010600040101010101" pitchFamily="2" charset="-122"/>
                <a:sym typeface="+mn-ea"/>
              </a:rPr>
              <a:t>916年3月，</a:t>
            </a:r>
            <a:r>
              <a:rPr lang="zh-CN" sz="2000" b="1">
                <a:latin typeface="微软雅黑" panose="020B0503020204020204" charset="-122"/>
                <a:ea typeface="微软雅黑" panose="020B0503020204020204" charset="-122"/>
                <a:cs typeface="华文中宋" panose="02010600040101010101" pitchFamily="2" charset="-122"/>
                <a:sym typeface="+mn-ea"/>
              </a:rPr>
              <a:t>袁</a:t>
            </a:r>
            <a:r>
              <a:rPr sz="2000" b="1">
                <a:latin typeface="微软雅黑" panose="020B0503020204020204" charset="-122"/>
                <a:ea typeface="微软雅黑" panose="020B0503020204020204" charset="-122"/>
                <a:cs typeface="华文中宋" panose="02010600040101010101" pitchFamily="2" charset="-122"/>
                <a:sym typeface="+mn-ea"/>
              </a:rPr>
              <a:t>改民国纪年为“洪宪”元年</a:t>
            </a:r>
            <a:r>
              <a:rPr lang="zh-CN" sz="2000" b="1">
                <a:latin typeface="微软雅黑" panose="020B0503020204020204" charset="-122"/>
                <a:ea typeface="微软雅黑" panose="020B0503020204020204" charset="-122"/>
                <a:cs typeface="华文中宋" panose="02010600040101010101" pitchFamily="2" charset="-122"/>
                <a:sym typeface="+mn-ea"/>
              </a:rPr>
              <a:t>，不久迫于压力袁取消帝制，恢复中华民国；</a:t>
            </a:r>
            <a:r>
              <a:rPr lang="en-US" altLang="zh-CN" sz="2000" b="1">
                <a:latin typeface="微软雅黑" panose="020B0503020204020204" charset="-122"/>
                <a:ea typeface="微软雅黑" panose="020B0503020204020204" charset="-122"/>
                <a:cs typeface="华文中宋" panose="02010600040101010101" pitchFamily="2" charset="-122"/>
                <a:sym typeface="+mn-ea"/>
              </a:rPr>
              <a:t>6</a:t>
            </a:r>
            <a:r>
              <a:rPr lang="zh-CN" altLang="en-US" sz="2000" b="1">
                <a:latin typeface="微软雅黑" panose="020B0503020204020204" charset="-122"/>
                <a:ea typeface="微软雅黑" panose="020B0503020204020204" charset="-122"/>
                <a:cs typeface="华文中宋" panose="02010600040101010101" pitchFamily="2" charset="-122"/>
                <a:sym typeface="+mn-ea"/>
              </a:rPr>
              <a:t>月，</a:t>
            </a:r>
            <a:r>
              <a:rPr lang="zh-CN" sz="2000" b="1">
                <a:latin typeface="微软雅黑" panose="020B0503020204020204" charset="-122"/>
                <a:ea typeface="微软雅黑" panose="020B0503020204020204" charset="-122"/>
                <a:cs typeface="华文中宋" panose="02010600040101010101" pitchFamily="2" charset="-122"/>
                <a:sym typeface="+mn-ea"/>
              </a:rPr>
              <a:t>袁病逝，进入</a:t>
            </a:r>
            <a:r>
              <a:rPr lang="zh-CN" sz="2000" b="1">
                <a:solidFill>
                  <a:srgbClr val="C00000"/>
                </a:solidFill>
                <a:latin typeface="微软雅黑" panose="020B0503020204020204" charset="-122"/>
                <a:ea typeface="微软雅黑" panose="020B0503020204020204" charset="-122"/>
                <a:cs typeface="华文中宋" panose="02010600040101010101" pitchFamily="2" charset="-122"/>
                <a:sym typeface="+mn-ea"/>
              </a:rPr>
              <a:t>军阀混战</a:t>
            </a:r>
            <a:r>
              <a:rPr lang="zh-CN" sz="2000" b="1">
                <a:latin typeface="微软雅黑" panose="020B0503020204020204" charset="-122"/>
                <a:ea typeface="微软雅黑" panose="020B0503020204020204" charset="-122"/>
                <a:cs typeface="华文中宋" panose="02010600040101010101" pitchFamily="2" charset="-122"/>
                <a:sym typeface="+mn-ea"/>
              </a:rPr>
              <a:t>时期，政治格局混乱不堪</a:t>
            </a:r>
            <a:endParaRPr lang="zh-CN" sz="2000" b="1">
              <a:latin typeface="微软雅黑" panose="020B0503020204020204" charset="-122"/>
              <a:ea typeface="微软雅黑" panose="020B0503020204020204" charset="-122"/>
              <a:cs typeface="华文中宋" panose="0201060004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17" grpId="0" animBg="1"/>
      <p:bldP spid="18" grpId="0"/>
      <p:bldP spid="19" grpId="0" bldLvl="0" animBg="1"/>
      <p:bldP spid="20" grpId="0" bldLvl="0" animBg="1"/>
      <p:bldP spid="21" grpId="0" bldLvl="0" animBg="1"/>
      <p:bldP spid="22" grpId="0" bldLvl="0" animBg="1"/>
    </p:bldLst>
  </p:timing>
</p:sld>
</file>

<file path=ppt/tags/tag1.xml><?xml version="1.0" encoding="utf-8"?>
<p:tagLst xmlns:p="http://schemas.openxmlformats.org/presentationml/2006/main">
  <p:tag name="AS_UNIQUEID" val="935"/>
</p:tagLst>
</file>

<file path=ppt/tags/tag10.xml><?xml version="1.0" encoding="utf-8"?>
<p:tagLst xmlns:p="http://schemas.openxmlformats.org/presentationml/2006/main">
  <p:tag name="AS_UNIQUEID" val="1708"/>
</p:tagLst>
</file>

<file path=ppt/tags/tag100.xml><?xml version="1.0" encoding="utf-8"?>
<p:tagLst xmlns:p="http://schemas.openxmlformats.org/presentationml/2006/main">
  <p:tag name="KSO_WM_UNIT_TABLE_BEAUTIFY" val="smartTable{e1a4da97-28cc-41fa-af1f-fbf75b6ead75}"/>
  <p:tag name="TABLE_RECT" val="144*195*671.9*150"/>
  <p:tag name="TABLE_EMPHASIZE_COLOR" val="6579300"/>
  <p:tag name="TABLE_ONEKEY_SKIN_IDX" val="0"/>
  <p:tag name="TABLE_SKINIDX" val="-1"/>
  <p:tag name="TABLE_COLORIDX" val="l"/>
  <p:tag name="TABLE_ENDDRAG_ORIGIN_RECT" val="401*169"/>
  <p:tag name="TABLE_ENDDRAG_RECT" val="70*173*401*169"/>
</p:tagLst>
</file>

<file path=ppt/tags/tag101.xml><?xml version="1.0" encoding="utf-8"?>
<p:tagLst xmlns:p="http://schemas.openxmlformats.org/presentationml/2006/main">
  <p:tag name="AS_UNIQUEID" val="3738"/>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AS_UNIQUEID" val="1709"/>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AS_UNIQUEID" val="1710"/>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TABLE_ENDDRAG_ORIGIN_RECT" val="378*121"/>
  <p:tag name="TABLE_ENDDRAG_RECT" val="6*42*378*121"/>
</p:tagLst>
</file>

<file path=ppt/tags/tag138.xml><?xml version="1.0" encoding="utf-8"?>
<p:tagLst xmlns:p="http://schemas.openxmlformats.org/presentationml/2006/main">
  <p:tag name="AS_UNIQUEID" val="1178"/>
  <p:tag name="KSO_WM_UNIT_PLACING_PICTURE_USER_VIEWPORT" val="{&quot;height&quot;:8613,&quot;width&quot;:12994}"/>
</p:tagLst>
</file>

<file path=ppt/tags/tag139.xml><?xml version="1.0" encoding="utf-8"?>
<p:tagLst xmlns:p="http://schemas.openxmlformats.org/presentationml/2006/main">
  <p:tag name="AS_UNIQUEID" val="1179"/>
</p:tagLst>
</file>

<file path=ppt/tags/tag14.xml><?xml version="1.0" encoding="utf-8"?>
<p:tagLst xmlns:p="http://schemas.openxmlformats.org/presentationml/2006/main">
  <p:tag name="AS_UNIQUEID" val="1844"/>
</p:tagLst>
</file>

<file path=ppt/tags/tag140.xml><?xml version="1.0" encoding="utf-8"?>
<p:tagLst xmlns:p="http://schemas.openxmlformats.org/presentationml/2006/main">
  <p:tag name="AS_UNIQUEID" val="1479"/>
</p:tagLst>
</file>

<file path=ppt/tags/tag141.xml><?xml version="1.0" encoding="utf-8"?>
<p:tagLst xmlns:p="http://schemas.openxmlformats.org/presentationml/2006/main">
  <p:tag name="AS_UNIQUEID" val="1480"/>
</p:tagLst>
</file>

<file path=ppt/tags/tag142.xml><?xml version="1.0" encoding="utf-8"?>
<p:tagLst xmlns:p="http://schemas.openxmlformats.org/presentationml/2006/main">
  <p:tag name="AS_UNIQUEID" val="1481"/>
</p:tagLst>
</file>

<file path=ppt/tags/tag143.xml><?xml version="1.0" encoding="utf-8"?>
<p:tagLst xmlns:p="http://schemas.openxmlformats.org/presentationml/2006/main">
  <p:tag name="AS_UNIQUEID" val="1482"/>
</p:tagLst>
</file>

<file path=ppt/tags/tag144.xml><?xml version="1.0" encoding="utf-8"?>
<p:tagLst xmlns:p="http://schemas.openxmlformats.org/presentationml/2006/main">
  <p:tag name="AS_UNIQUEID" val="1483"/>
</p:tagLst>
</file>

<file path=ppt/tags/tag145.xml><?xml version="1.0" encoding="utf-8"?>
<p:tagLst xmlns:p="http://schemas.openxmlformats.org/presentationml/2006/main">
  <p:tag name="AS_UNIQUEID" val="1484"/>
</p:tagLst>
</file>

<file path=ppt/tags/tag146.xml><?xml version="1.0" encoding="utf-8"?>
<p:tagLst xmlns:p="http://schemas.openxmlformats.org/presentationml/2006/main">
  <p:tag name="AS_UNIQUEID" val="1485"/>
</p:tagLst>
</file>

<file path=ppt/tags/tag147.xml><?xml version="1.0" encoding="utf-8"?>
<p:tagLst xmlns:p="http://schemas.openxmlformats.org/presentationml/2006/main">
  <p:tag name="AS_UNIQUEID" val="1486"/>
</p:tagLst>
</file>

<file path=ppt/tags/tag148.xml><?xml version="1.0" encoding="utf-8"?>
<p:tagLst xmlns:p="http://schemas.openxmlformats.org/presentationml/2006/main">
  <p:tag name="AS_UNIQUEID" val="1487"/>
</p:tagLst>
</file>

<file path=ppt/tags/tag149.xml><?xml version="1.0" encoding="utf-8"?>
<p:tagLst xmlns:p="http://schemas.openxmlformats.org/presentationml/2006/main">
  <p:tag name="AS_UNIQUEID" val="1488"/>
</p:tagLst>
</file>

<file path=ppt/tags/tag15.xml><?xml version="1.0" encoding="utf-8"?>
<p:tagLst xmlns:p="http://schemas.openxmlformats.org/presentationml/2006/main">
  <p:tag name="AS_UNIQUEID" val="1845"/>
</p:tagLst>
</file>

<file path=ppt/tags/tag150.xml><?xml version="1.0" encoding="utf-8"?>
<p:tagLst xmlns:p="http://schemas.openxmlformats.org/presentationml/2006/main">
  <p:tag name="AS_UNIQUEID" val="1489"/>
</p:tagLst>
</file>

<file path=ppt/tags/tag151.xml><?xml version="1.0" encoding="utf-8"?>
<p:tagLst xmlns:p="http://schemas.openxmlformats.org/presentationml/2006/main">
  <p:tag name="AS_UNIQUEID" val="1490"/>
</p:tagLst>
</file>

<file path=ppt/tags/tag152.xml><?xml version="1.0" encoding="utf-8"?>
<p:tagLst xmlns:p="http://schemas.openxmlformats.org/presentationml/2006/main">
  <p:tag name="AS_UNIQUEID" val="1491"/>
</p:tagLst>
</file>

<file path=ppt/tags/tag153.xml><?xml version="1.0" encoding="utf-8"?>
<p:tagLst xmlns:p="http://schemas.openxmlformats.org/presentationml/2006/main">
  <p:tag name="AS_UNIQUEID" val="1492"/>
</p:tagLst>
</file>

<file path=ppt/tags/tag154.xml><?xml version="1.0" encoding="utf-8"?>
<p:tagLst xmlns:p="http://schemas.openxmlformats.org/presentationml/2006/main">
  <p:tag name="AS_UNIQUEID" val="1493"/>
</p:tagLst>
</file>

<file path=ppt/tags/tag155.xml><?xml version="1.0" encoding="utf-8"?>
<p:tagLst xmlns:p="http://schemas.openxmlformats.org/presentationml/2006/main">
  <p:tag name="AS_UNIQUEID" val="1494"/>
</p:tagLst>
</file>

<file path=ppt/tags/tag156.xml><?xml version="1.0" encoding="utf-8"?>
<p:tagLst xmlns:p="http://schemas.openxmlformats.org/presentationml/2006/main">
  <p:tag name="AS_UNIQUEID" val="1495"/>
</p:tagLst>
</file>

<file path=ppt/tags/tag157.xml><?xml version="1.0" encoding="utf-8"?>
<p:tagLst xmlns:p="http://schemas.openxmlformats.org/presentationml/2006/main">
  <p:tag name="AS_UNIQUEID" val="1496"/>
</p:tagLst>
</file>

<file path=ppt/tags/tag158.xml><?xml version="1.0" encoding="utf-8"?>
<p:tagLst xmlns:p="http://schemas.openxmlformats.org/presentationml/2006/main">
  <p:tag name="AS_UNIQUEID" val="1497"/>
</p:tagLst>
</file>

<file path=ppt/tags/tag159.xml><?xml version="1.0" encoding="utf-8"?>
<p:tagLst xmlns:p="http://schemas.openxmlformats.org/presentationml/2006/main">
  <p:tag name="AS_UNIQUEID" val="1498"/>
</p:tagLst>
</file>

<file path=ppt/tags/tag16.xml><?xml version="1.0" encoding="utf-8"?>
<p:tagLst xmlns:p="http://schemas.openxmlformats.org/presentationml/2006/main">
  <p:tag name="AS_UNIQUEID" val="1846"/>
</p:tagLst>
</file>

<file path=ppt/tags/tag160.xml><?xml version="1.0" encoding="utf-8"?>
<p:tagLst xmlns:p="http://schemas.openxmlformats.org/presentationml/2006/main">
  <p:tag name="AS_UNIQUEID" val="1499"/>
</p:tagLst>
</file>

<file path=ppt/tags/tag161.xml><?xml version="1.0" encoding="utf-8"?>
<p:tagLst xmlns:p="http://schemas.openxmlformats.org/presentationml/2006/main">
  <p:tag name="AS_UNIQUEID" val="1500"/>
</p:tagLst>
</file>

<file path=ppt/tags/tag162.xml><?xml version="1.0" encoding="utf-8"?>
<p:tagLst xmlns:p="http://schemas.openxmlformats.org/presentationml/2006/main">
  <p:tag name="AS_UNIQUEID" val="1501"/>
</p:tagLst>
</file>

<file path=ppt/tags/tag163.xml><?xml version="1.0" encoding="utf-8"?>
<p:tagLst xmlns:p="http://schemas.openxmlformats.org/presentationml/2006/main">
  <p:tag name="AS_UNIQUEID" val="1502"/>
</p:tagLst>
</file>

<file path=ppt/tags/tag164.xml><?xml version="1.0" encoding="utf-8"?>
<p:tagLst xmlns:p="http://schemas.openxmlformats.org/presentationml/2006/main">
  <p:tag name="AS_UNIQUEID" val="1503"/>
</p:tagLst>
</file>

<file path=ppt/tags/tag165.xml><?xml version="1.0" encoding="utf-8"?>
<p:tagLst xmlns:p="http://schemas.openxmlformats.org/presentationml/2006/main">
  <p:tag name="AS_UNIQUEID" val="1504"/>
</p:tagLst>
</file>

<file path=ppt/tags/tag166.xml><?xml version="1.0" encoding="utf-8"?>
<p:tagLst xmlns:p="http://schemas.openxmlformats.org/presentationml/2006/main">
  <p:tag name="AS_UNIQUEID" val="1505"/>
</p:tagLst>
</file>

<file path=ppt/tags/tag167.xml><?xml version="1.0" encoding="utf-8"?>
<p:tagLst xmlns:p="http://schemas.openxmlformats.org/presentationml/2006/main">
  <p:tag name="AS_UNIQUEID" val="1506"/>
</p:tagLst>
</file>

<file path=ppt/tags/tag168.xml><?xml version="1.0" encoding="utf-8"?>
<p:tagLst xmlns:p="http://schemas.openxmlformats.org/presentationml/2006/main">
  <p:tag name="AS_UNIQUEID" val="1507"/>
</p:tagLst>
</file>

<file path=ppt/tags/tag169.xml><?xml version="1.0" encoding="utf-8"?>
<p:tagLst xmlns:p="http://schemas.openxmlformats.org/presentationml/2006/main">
  <p:tag name="AS_UNIQUEID" val="1508"/>
</p:tagLst>
</file>

<file path=ppt/tags/tag17.xml><?xml version="1.0" encoding="utf-8"?>
<p:tagLst xmlns:p="http://schemas.openxmlformats.org/presentationml/2006/main">
  <p:tag name="AS_UNIQUEID" val="1847"/>
</p:tagLst>
</file>

<file path=ppt/tags/tag170.xml><?xml version="1.0" encoding="utf-8"?>
<p:tagLst xmlns:p="http://schemas.openxmlformats.org/presentationml/2006/main">
  <p:tag name="AS_UNIQUEID" val="1509"/>
</p:tagLst>
</file>

<file path=ppt/tags/tag171.xml><?xml version="1.0" encoding="utf-8"?>
<p:tagLst xmlns:p="http://schemas.openxmlformats.org/presentationml/2006/main">
  <p:tag name="AS_UNIQUEID" val="1511"/>
</p:tagLst>
</file>

<file path=ppt/tags/tag172.xml><?xml version="1.0" encoding="utf-8"?>
<p:tagLst xmlns:p="http://schemas.openxmlformats.org/presentationml/2006/main">
  <p:tag name="AS_UNIQUEID" val="1512"/>
</p:tagLst>
</file>

<file path=ppt/tags/tag173.xml><?xml version="1.0" encoding="utf-8"?>
<p:tagLst xmlns:p="http://schemas.openxmlformats.org/presentationml/2006/main">
  <p:tag name="AS_UNIQUEID" val="1513"/>
</p:tagLst>
</file>

<file path=ppt/tags/tag174.xml><?xml version="1.0" encoding="utf-8"?>
<p:tagLst xmlns:p="http://schemas.openxmlformats.org/presentationml/2006/main">
  <p:tag name="AS_UNIQUEID" val="1514"/>
</p:tagLst>
</file>

<file path=ppt/tags/tag175.xml><?xml version="1.0" encoding="utf-8"?>
<p:tagLst xmlns:p="http://schemas.openxmlformats.org/presentationml/2006/main">
  <p:tag name="AS_UNIQUEID" val="1515"/>
</p:tagLst>
</file>

<file path=ppt/tags/tag176.xml><?xml version="1.0" encoding="utf-8"?>
<p:tagLst xmlns:p="http://schemas.openxmlformats.org/presentationml/2006/main">
  <p:tag name="AS_UNIQUEID" val="1516"/>
</p:tagLst>
</file>

<file path=ppt/tags/tag177.xml><?xml version="1.0" encoding="utf-8"?>
<p:tagLst xmlns:p="http://schemas.openxmlformats.org/presentationml/2006/main">
  <p:tag name="AS_UNIQUEID" val="1484"/>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AS_UNIQUEID" val="1849"/>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AS_UNIQUEID" val="2255"/>
  <p:tag name="KSO_WM_BEAUTIFY_FLAG" val=""/>
  <p:tag name="KSO_WM_SCREEN_THEME_FLAG" val="1/aG6xPAulwM5VuBvZcqeSHE/DA1uwG7CTBynGwpeApCCldy1DLawEfE9SNwyf3bgdfHX0AB8+ZOQvnHGttLfWsysYsN+rWWMoN11N3IN/U="/>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AS_UNIQUEID" val="1852"/>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6377"/>
</p:tagLst>
</file>

<file path=ppt/tags/tag20.xml><?xml version="1.0" encoding="utf-8"?>
<p:tagLst xmlns:p="http://schemas.openxmlformats.org/presentationml/2006/main">
  <p:tag name="AS_UNIQUEID" val="1853"/>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AS_UNIQUEID" val="2601"/>
  <p:tag name="KSO_WM_BEAUTIFY_FLAG" val=""/>
</p:tagLst>
</file>

<file path=ppt/tags/tag204.xml><?xml version="1.0" encoding="utf-8"?>
<p:tagLst xmlns:p="http://schemas.openxmlformats.org/presentationml/2006/main">
  <p:tag name="AS_UNIQUEID" val="2602"/>
  <p:tag name="KSO_WM_BEAUTIFY_FLAG" val=""/>
</p:tagLst>
</file>

<file path=ppt/tags/tag205.xml><?xml version="1.0" encoding="utf-8"?>
<p:tagLst xmlns:p="http://schemas.openxmlformats.org/presentationml/2006/main">
  <p:tag name="AS_UNIQUEID" val="2603"/>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AS_UNIQUEID" val="1854"/>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AS_UNIQUEID" val="6431"/>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AS_UNIQUEID" val="242"/>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AS_UNIQUEID" val="242"/>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SCREEN_THEME_FLAG" val="1ovQ6qc7AKupQMFwSMlvxZTGrEo+mnSDbULXEUNu8gOYk+/V3hacApO5aq+GxoXxrWq9exmoYbUn3OALTDnWiL/O3e68hELRYrX0vuDtg6o="/>
</p:tagLst>
</file>

<file path=ppt/tags/tag22.xml><?xml version="1.0" encoding="utf-8"?>
<p:tagLst xmlns:p="http://schemas.openxmlformats.org/presentationml/2006/main">
  <p:tag name="AS_UNIQUEID" val="1855"/>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UNIT_TABLE_BEAUTIFY" val="smartTable{517d631c-31b4-494f-9976-0e0874b32152}"/>
  <p:tag name="TABLE_RECT" val="59.4*303.142*841.2*44.7"/>
  <p:tag name="TABLE_EMPHASIZE_COLOR" val="6579300"/>
  <p:tag name="TABLE_ONEKEY_SKIN_IDX" val="0"/>
  <p:tag name="TABLE_SKINIDX" val="-1"/>
  <p:tag name="TABLE_COLORIDX" val="l"/>
  <p:tag name="TABLE_ENDDRAG_ORIGIN_RECT" val="436*319"/>
  <p:tag name="TABLE_ENDDRAG_RECT" val="59*209*436*319"/>
</p:tagLst>
</file>

<file path=ppt/tags/tag23.xml><?xml version="1.0" encoding="utf-8"?>
<p:tagLst xmlns:p="http://schemas.openxmlformats.org/presentationml/2006/main">
  <p:tag name="AS_UNIQUEID" val="1856"/>
</p:tagLst>
</file>

<file path=ppt/tags/tag230.xml><?xml version="1.0" encoding="utf-8"?>
<p:tagLst xmlns:p="http://schemas.openxmlformats.org/presentationml/2006/main">
  <p:tag name="AS_UNIQUEID" val="1303"/>
</p:tagLst>
</file>

<file path=ppt/tags/tag231.xml><?xml version="1.0" encoding="utf-8"?>
<p:tagLst xmlns:p="http://schemas.openxmlformats.org/presentationml/2006/main">
  <p:tag name="AS_UNIQUEID" val="1304"/>
</p:tagLst>
</file>

<file path=ppt/tags/tag232.xml><?xml version="1.0" encoding="utf-8"?>
<p:tagLst xmlns:p="http://schemas.openxmlformats.org/presentationml/2006/main">
  <p:tag name="AS_UNIQUEID" val="1305"/>
</p:tagLst>
</file>

<file path=ppt/tags/tag233.xml><?xml version="1.0" encoding="utf-8"?>
<p:tagLst xmlns:p="http://schemas.openxmlformats.org/presentationml/2006/main">
  <p:tag name="AS_UNIQUEID" val="1306"/>
</p:tagLst>
</file>

<file path=ppt/tags/tag234.xml><?xml version="1.0" encoding="utf-8"?>
<p:tagLst xmlns:p="http://schemas.openxmlformats.org/presentationml/2006/main">
  <p:tag name="AS_UNIQUEID" val="1307"/>
</p:tagLst>
</file>

<file path=ppt/tags/tag235.xml><?xml version="1.0" encoding="utf-8"?>
<p:tagLst xmlns:p="http://schemas.openxmlformats.org/presentationml/2006/main">
  <p:tag name="AS_UNIQUEID" val="1308"/>
</p:tagLst>
</file>

<file path=ppt/tags/tag236.xml><?xml version="1.0" encoding="utf-8"?>
<p:tagLst xmlns:p="http://schemas.openxmlformats.org/presentationml/2006/main">
  <p:tag name="AS_UNIQUEID" val="1309"/>
</p:tagLst>
</file>

<file path=ppt/tags/tag237.xml><?xml version="1.0" encoding="utf-8"?>
<p:tagLst xmlns:p="http://schemas.openxmlformats.org/presentationml/2006/main">
  <p:tag name="AS_UNIQUEID" val="1310"/>
</p:tagLst>
</file>

<file path=ppt/tags/tag238.xml><?xml version="1.0" encoding="utf-8"?>
<p:tagLst xmlns:p="http://schemas.openxmlformats.org/presentationml/2006/main">
  <p:tag name="AS_UNIQUEID" val="1311"/>
</p:tagLst>
</file>

<file path=ppt/tags/tag239.xml><?xml version="1.0" encoding="utf-8"?>
<p:tagLst xmlns:p="http://schemas.openxmlformats.org/presentationml/2006/main">
  <p:tag name="AS_UNIQUEID" val="1312"/>
</p:tagLst>
</file>

<file path=ppt/tags/tag24.xml><?xml version="1.0" encoding="utf-8"?>
<p:tagLst xmlns:p="http://schemas.openxmlformats.org/presentationml/2006/main">
  <p:tag name="AS_UNIQUEID" val="1858"/>
</p:tagLst>
</file>

<file path=ppt/tags/tag240.xml><?xml version="1.0" encoding="utf-8"?>
<p:tagLst xmlns:p="http://schemas.openxmlformats.org/presentationml/2006/main">
  <p:tag name="AS_UNIQUEID" val="1313"/>
</p:tagLst>
</file>

<file path=ppt/tags/tag241.xml><?xml version="1.0" encoding="utf-8"?>
<p:tagLst xmlns:p="http://schemas.openxmlformats.org/presentationml/2006/main">
  <p:tag name="AS_UNIQUEID" val="1314"/>
</p:tagLst>
</file>

<file path=ppt/tags/tag242.xml><?xml version="1.0" encoding="utf-8"?>
<p:tagLst xmlns:p="http://schemas.openxmlformats.org/presentationml/2006/main">
  <p:tag name="AS_UNIQUEID" val="1315"/>
</p:tagLst>
</file>

<file path=ppt/tags/tag243.xml><?xml version="1.0" encoding="utf-8"?>
<p:tagLst xmlns:p="http://schemas.openxmlformats.org/presentationml/2006/main">
  <p:tag name="AS_UNIQUEID" val="1316"/>
</p:tagLst>
</file>

<file path=ppt/tags/tag244.xml><?xml version="1.0" encoding="utf-8"?>
<p:tagLst xmlns:p="http://schemas.openxmlformats.org/presentationml/2006/main">
  <p:tag name="AS_UNIQUEID" val="1317"/>
</p:tagLst>
</file>

<file path=ppt/tags/tag245.xml><?xml version="1.0" encoding="utf-8"?>
<p:tagLst xmlns:p="http://schemas.openxmlformats.org/presentationml/2006/main">
  <p:tag name="AS_UNIQUEID" val="1318"/>
</p:tagLst>
</file>

<file path=ppt/tags/tag246.xml><?xml version="1.0" encoding="utf-8"?>
<p:tagLst xmlns:p="http://schemas.openxmlformats.org/presentationml/2006/main">
  <p:tag name="AS_UNIQUEID" val="1319"/>
</p:tagLst>
</file>

<file path=ppt/tags/tag247.xml><?xml version="1.0" encoding="utf-8"?>
<p:tagLst xmlns:p="http://schemas.openxmlformats.org/presentationml/2006/main">
  <p:tag name="AS_UNIQUEID" val="1320"/>
</p:tagLst>
</file>

<file path=ppt/tags/tag248.xml><?xml version="1.0" encoding="utf-8"?>
<p:tagLst xmlns:p="http://schemas.openxmlformats.org/presentationml/2006/main">
  <p:tag name="AS_UNIQUEID" val="1321"/>
</p:tagLst>
</file>

<file path=ppt/tags/tag249.xml><?xml version="1.0" encoding="utf-8"?>
<p:tagLst xmlns:p="http://schemas.openxmlformats.org/presentationml/2006/main">
  <p:tag name="AS_UNIQUEID" val="1322"/>
</p:tagLst>
</file>

<file path=ppt/tags/tag25.xml><?xml version="1.0" encoding="utf-8"?>
<p:tagLst xmlns:p="http://schemas.openxmlformats.org/presentationml/2006/main">
  <p:tag name="AS_UNIQUEID" val="1859"/>
</p:tagLst>
</file>

<file path=ppt/tags/tag250.xml><?xml version="1.0" encoding="utf-8"?>
<p:tagLst xmlns:p="http://schemas.openxmlformats.org/presentationml/2006/main">
  <p:tag name="AS_UNIQUEID" val="1323"/>
</p:tagLst>
</file>

<file path=ppt/tags/tag251.xml><?xml version="1.0" encoding="utf-8"?>
<p:tagLst xmlns:p="http://schemas.openxmlformats.org/presentationml/2006/main">
  <p:tag name="AS_UNIQUEID" val="1324"/>
</p:tagLst>
</file>

<file path=ppt/tags/tag252.xml><?xml version="1.0" encoding="utf-8"?>
<p:tagLst xmlns:p="http://schemas.openxmlformats.org/presentationml/2006/main">
  <p:tag name="AS_UNIQUEID" val="1325"/>
</p:tagLst>
</file>

<file path=ppt/tags/tag253.xml><?xml version="1.0" encoding="utf-8"?>
<p:tagLst xmlns:p="http://schemas.openxmlformats.org/presentationml/2006/main">
  <p:tag name="AS_UNIQUEID" val="1326"/>
</p:tagLst>
</file>

<file path=ppt/tags/tag254.xml><?xml version="1.0" encoding="utf-8"?>
<p:tagLst xmlns:p="http://schemas.openxmlformats.org/presentationml/2006/main">
  <p:tag name="AS_UNIQUEID" val="1327"/>
</p:tagLst>
</file>

<file path=ppt/tags/tag255.xml><?xml version="1.0" encoding="utf-8"?>
<p:tagLst xmlns:p="http://schemas.openxmlformats.org/presentationml/2006/main">
  <p:tag name="AS_UNIQUEID" val="1328"/>
</p:tagLst>
</file>

<file path=ppt/tags/tag256.xml><?xml version="1.0" encoding="utf-8"?>
<p:tagLst xmlns:p="http://schemas.openxmlformats.org/presentationml/2006/main">
  <p:tag name="AS_UNIQUEID" val="1329"/>
</p:tagLst>
</file>

<file path=ppt/tags/tag257.xml><?xml version="1.0" encoding="utf-8"?>
<p:tagLst xmlns:p="http://schemas.openxmlformats.org/presentationml/2006/main">
  <p:tag name="AS_UNIQUEID" val="1332"/>
</p:tagLst>
</file>

<file path=ppt/tags/tag258.xml><?xml version="1.0" encoding="utf-8"?>
<p:tagLst xmlns:p="http://schemas.openxmlformats.org/presentationml/2006/main">
  <p:tag name="AS_UNIQUEID" val="1333"/>
</p:tagLst>
</file>

<file path=ppt/tags/tag259.xml><?xml version="1.0" encoding="utf-8"?>
<p:tagLst xmlns:p="http://schemas.openxmlformats.org/presentationml/2006/main">
  <p:tag name="AS_UNIQUEID" val="1334"/>
</p:tagLst>
</file>

<file path=ppt/tags/tag26.xml><?xml version="1.0" encoding="utf-8"?>
<p:tagLst xmlns:p="http://schemas.openxmlformats.org/presentationml/2006/main">
  <p:tag name="AS_UNIQUEID" val="1863"/>
</p:tagLst>
</file>

<file path=ppt/tags/tag260.xml><?xml version="1.0" encoding="utf-8"?>
<p:tagLst xmlns:p="http://schemas.openxmlformats.org/presentationml/2006/main">
  <p:tag name="AS_UNIQUEID" val="1335"/>
</p:tagLst>
</file>

<file path=ppt/tags/tag261.xml><?xml version="1.0" encoding="utf-8"?>
<p:tagLst xmlns:p="http://schemas.openxmlformats.org/presentationml/2006/main">
  <p:tag name="AS_UNIQUEID" val="1336"/>
</p:tagLst>
</file>

<file path=ppt/tags/tag262.xml><?xml version="1.0" encoding="utf-8"?>
<p:tagLst xmlns:p="http://schemas.openxmlformats.org/presentationml/2006/main">
  <p:tag name="AS_UNIQUEID" val="1338"/>
</p:tagLst>
</file>

<file path=ppt/tags/tag263.xml><?xml version="1.0" encoding="utf-8"?>
<p:tagLst xmlns:p="http://schemas.openxmlformats.org/presentationml/2006/main">
  <p:tag name="AS_UNIQUEID" val="1340"/>
</p:tagLst>
</file>

<file path=ppt/tags/tag264.xml><?xml version="1.0" encoding="utf-8"?>
<p:tagLst xmlns:p="http://schemas.openxmlformats.org/presentationml/2006/main">
  <p:tag name="AS_UNIQUEID" val="1341"/>
</p:tagLst>
</file>

<file path=ppt/tags/tag265.xml><?xml version="1.0" encoding="utf-8"?>
<p:tagLst xmlns:p="http://schemas.openxmlformats.org/presentationml/2006/main">
  <p:tag name="AS_UNIQUEID" val="1342"/>
</p:tagLst>
</file>

<file path=ppt/tags/tag266.xml><?xml version="1.0" encoding="utf-8"?>
<p:tagLst xmlns:p="http://schemas.openxmlformats.org/presentationml/2006/main">
  <p:tag name="AS_UNIQUEID" val="1343"/>
</p:tagLst>
</file>

<file path=ppt/tags/tag267.xml><?xml version="1.0" encoding="utf-8"?>
<p:tagLst xmlns:p="http://schemas.openxmlformats.org/presentationml/2006/main">
  <p:tag name="AS_UNIQUEID" val="1344"/>
</p:tagLst>
</file>

<file path=ppt/tags/tag268.xml><?xml version="1.0" encoding="utf-8"?>
<p:tagLst xmlns:p="http://schemas.openxmlformats.org/presentationml/2006/main">
  <p:tag name="AS_UNIQUEID" val="1345"/>
</p:tagLst>
</file>

<file path=ppt/tags/tag269.xml><?xml version="1.0" encoding="utf-8"?>
<p:tagLst xmlns:p="http://schemas.openxmlformats.org/presentationml/2006/main">
  <p:tag name="AS_UNIQUEID" val="1299"/>
</p:tagLst>
</file>

<file path=ppt/tags/tag27.xml><?xml version="1.0" encoding="utf-8"?>
<p:tagLst xmlns:p="http://schemas.openxmlformats.org/presentationml/2006/main">
  <p:tag name="AS_UNIQUEID" val="1864"/>
</p:tagLst>
</file>

<file path=ppt/tags/tag270.xml><?xml version="1.0" encoding="utf-8"?>
<p:tagLst xmlns:p="http://schemas.openxmlformats.org/presentationml/2006/main">
  <p:tag name="AS_UNIQUEID" val="1300"/>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AS_UNIQUEID" val="1148"/>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AS_UNIQUEID" val="1148"/>
  <p:tag name="KSO_WM_BEAUTIFY_FLAG" val=""/>
</p:tagLst>
</file>

<file path=ppt/tags/tag276.xml><?xml version="1.0" encoding="utf-8"?>
<p:tagLst xmlns:p="http://schemas.openxmlformats.org/presentationml/2006/main">
  <p:tag name="AS_UNIQUEID" val="1148"/>
  <p:tag name="KSO_WM_BEAUTIFY_FLAG" val=""/>
</p:tagLst>
</file>

<file path=ppt/tags/tag277.xml><?xml version="1.0" encoding="utf-8"?>
<p:tagLst xmlns:p="http://schemas.openxmlformats.org/presentationml/2006/main">
  <p:tag name="AS_UNIQUEID" val="1148"/>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AS_UNIQUEID" val="1148"/>
  <p:tag name="KSO_WM_BEAUTIFY_FLAG" val=""/>
</p:tagLst>
</file>

<file path=ppt/tags/tag28.xml><?xml version="1.0" encoding="utf-8"?>
<p:tagLst xmlns:p="http://schemas.openxmlformats.org/presentationml/2006/main">
  <p:tag name="AS_UNIQUEID" val="1865"/>
</p:tagLst>
</file>

<file path=ppt/tags/tag280.xml><?xml version="1.0" encoding="utf-8"?>
<p:tagLst xmlns:p="http://schemas.openxmlformats.org/presentationml/2006/main">
  <p:tag name="AS_UNIQUEID" val="1148"/>
  <p:tag name="KSO_WM_BEAUTIFY_FLAG" val=""/>
</p:tagLst>
</file>

<file path=ppt/tags/tag281.xml><?xml version="1.0" encoding="utf-8"?>
<p:tagLst xmlns:p="http://schemas.openxmlformats.org/presentationml/2006/main">
  <p:tag name="AS_UNIQUEID" val="1360"/>
</p:tagLst>
</file>

<file path=ppt/tags/tag282.xml><?xml version="1.0" encoding="utf-8"?>
<p:tagLst xmlns:p="http://schemas.openxmlformats.org/presentationml/2006/main">
  <p:tag name="AS_UNIQUEID" val="1361"/>
</p:tagLst>
</file>

<file path=ppt/tags/tag283.xml><?xml version="1.0" encoding="utf-8"?>
<p:tagLst xmlns:p="http://schemas.openxmlformats.org/presentationml/2006/main">
  <p:tag name="AS_UNIQUEID" val="1362"/>
</p:tagLst>
</file>

<file path=ppt/tags/tag284.xml><?xml version="1.0" encoding="utf-8"?>
<p:tagLst xmlns:p="http://schemas.openxmlformats.org/presentationml/2006/main">
  <p:tag name="AS_UNIQUEID" val="1363"/>
</p:tagLst>
</file>

<file path=ppt/tags/tag285.xml><?xml version="1.0" encoding="utf-8"?>
<p:tagLst xmlns:p="http://schemas.openxmlformats.org/presentationml/2006/main">
  <p:tag name="AS_UNIQUEID" val="1364"/>
</p:tagLst>
</file>

<file path=ppt/tags/tag286.xml><?xml version="1.0" encoding="utf-8"?>
<p:tagLst xmlns:p="http://schemas.openxmlformats.org/presentationml/2006/main">
  <p:tag name="AS_UNIQUEID" val="1365"/>
</p:tagLst>
</file>

<file path=ppt/tags/tag287.xml><?xml version="1.0" encoding="utf-8"?>
<p:tagLst xmlns:p="http://schemas.openxmlformats.org/presentationml/2006/main">
  <p:tag name="AS_UNIQUEID" val="1368"/>
</p:tagLst>
</file>

<file path=ppt/tags/tag288.xml><?xml version="1.0" encoding="utf-8"?>
<p:tagLst xmlns:p="http://schemas.openxmlformats.org/presentationml/2006/main">
  <p:tag name="AS_UNIQUEID" val="1369"/>
</p:tagLst>
</file>

<file path=ppt/tags/tag289.xml><?xml version="1.0" encoding="utf-8"?>
<p:tagLst xmlns:p="http://schemas.openxmlformats.org/presentationml/2006/main">
  <p:tag name="AS_UNIQUEID" val="1370"/>
</p:tagLst>
</file>

<file path=ppt/tags/tag29.xml><?xml version="1.0" encoding="utf-8"?>
<p:tagLst xmlns:p="http://schemas.openxmlformats.org/presentationml/2006/main">
  <p:tag name="AS_UNIQUEID" val="1866"/>
</p:tagLst>
</file>

<file path=ppt/tags/tag290.xml><?xml version="1.0" encoding="utf-8"?>
<p:tagLst xmlns:p="http://schemas.openxmlformats.org/presentationml/2006/main">
  <p:tag name="AS_UNIQUEID" val="1371"/>
</p:tagLst>
</file>

<file path=ppt/tags/tag291.xml><?xml version="1.0" encoding="utf-8"?>
<p:tagLst xmlns:p="http://schemas.openxmlformats.org/presentationml/2006/main">
  <p:tag name="AS_UNIQUEID" val="1372"/>
</p:tagLst>
</file>

<file path=ppt/tags/tag292.xml><?xml version="1.0" encoding="utf-8"?>
<p:tagLst xmlns:p="http://schemas.openxmlformats.org/presentationml/2006/main">
  <p:tag name="KSO_WM_BEAUTIFY_FLAG" val="#wm#"/>
  <p:tag name="KSO_WM_TEMPLATE_CATEGORY" val="custom"/>
  <p:tag name="KSO_WM_TEMPLATE_INDEX" val="20187308"/>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AS_UNIQUEID" val="2340"/>
  <p:tag name="KSO_WM_BEAUTIFY_FLAG" val=""/>
  <p:tag name="KSO_WM_SCREEN_THEME_FLAG" val="1/aG6xPAulwM5VuBvZcqeSHE/DA1uwG7CTBynGwpeApCCldy1DLawEfE9SNwyf3bgdfHX0AB8+ZOQvnHGttLfWsysYsN+rWWMoN11N3IN/U="/>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AS_UNIQUEID" val="6378"/>
</p:tagLst>
</file>

<file path=ppt/tags/tag30.xml><?xml version="1.0" encoding="utf-8"?>
<p:tagLst xmlns:p="http://schemas.openxmlformats.org/presentationml/2006/main">
  <p:tag name="AS_UNIQUEID" val="1867"/>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AS_UNIQUEID" val="2361"/>
  <p:tag name="KSO_WM_BEAUTIFY_FLAG" val=""/>
  <p:tag name="KSO_WM_SCREEN_THEME_FLAG" val="1/aG6xPAulwM5VuBvZcqeSHE/DA1uwG7CTBynGwpeApCCldy1DLawEfE9SNwyf3bgdfHX0AB8+ZOQvnHGttLfWsysYsN+rWWMoN11N3IN/U="/>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AS_UNIQUEID" val="809"/>
</p:tagLst>
</file>

<file path=ppt/tags/tag31.xml><?xml version="1.0" encoding="utf-8"?>
<p:tagLst xmlns:p="http://schemas.openxmlformats.org/presentationml/2006/main">
  <p:tag name="AS_UNIQUEID" val="1869"/>
</p:tagLst>
</file>

<file path=ppt/tags/tag310.xml><?xml version="1.0" encoding="utf-8"?>
<p:tagLst xmlns:p="http://schemas.openxmlformats.org/presentationml/2006/main">
  <p:tag name="AS_UNIQUEID" val="1295"/>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AS_UNIQUEID" val="2470"/>
</p:tagLst>
</file>

<file path=ppt/tags/tag317.xml><?xml version="1.0" encoding="utf-8"?>
<p:tagLst xmlns:p="http://schemas.openxmlformats.org/presentationml/2006/main">
  <p:tag name="AS_UNIQUEID" val="2471"/>
</p:tagLst>
</file>

<file path=ppt/tags/tag318.xml><?xml version="1.0" encoding="utf-8"?>
<p:tagLst xmlns:p="http://schemas.openxmlformats.org/presentationml/2006/main">
  <p:tag name="AS_UNIQUEID" val="2472"/>
  <p:tag name="KSO_WM_UNIT_TABLE_BEAUTIFY" val="smartTable{04426fec-6190-4b28-8c67-bc8801eca65f}"/>
</p:tagLst>
</file>

<file path=ppt/tags/tag319.xml><?xml version="1.0" encoding="utf-8"?>
<p:tagLst xmlns:p="http://schemas.openxmlformats.org/presentationml/2006/main">
  <p:tag name="AS_UNIQUEID" val="2473"/>
</p:tagLst>
</file>

<file path=ppt/tags/tag32.xml><?xml version="1.0" encoding="utf-8"?>
<p:tagLst xmlns:p="http://schemas.openxmlformats.org/presentationml/2006/main">
  <p:tag name="AS_UNIQUEID" val="1870"/>
</p:tagLst>
</file>

<file path=ppt/tags/tag320.xml><?xml version="1.0" encoding="utf-8"?>
<p:tagLst xmlns:p="http://schemas.openxmlformats.org/presentationml/2006/main">
  <p:tag name="AS_UNIQUEID" val="2474"/>
</p:tagLst>
</file>

<file path=ppt/tags/tag321.xml><?xml version="1.0" encoding="utf-8"?>
<p:tagLst xmlns:p="http://schemas.openxmlformats.org/presentationml/2006/main">
  <p:tag name="AS_UNIQUEID" val="2475"/>
</p:tagLst>
</file>

<file path=ppt/tags/tag322.xml><?xml version="1.0" encoding="utf-8"?>
<p:tagLst xmlns:p="http://schemas.openxmlformats.org/presentationml/2006/main">
  <p:tag name="AS_UNIQUEID" val="2476"/>
</p:tagLst>
</file>

<file path=ppt/tags/tag323.xml><?xml version="1.0" encoding="utf-8"?>
<p:tagLst xmlns:p="http://schemas.openxmlformats.org/presentationml/2006/main">
  <p:tag name="AS_UNIQUEID" val="2477"/>
</p:tagLst>
</file>

<file path=ppt/tags/tag324.xml><?xml version="1.0" encoding="utf-8"?>
<p:tagLst xmlns:p="http://schemas.openxmlformats.org/presentationml/2006/main">
  <p:tag name="AS_UNIQUEID" val="2478"/>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AS_UNIQUEID" val="1871"/>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AS_UNIQUEID" val="1029"/>
  <p:tag name="KSO_WM_UNIT_PLACING_PICTURE_USER_VIEWPORT" val="{&quot;height&quot;:3045,&quot;width&quot;:9599}"/>
  <p:tag name="KSO_WM_BEAUTIFY_FLAG" val=""/>
</p:tagLst>
</file>

<file path=ppt/tags/tag332.xml><?xml version="1.0" encoding="utf-8"?>
<p:tagLst xmlns:p="http://schemas.openxmlformats.org/presentationml/2006/main">
  <p:tag name="AS_UNIQUEID" val="1331"/>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AS_UNIQUEID" val="1347"/>
  <p:tag name="KSO_WM_UNIT_TABLE_BEAUTIFY" val="smartTable{c6c50c04-104f-49df-8568-84629f874ef4}"/>
  <p:tag name="TABLE_ENDDRAG_ORIGIN_RECT" val="888*349"/>
  <p:tag name="TABLE_ENDDRAG_RECT" val="36*80*888*349"/>
  <p:tag name="KSO_WM_BEAUTIFY_FLAG" val=""/>
  <p:tag name="TABLE_RECT" val="36*80.6221*888*397.9"/>
  <p:tag name="TABLE_EMPHASIZE_COLOR" val="6579300"/>
  <p:tag name="TABLE_ONEKEY_SKIN_IDX" val="0"/>
  <p:tag name="TABLE_SKINIDX" val="-1"/>
  <p:tag name="TABLE_COLORIDX" val="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AS_UNIQUEID" val="1874"/>
</p:tagLst>
</file>

<file path=ppt/tags/tag340.xml><?xml version="1.0" encoding="utf-8"?>
<p:tagLst xmlns:p="http://schemas.openxmlformats.org/presentationml/2006/main">
  <p:tag name="AS_UNIQUEID" val="1148"/>
  <p:tag name="KSO_WM_BEAUTIFY_FLAG" val=""/>
</p:tagLst>
</file>

<file path=ppt/tags/tag341.xml><?xml version="1.0" encoding="utf-8"?>
<p:tagLst xmlns:p="http://schemas.openxmlformats.org/presentationml/2006/main">
  <p:tag name="AS_UNIQUEID" val="1148"/>
  <p:tag name="KSO_WM_BEAUTIFY_FLAG" val=""/>
</p:tagLst>
</file>

<file path=ppt/tags/tag342.xml><?xml version="1.0" encoding="utf-8"?>
<p:tagLst xmlns:p="http://schemas.openxmlformats.org/presentationml/2006/main">
  <p:tag name="AS_UNIQUEID" val="2133"/>
  <p:tag name="KSO_WM_BEAUTIFY_FLAG" val=""/>
</p:tagLst>
</file>

<file path=ppt/tags/tag343.xml><?xml version="1.0" encoding="utf-8"?>
<p:tagLst xmlns:p="http://schemas.openxmlformats.org/presentationml/2006/main">
  <p:tag name="AS_UNIQUEID" val="2134"/>
  <p:tag name="KSO_WM_BEAUTIFY_FLAG" val=""/>
</p:tagLst>
</file>

<file path=ppt/tags/tag344.xml><?xml version="1.0" encoding="utf-8"?>
<p:tagLst xmlns:p="http://schemas.openxmlformats.org/presentationml/2006/main">
  <p:tag name="AS_UNIQUEID" val="2135"/>
  <p:tag name="KSO_WM_BEAUTIFY_FLAG" val=""/>
</p:tagLst>
</file>

<file path=ppt/tags/tag345.xml><?xml version="1.0" encoding="utf-8"?>
<p:tagLst xmlns:p="http://schemas.openxmlformats.org/presentationml/2006/main">
  <p:tag name="AS_UNIQUEID" val="1148"/>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AS_UNIQUEID" val="1875"/>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1876"/>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AS_UNIQUEID" val="1117"/>
</p:tagLst>
</file>

<file path=ppt/tags/tag363.xml><?xml version="1.0" encoding="utf-8"?>
<p:tagLst xmlns:p="http://schemas.openxmlformats.org/presentationml/2006/main">
  <p:tag name="AS_UNIQUEID" val="1118"/>
</p:tagLst>
</file>

<file path=ppt/tags/tag364.xml><?xml version="1.0" encoding="utf-8"?>
<p:tagLst xmlns:p="http://schemas.openxmlformats.org/presentationml/2006/main">
  <p:tag name="AS_UNIQUEID" val="1119"/>
  <p:tag name="KSO_WM_BEAUTIFY_FLAG" val="#wm#"/>
  <p:tag name="KSO_WM_TAG_VERSION" val="1.0"/>
  <p:tag name="KSO_WM_TEMPLATE_CATEGORY" val="custom"/>
  <p:tag name="KSO_WM_TEMPLATE_INDEX" val="20204306"/>
  <p:tag name="KSO_WM_UNIT_BLOCK" val="0"/>
  <p:tag name="KSO_WM_UNIT_COMPATIBLE" val="0"/>
  <p:tag name="KSO_WM_UNIT_DIAGRAM_ISNUMVISUAL" val="0"/>
  <p:tag name="KSO_WM_UNIT_DIAGRAM_ISREFERUNIT" val="0"/>
  <p:tag name="KSO_WM_UNIT_HIGHLIGHT" val="0"/>
  <p:tag name="KSO_WM_UNIT_ID" val="custom20204306_9*f*2"/>
  <p:tag name="KSO_WM_UNIT_INDEX" val="2"/>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您的正文已经简明扼要，字字珠玑，但信息却错综复杂。"/>
  <p:tag name="KSO_WM_UNIT_SUBTYPE" val="a"/>
  <p:tag name="KSO_WM_UNIT_TYPE" val="f"/>
  <p:tag name="KSO_WM_UNIT_VALUE" val="120"/>
</p:tagLst>
</file>

<file path=ppt/tags/tag365.xml><?xml version="1.0" encoding="utf-8"?>
<p:tagLst xmlns:p="http://schemas.openxmlformats.org/presentationml/2006/main">
  <p:tag name="AS_UNIQUEID" val="1120"/>
  <p:tag name="KSO_WM_BEAUTIFY_FLAG" val="#wm#"/>
  <p:tag name="KSO_WM_DIAGRAM_GROUP_CODE" val="m1-1"/>
  <p:tag name="KSO_WM_TAG_VERSION" val="1.0"/>
  <p:tag name="KSO_WM_TEMPLATE_CATEGORY" val="custom"/>
  <p:tag name="KSO_WM_TEMPLATE_INDEX" val="20204306"/>
  <p:tag name="KSO_WM_UNIT_COMPATIBLE" val="0"/>
  <p:tag name="KSO_WM_UNIT_DIAGRAM_ISNUMVISUAL" val="0"/>
  <p:tag name="KSO_WM_UNIT_DIAGRAM_ISREFERUNIT" val="0"/>
  <p:tag name="KSO_WM_UNIT_HIGHLIGHT" val="0"/>
  <p:tag name="KSO_WM_UNIT_ID" val="custom20204306_34*m_h_a*1_1_1"/>
  <p:tag name="KSO_WM_UNIT_INDEX" val="1_1_1"/>
  <p:tag name="KSO_WM_UNIT_ISCONTENTSTITLE" val="0"/>
  <p:tag name="KSO_WM_UNIT_ISNUMDGMTITLE" val="0"/>
  <p:tag name="KSO_WM_UNIT_LAYERLEVEL" val="1_1_1"/>
  <p:tag name="KSO_WM_UNIT_NOCLEAR" val="0"/>
  <p:tag name="KSO_WM_UNIT_PRESET_TEXT" val="请添加标题"/>
  <p:tag name="KSO_WM_UNIT_TEXT_FILL_FORE_SCHEMECOLOR_INDEX" val="5"/>
  <p:tag name="KSO_WM_UNIT_TEXT_FILL_TYPE" val="1"/>
  <p:tag name="KSO_WM_UNIT_TYPE" val="m_h_a"/>
  <p:tag name="KSO_WM_UNIT_USESOURCEFORMAT_APPLY" val="1"/>
</p:tagLst>
</file>

<file path=ppt/tags/tag366.xml><?xml version="1.0" encoding="utf-8"?>
<p:tagLst xmlns:p="http://schemas.openxmlformats.org/presentationml/2006/main">
  <p:tag name="KSO_WM_BEAUTIFY_FLAG" val="#wm#"/>
  <p:tag name="KSO_WM_SLIDE_BACKGROUND" val="[&quot;general&quot;]"/>
  <p:tag name="KSO_WM_SLIDE_ID" val="custom20204306_9"/>
  <p:tag name="KSO_WM_SLIDE_INDEX" val="9"/>
  <p:tag name="KSO_WM_SLIDE_ITEM_CNT" val="0"/>
  <p:tag name="KSO_WM_SLIDE_LAYOUT" val="a_d_f"/>
  <p:tag name="KSO_WM_SLIDE_LAYOUT_CNT" val="1_1_2"/>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POSITION" val="0*0"/>
  <p:tag name="KSO_WM_SLIDE_RATIO" val="1.777778"/>
  <p:tag name="KSO_WM_SLIDE_SIZE" val="959*481"/>
  <p:tag name="KSO_WM_SLIDE_SUBTYPE" val="picTxt"/>
  <p:tag name="KSO_WM_SLIDE_TYPE" val="text"/>
  <p:tag name="KSO_WM_TAG_VERSION" val="1.0"/>
  <p:tag name="KSO_WM_TEMPLATE_CATEGORY" val="custom"/>
  <p:tag name="KSO_WM_TEMPLATE_COLOR_TYPE" val="1"/>
  <p:tag name="KSO_WM_TEMPLATE_INDEX" val="20204306"/>
  <p:tag name="KSO_WM_TEMPLATE_MASTER_TYPE" val="1"/>
  <p:tag name="KSO_WM_TEMPLATE_SUBCATEGORY" val="0"/>
</p:tagLst>
</file>

<file path=ppt/tags/tag367.xml><?xml version="1.0" encoding="utf-8"?>
<p:tagLst xmlns:p="http://schemas.openxmlformats.org/presentationml/2006/main">
  <p:tag name="AS_UNIQUEID" val="1110"/>
</p:tagLst>
</file>

<file path=ppt/tags/tag368.xml><?xml version="1.0" encoding="utf-8"?>
<p:tagLst xmlns:p="http://schemas.openxmlformats.org/presentationml/2006/main">
  <p:tag name="AS_UNIQUEID" val="1111"/>
</p:tagLst>
</file>

<file path=ppt/tags/tag369.xml><?xml version="1.0" encoding="utf-8"?>
<p:tagLst xmlns:p="http://schemas.openxmlformats.org/presentationml/2006/main">
  <p:tag name="AS_UNIQUEID" val="1112"/>
</p:tagLst>
</file>

<file path=ppt/tags/tag37.xml><?xml version="1.0" encoding="utf-8"?>
<p:tagLst xmlns:p="http://schemas.openxmlformats.org/presentationml/2006/main">
  <p:tag name="AS_UNIQUEID" val="1877"/>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AS_UNIQUEID" val="1587"/>
  <p:tag name="KSO_WM_BEAUTIFY_FLAG" val=""/>
  <p:tag name="KSO_WM_SCREEN_THEME_FLAG" val="1/aG6xPAulwM5VuBvZcqeS2fxzp39aLo1eNNldEl7dZtHAUN68VJC33ZEB/jJvg7MSkMNH02kUORYOSbB76V6qAda4dyTwznzCqxuO7XDvQ="/>
</p:tagLst>
</file>

<file path=ppt/tags/tag38.xml><?xml version="1.0" encoding="utf-8"?>
<p:tagLst xmlns:p="http://schemas.openxmlformats.org/presentationml/2006/main">
  <p:tag name="AS_UNIQUEID" val="1878"/>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AS_UNIQUEID" val="1591"/>
  <p:tag name="KSO_WM_BEAUTIFY_FLAG" val=""/>
  <p:tag name="KSO_WM_SCREEN_THEME_FLAG" val="1/aG6xPAulwM5VuBvZcqeS2fxzp39aLo1eNNldEl7dZtHAUN68VJC33ZEB/jJvg7MSkMNH02kUORYOSbB76V6qAda4dyTwznzCqxuO7XDvQ="/>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AS_UNIQUEID" val="1598"/>
  <p:tag name="KSO_WM_BEAUTIFY_FLAG" val=""/>
  <p:tag name="KSO_WM_SCREEN_THEME_FLAG" val="1/aG6xPAulwM5VuBvZcqeS2fxzp39aLo1eNNldEl7dZtHAUN68VJC33ZEB/jJvg7MSkMNH02kUORYOSbB76V6qAda4dyTwznzCqxuO7XDvQ="/>
</p:tagLst>
</file>

<file path=ppt/tags/tag39.xml><?xml version="1.0" encoding="utf-8"?>
<p:tagLst xmlns:p="http://schemas.openxmlformats.org/presentationml/2006/main">
  <p:tag name="AS_UNIQUEID" val="1879"/>
</p:tagLst>
</file>

<file path=ppt/tags/tag390.xml><?xml version="1.0" encoding="utf-8"?>
<p:tagLst xmlns:p="http://schemas.openxmlformats.org/presentationml/2006/main">
  <p:tag name="AS_UNIQUEID" val="1603"/>
  <p:tag name="KSO_WM_BEAUTIFY_FLAG" val=""/>
  <p:tag name="KSO_WM_SCREEN_THEME_FLAG" val="1/aG6xPAulwM5VuBvZcqeS2fxzp39aLo1eNNldEl7dZtHAUN68VJC33ZEB/jJvg7MSkMNH02kUORYOSbB76V6qAda4dyTwznzCqxuO7XDvQ="/>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6379"/>
</p:tagLst>
</file>

<file path=ppt/tags/tag40.xml><?xml version="1.0" encoding="utf-8"?>
<p:tagLst xmlns:p="http://schemas.openxmlformats.org/presentationml/2006/main">
  <p:tag name="AS_UNIQUEID" val="1866"/>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AS_UNIQUEID" val="2292"/>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AS_UNIQUEID" val="5326"/>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AS_UNIQUEID" val="2293"/>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AS_UNIQUEID" val="1846"/>
</p:tagLst>
</file>

<file path=ppt/tags/tag430.xml><?xml version="1.0" encoding="utf-8"?>
<p:tagLst xmlns:p="http://schemas.openxmlformats.org/presentationml/2006/main">
  <p:tag name="AS_UNIQUEID" val="2676"/>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AS_UNIQUEID" val="2287"/>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UNIT_TEXT_PART_ID" val="2-a"/>
  <p:tag name="KSO_WM_UNIT_TEXT_PART_SIZE" val="24.96*434.5"/>
  <p:tag name="KSO_WM_UNIT_VALUE" val="26"/>
  <p:tag name="KSO_WM_UNIT_HIGHLIGHT" val="0"/>
  <p:tag name="KSO_WM_UNIT_COMPATIBLE" val="0"/>
  <p:tag name="KSO_WM_UNIT_DIAGRAM_ISNUMVISUAL" val="0"/>
  <p:tag name="KSO_WM_UNIT_DIAGRAM_ISREFERUNIT" val="0"/>
  <p:tag name="KSO_WM_UNIT_ID" val="diagram20193798_1*f*1"/>
  <p:tag name="KSO_WM_TEMPLATE_CATEGORY" val="diagram"/>
  <p:tag name="KSO_WM_TEMPLATE_INDEX" val="20193798"/>
  <p:tag name="KSO_WM_UNIT_LAYERLEVEL" val="1"/>
  <p:tag name="KSO_WM_TAG_VERSION" val="1.0"/>
  <p:tag name="KSO_WM_BEAUTIFY_FLAG" val="#wm#"/>
  <p:tag name="KSO_WM_UNIT_PRESET_TEXT" val="点击此处添加正文，请言简意赅的阐述观点。"/>
  <p:tag name="KSO_WM_UNIT_TYPE" val="f"/>
  <p:tag name="KSO_WM_UNIT_INDEX" val="1"/>
  <p:tag name="KSO_WM_UNIT_ADJUSTLAYOUT_ID" val="49"/>
  <p:tag name="KSO_WM_UNIT_COLOR_SCHEME_SHAPE_ID" val="49"/>
  <p:tag name="KSO_WM_UNIT_COLOR_SCHEME_PARENT_PAGE" val="0_1"/>
  <p:tag name="KSO_WM_UNIT_TEXT_PART_ID_V2" val="d-2-1"/>
</p:tagLst>
</file>

<file path=ppt/tags/tag445.xml><?xml version="1.0" encoding="utf-8"?>
<p:tagLst xmlns:p="http://schemas.openxmlformats.org/presentationml/2006/main">
  <p:tag name="KSO_WM_UNIT_TABLE_BEAUTIFY" val="smartTable{8b3ee53c-8265-4621-8a51-ef7fce2b60c8}"/>
</p:tagLst>
</file>

<file path=ppt/tags/tag446.xml><?xml version="1.0" encoding="utf-8"?>
<p:tagLst xmlns:p="http://schemas.openxmlformats.org/presentationml/2006/main">
  <p:tag name="KSO_WM_BEAUTIFY_FLAG" val="#wm#"/>
  <p:tag name="KSO_WM_TEMPLATE_CATEGORY" val="diagram"/>
  <p:tag name="KSO_WM_TEMPLATE_INDEX" val="20193798"/>
  <p:tag name="KSO_WM_SLIDE_ID" val="diagram20193798_1"/>
  <p:tag name="KSO_WM_SLIDE_ITEM_CNT" val="0"/>
  <p:tag name="KSO_WM_SLIDE_INDEX" val="1"/>
  <p:tag name="KSO_WM_TAG_VERSION" val="1.0"/>
  <p:tag name="KSO_WM_SLIDE_LAYOUT" val="a_d_f_h"/>
  <p:tag name="KSO_WM_SLIDE_LAYOUT_CNT" val="1_1_1_2"/>
  <p:tag name="KSO_WM_SLIDE_TYPE" val="text"/>
  <p:tag name="KSO_WM_SLIDE_SUBTYPE" val="picTxt"/>
  <p:tag name="KSO_WM_SLIDE_SIZE" val="504.532*267.962"/>
  <p:tag name="KSO_WM_SLIDE_POSITION" val="428.836*181.385"/>
  <p:tag name="KSO_WM_SLIDE_CONSTRAINT" val="%7b%22slideConstraint%22%3a%7b%22seriesAreas%22%3a%5b%5d%2c%22singleAreas%22%3a%5b%7b%22shapes%22%3a%5b46%5d%2c%22serialConstraintIndex%22%3a-1%2c%22areatextmark%22%3a0%2c%22pictureprocessmark%22%3a0%7d%5d%7d%7d"/>
  <p:tag name="KSO_WM_SLIDE_COLORSCHEME_VERSION" val="3.2"/>
  <p:tag name="KSO_WM_SLIDE_MODEL_TYPE" val="cover"/>
</p:tagLst>
</file>

<file path=ppt/tags/tag447.xml><?xml version="1.0" encoding="utf-8"?>
<p:tagLst xmlns:p="http://schemas.openxmlformats.org/presentationml/2006/main">
  <p:tag name="KSO_WM_UNIT_TABLE_BEAUTIFY" val="smartTable{79a68990-2038-4ac8-9a20-42f970ddcdbf}"/>
  <p:tag name="TABLE_RECT" val="36*197.767*648*303.5"/>
  <p:tag name="TABLE_EMPHASIZE_COLOR" val="6579300"/>
  <p:tag name="TABLE_ONEKEY_SKIN_IDX" val="0"/>
  <p:tag name="TABLE_SKINIDX" val="-1"/>
  <p:tag name="TABLE_COLORIDX" val="l"/>
  <p:tag name="TABLE_ENDDRAG_ORIGIN_RECT" val="927*150"/>
  <p:tag name="TABLE_ENDDRAG_RECT" val="22*261*927*150"/>
</p:tagLst>
</file>

<file path=ppt/tags/tag448.xml><?xml version="1.0" encoding="utf-8"?>
<p:tagLst xmlns:p="http://schemas.openxmlformats.org/presentationml/2006/main">
  <p:tag name="KSO_WM_BEAUTIFY_FLAG" val="#wm#"/>
  <p:tag name="KSO_WM_TEMPLATE_CATEGORY" val="diagram"/>
  <p:tag name="KSO_WM_TEMPLATE_INDEX" val="20193798"/>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AS_UNIQUEID" val="2288"/>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AS_UNIQUEID" val="892"/>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AS_UNIQUEID" val="2289"/>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AS_UNIQUEID" val="6504"/>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AS_UNIQUEID" val="2601"/>
  <p:tag name="KSO_WM_BEAUTIFY_FLAG" val=""/>
</p:tagLst>
</file>

<file path=ppt/tags/tag468.xml><?xml version="1.0" encoding="utf-8"?>
<p:tagLst xmlns:p="http://schemas.openxmlformats.org/presentationml/2006/main">
  <p:tag name="AS_UNIQUEID" val="6504"/>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AS_UNIQUEID" val="1999"/>
</p:tagLst>
</file>

<file path=ppt/tags/tag470.xml><?xml version="1.0" encoding="utf-8"?>
<p:tagLst xmlns:p="http://schemas.openxmlformats.org/presentationml/2006/main">
  <p:tag name="AS_UNIQUEID" val="458"/>
</p:tagLst>
</file>

<file path=ppt/tags/tag471.xml><?xml version="1.0" encoding="utf-8"?>
<p:tagLst xmlns:p="http://schemas.openxmlformats.org/presentationml/2006/main">
  <p:tag name="AS_UNIQUEID" val="459"/>
</p:tagLst>
</file>

<file path=ppt/tags/tag472.xml><?xml version="1.0" encoding="utf-8"?>
<p:tagLst xmlns:p="http://schemas.openxmlformats.org/presentationml/2006/main">
  <p:tag name="AS_UNIQUEID" val="460"/>
</p:tagLst>
</file>

<file path=ppt/tags/tag473.xml><?xml version="1.0" encoding="utf-8"?>
<p:tagLst xmlns:p="http://schemas.openxmlformats.org/presentationml/2006/main">
  <p:tag name="AS_UNIQUEID" val="461"/>
</p:tagLst>
</file>

<file path=ppt/tags/tag474.xml><?xml version="1.0" encoding="utf-8"?>
<p:tagLst xmlns:p="http://schemas.openxmlformats.org/presentationml/2006/main">
  <p:tag name="AS_UNIQUEID" val="462"/>
</p:tagLst>
</file>

<file path=ppt/tags/tag475.xml><?xml version="1.0" encoding="utf-8"?>
<p:tagLst xmlns:p="http://schemas.openxmlformats.org/presentationml/2006/main">
  <p:tag name="KSO_WM_BEAUTIFY_FLAG" val="#wm#"/>
  <p:tag name="KSO_WM_SLIDE_COLORSCHEME_VERSION" val="3.2"/>
  <p:tag name="KSO_WM_SLIDE_CONSTRAINT" val="%7b%22slideConstraint%22%3a%7b%22seriesAreas%22%3a%5b%5d%2c%22singleAreas%22%3a%5b%7b%22shapes%22%3a%5b46%5d%2c%22serialConstraintIndex%22%3a-1%2c%22areatextmark%22%3a0%2c%22pictureprocessmark%22%3a0%7d%5d%7d%7d"/>
  <p:tag name="KSO_WM_SLIDE_ID" val="diagram20193798_1"/>
  <p:tag name="KSO_WM_SLIDE_INDEX" val="1"/>
  <p:tag name="KSO_WM_SLIDE_ITEM_CNT" val="0"/>
  <p:tag name="KSO_WM_SLIDE_LAYOUT" val="a_d_f_h"/>
  <p:tag name="KSO_WM_SLIDE_LAYOUT_CNT" val="1_1_1_2"/>
  <p:tag name="KSO_WM_SLIDE_MODEL_TYPE" val="cover"/>
  <p:tag name="KSO_WM_SLIDE_POSITION" val="428.836*181.385"/>
  <p:tag name="KSO_WM_SLIDE_SIZE" val="504.532*267.962"/>
  <p:tag name="KSO_WM_SLIDE_SUBTYPE" val="picTxt"/>
  <p:tag name="KSO_WM_SLIDE_TYPE" val="text"/>
  <p:tag name="KSO_WM_TAG_VERSION" val="1.0"/>
  <p:tag name="KSO_WM_TEMPLATE_CATEGORY" val="diagram"/>
  <p:tag name="KSO_WM_TEMPLATE_INDEX" val="20193798"/>
</p:tagLst>
</file>

<file path=ppt/tags/tag476.xml><?xml version="1.0" encoding="utf-8"?>
<p:tagLst xmlns:p="http://schemas.openxmlformats.org/presentationml/2006/main">
  <p:tag name="AS_UNIQUEID" val="453"/>
</p:tagLst>
</file>

<file path=ppt/tags/tag477.xml><?xml version="1.0" encoding="utf-8"?>
<p:tagLst xmlns:p="http://schemas.openxmlformats.org/presentationml/2006/main">
  <p:tag name="AS_UNIQUEID" val="454"/>
</p:tagLst>
</file>

<file path=ppt/tags/tag478.xml><?xml version="1.0" encoding="utf-8"?>
<p:tagLst xmlns:p="http://schemas.openxmlformats.org/presentationml/2006/main">
  <p:tag name="AS_UNIQUEID" val="455"/>
</p:tagLst>
</file>

<file path=ppt/tags/tag479.xml><?xml version="1.0" encoding="utf-8"?>
<p:tagLst xmlns:p="http://schemas.openxmlformats.org/presentationml/2006/main">
  <p:tag name="AS_UNIQUEID" val="468"/>
  <p:tag name="KSO_WM_BEAUTIFY_FLAG" val="#wm#"/>
  <p:tag name="KSO_WM_TAG_VERSION" val="1.0"/>
  <p:tag name="KSO_WM_TEMPLATE_CATEGORY" val="diagram"/>
  <p:tag name="KSO_WM_TEMPLATE_INDEX" val="20193798"/>
  <p:tag name="KSO_WM_UNIT_ADJUSTLAYOUT_ID" val="49"/>
  <p:tag name="KSO_WM_UNIT_COLOR_SCHEME_PARENT_PAGE" val="0_1"/>
  <p:tag name="KSO_WM_UNIT_COLOR_SCHEME_SHAPE_ID" val="49"/>
  <p:tag name="KSO_WM_UNIT_COMPATIBLE" val="0"/>
  <p:tag name="KSO_WM_UNIT_DIAGRAM_ISNUMVISUAL" val="0"/>
  <p:tag name="KSO_WM_UNIT_DIAGRAM_ISREFERUNIT" val="0"/>
  <p:tag name="KSO_WM_UNIT_HIGHLIGHT" val="0"/>
  <p:tag name="KSO_WM_UNIT_ID" val="diagram20193798_1*f*1"/>
  <p:tag name="KSO_WM_UNIT_INDEX" val="1"/>
  <p:tag name="KSO_WM_UNIT_LAYERLEVEL" val="1"/>
  <p:tag name="KSO_WM_UNIT_PRESET_TEXT" val="点击此处添加正文，请言简意赅的阐述观点。"/>
  <p:tag name="KSO_WM_UNIT_TEXT_PART_ID" val="2-a"/>
  <p:tag name="KSO_WM_UNIT_TEXT_PART_ID_V2" val="d-2-1"/>
  <p:tag name="KSO_WM_UNIT_TEXT_PART_SIZE" val="24.96*434.5"/>
  <p:tag name="KSO_WM_UNIT_TYPE" val="f"/>
  <p:tag name="KSO_WM_UNIT_VALUE" val="26"/>
</p:tagLst>
</file>

<file path=ppt/tags/tag48.xml><?xml version="1.0" encoding="utf-8"?>
<p:tagLst xmlns:p="http://schemas.openxmlformats.org/presentationml/2006/main">
  <p:tag name="AS_UNIQUEID" val="2000"/>
</p:tagLst>
</file>

<file path=ppt/tags/tag480.xml><?xml version="1.0" encoding="utf-8"?>
<p:tagLst xmlns:p="http://schemas.openxmlformats.org/presentationml/2006/main">
  <p:tag name="AS_UNIQUEID" val="469"/>
</p:tagLst>
</file>

<file path=ppt/tags/tag481.xml><?xml version="1.0" encoding="utf-8"?>
<p:tagLst xmlns:p="http://schemas.openxmlformats.org/presentationml/2006/main">
  <p:tag name="AS_UNIQUEID" val="470"/>
</p:tagLst>
</file>

<file path=ppt/tags/tag482.xml><?xml version="1.0" encoding="utf-8"?>
<p:tagLst xmlns:p="http://schemas.openxmlformats.org/presentationml/2006/main">
  <p:tag name="AS_UNIQUEID" val="471"/>
</p:tagLst>
</file>

<file path=ppt/tags/tag483.xml><?xml version="1.0" encoding="utf-8"?>
<p:tagLst xmlns:p="http://schemas.openxmlformats.org/presentationml/2006/main">
  <p:tag name="AS_UNIQUEID" val="472"/>
</p:tagLst>
</file>

<file path=ppt/tags/tag484.xml><?xml version="1.0" encoding="utf-8"?>
<p:tagLst xmlns:p="http://schemas.openxmlformats.org/presentationml/2006/main">
  <p:tag name="AS_UNIQUEID" val="473"/>
</p:tagLst>
</file>

<file path=ppt/tags/tag485.xml><?xml version="1.0" encoding="utf-8"?>
<p:tagLst xmlns:p="http://schemas.openxmlformats.org/presentationml/2006/main">
  <p:tag name="KSO_WM_BEAUTIFY_FLAG" val="#wm#"/>
  <p:tag name="KSO_WM_SLIDE_COLORSCHEME_VERSION" val="3.2"/>
  <p:tag name="KSO_WM_SLIDE_CONSTRAINT" val="%7b%22slideConstraint%22%3a%7b%22seriesAreas%22%3a%5b%5d%2c%22singleAreas%22%3a%5b%7b%22shapes%22%3a%5b46%5d%2c%22serialConstraintIndex%22%3a-1%2c%22areatextmark%22%3a0%2c%22pictureprocessmark%22%3a0%7d%5d%7d%7d"/>
  <p:tag name="KSO_WM_SLIDE_ID" val="diagram20193798_1"/>
  <p:tag name="KSO_WM_SLIDE_INDEX" val="1"/>
  <p:tag name="KSO_WM_SLIDE_ITEM_CNT" val="0"/>
  <p:tag name="KSO_WM_SLIDE_LAYOUT" val="a_d_f_h"/>
  <p:tag name="KSO_WM_SLIDE_LAYOUT_CNT" val="1_1_1_2"/>
  <p:tag name="KSO_WM_SLIDE_MODEL_TYPE" val="cover"/>
  <p:tag name="KSO_WM_SLIDE_POSITION" val="428.836*181.385"/>
  <p:tag name="KSO_WM_SLIDE_SIZE" val="504.532*267.962"/>
  <p:tag name="KSO_WM_SLIDE_SUBTYPE" val="picTxt"/>
  <p:tag name="KSO_WM_SLIDE_TYPE" val="text"/>
  <p:tag name="KSO_WM_TAG_VERSION" val="1.0"/>
  <p:tag name="KSO_WM_TEMPLATE_CATEGORY" val="diagram"/>
  <p:tag name="KSO_WM_TEMPLATE_INDEX" val="20193798"/>
</p:tagLst>
</file>

<file path=ppt/tags/tag486.xml><?xml version="1.0" encoding="utf-8"?>
<p:tagLst xmlns:p="http://schemas.openxmlformats.org/presentationml/2006/main">
  <p:tag name="AS_UNIQUEID" val="464"/>
</p:tagLst>
</file>

<file path=ppt/tags/tag487.xml><?xml version="1.0" encoding="utf-8"?>
<p:tagLst xmlns:p="http://schemas.openxmlformats.org/presentationml/2006/main">
  <p:tag name="AS_UNIQUEID" val="465"/>
</p:tagLst>
</file>

<file path=ppt/tags/tag488.xml><?xml version="1.0" encoding="utf-8"?>
<p:tagLst xmlns:p="http://schemas.openxmlformats.org/presentationml/2006/main">
  <p:tag name="AS_UNIQUEID" val="466"/>
</p:tagLst>
</file>

<file path=ppt/tags/tag489.xml><?xml version="1.0" encoding="utf-8"?>
<p:tagLst xmlns:p="http://schemas.openxmlformats.org/presentationml/2006/main">
  <p:tag name="AS_UNIQUEID" val="468"/>
  <p:tag name="KSO_WM_BEAUTIFY_FLAG" val="#wm#"/>
  <p:tag name="KSO_WM_TAG_VERSION" val="1.0"/>
  <p:tag name="KSO_WM_TEMPLATE_CATEGORY" val="diagram"/>
  <p:tag name="KSO_WM_TEMPLATE_INDEX" val="20193798"/>
  <p:tag name="KSO_WM_UNIT_ADJUSTLAYOUT_ID" val="49"/>
  <p:tag name="KSO_WM_UNIT_COLOR_SCHEME_PARENT_PAGE" val="0_1"/>
  <p:tag name="KSO_WM_UNIT_COLOR_SCHEME_SHAPE_ID" val="49"/>
  <p:tag name="KSO_WM_UNIT_COMPATIBLE" val="0"/>
  <p:tag name="KSO_WM_UNIT_DIAGRAM_ISNUMVISUAL" val="0"/>
  <p:tag name="KSO_WM_UNIT_DIAGRAM_ISREFERUNIT" val="0"/>
  <p:tag name="KSO_WM_UNIT_HIGHLIGHT" val="0"/>
  <p:tag name="KSO_WM_UNIT_ID" val="diagram20193798_1*f*1"/>
  <p:tag name="KSO_WM_UNIT_INDEX" val="1"/>
  <p:tag name="KSO_WM_UNIT_LAYERLEVEL" val="1"/>
  <p:tag name="KSO_WM_UNIT_PRESET_TEXT" val="点击此处添加正文，请言简意赅的阐述观点。"/>
  <p:tag name="KSO_WM_UNIT_TEXT_PART_ID" val="2-a"/>
  <p:tag name="KSO_WM_UNIT_TEXT_PART_ID_V2" val="d-2-1"/>
  <p:tag name="KSO_WM_UNIT_TEXT_PART_SIZE" val="24.96*434.5"/>
  <p:tag name="KSO_WM_UNIT_TYPE" val="f"/>
  <p:tag name="KSO_WM_UNIT_VALUE" val="26"/>
</p:tagLst>
</file>

<file path=ppt/tags/tag49.xml><?xml version="1.0" encoding="utf-8"?>
<p:tagLst xmlns:p="http://schemas.openxmlformats.org/presentationml/2006/main">
  <p:tag name="AS_UNIQUEID" val="2001"/>
</p:tagLst>
</file>

<file path=ppt/tags/tag490.xml><?xml version="1.0" encoding="utf-8"?>
<p:tagLst xmlns:p="http://schemas.openxmlformats.org/presentationml/2006/main">
  <p:tag name="AS_UNIQUEID" val="470"/>
</p:tagLst>
</file>

<file path=ppt/tags/tag491.xml><?xml version="1.0" encoding="utf-8"?>
<p:tagLst xmlns:p="http://schemas.openxmlformats.org/presentationml/2006/main">
  <p:tag name="AS_UNIQUEID" val="471"/>
</p:tagLst>
</file>

<file path=ppt/tags/tag492.xml><?xml version="1.0" encoding="utf-8"?>
<p:tagLst xmlns:p="http://schemas.openxmlformats.org/presentationml/2006/main">
  <p:tag name="AS_UNIQUEID" val="472"/>
</p:tagLst>
</file>

<file path=ppt/tags/tag493.xml><?xml version="1.0" encoding="utf-8"?>
<p:tagLst xmlns:p="http://schemas.openxmlformats.org/presentationml/2006/main">
  <p:tag name="AS_UNIQUEID" val="473"/>
</p:tagLst>
</file>

<file path=ppt/tags/tag494.xml><?xml version="1.0" encoding="utf-8"?>
<p:tagLst xmlns:p="http://schemas.openxmlformats.org/presentationml/2006/main">
  <p:tag name="KSO_WM_BEAUTIFY_FLAG" val="#wm#"/>
  <p:tag name="KSO_WM_SLIDE_COLORSCHEME_VERSION" val="3.2"/>
  <p:tag name="KSO_WM_SLIDE_CONSTRAINT" val="%7b%22slideConstraint%22%3a%7b%22seriesAreas%22%3a%5b%5d%2c%22singleAreas%22%3a%5b%7b%22shapes%22%3a%5b46%5d%2c%22serialConstraintIndex%22%3a-1%2c%22areatextmark%22%3a0%2c%22pictureprocessmark%22%3a0%7d%5d%7d%7d"/>
  <p:tag name="KSO_WM_SLIDE_ID" val="diagram20193798_1"/>
  <p:tag name="KSO_WM_SLIDE_INDEX" val="1"/>
  <p:tag name="KSO_WM_SLIDE_ITEM_CNT" val="0"/>
  <p:tag name="KSO_WM_SLIDE_LAYOUT" val="a_d_f_h"/>
  <p:tag name="KSO_WM_SLIDE_LAYOUT_CNT" val="1_1_1_2"/>
  <p:tag name="KSO_WM_SLIDE_MODEL_TYPE" val="cover"/>
  <p:tag name="KSO_WM_SLIDE_POSITION" val="428.836*181.385"/>
  <p:tag name="KSO_WM_SLIDE_SIZE" val="504.532*267.962"/>
  <p:tag name="KSO_WM_SLIDE_SUBTYPE" val="picTxt"/>
  <p:tag name="KSO_WM_SLIDE_TYPE" val="text"/>
  <p:tag name="KSO_WM_TAG_VERSION" val="1.0"/>
  <p:tag name="KSO_WM_TEMPLATE_CATEGORY" val="diagram"/>
  <p:tag name="KSO_WM_TEMPLATE_INDEX" val="20193798"/>
</p:tagLst>
</file>

<file path=ppt/tags/tag495.xml><?xml version="1.0" encoding="utf-8"?>
<p:tagLst xmlns:p="http://schemas.openxmlformats.org/presentationml/2006/main">
  <p:tag name="AS_UNIQUEID" val="464"/>
</p:tagLst>
</file>

<file path=ppt/tags/tag496.xml><?xml version="1.0" encoding="utf-8"?>
<p:tagLst xmlns:p="http://schemas.openxmlformats.org/presentationml/2006/main">
  <p:tag name="AS_UNIQUEID" val="465"/>
</p:tagLst>
</file>

<file path=ppt/tags/tag497.xml><?xml version="1.0" encoding="utf-8"?>
<p:tagLst xmlns:p="http://schemas.openxmlformats.org/presentationml/2006/main">
  <p:tag name="AS_UNIQUEID" val="466"/>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AS_UNIQUEID" val="6380"/>
</p:tagLst>
</file>

<file path=ppt/tags/tag50.xml><?xml version="1.0" encoding="utf-8"?>
<p:tagLst xmlns:p="http://schemas.openxmlformats.org/presentationml/2006/main">
  <p:tag name="AS_UNIQUEID" val="2002"/>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AS_UNIQUEID" val="2601"/>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AS_UNIQUEID" val="2003"/>
</p:tagLst>
</file>

<file path=ppt/tags/tag510.xml><?xml version="1.0" encoding="utf-8"?>
<p:tagLst xmlns:p="http://schemas.openxmlformats.org/presentationml/2006/main">
  <p:tag name="AS_UNIQUEID" val="1148"/>
  <p:tag name="KSO_WM_BEAUTIFY_FLAG" val=""/>
</p:tagLst>
</file>

<file path=ppt/tags/tag511.xml><?xml version="1.0" encoding="utf-8"?>
<p:tagLst xmlns:p="http://schemas.openxmlformats.org/presentationml/2006/main">
  <p:tag name="AS_UNIQUEID" val="1148"/>
  <p:tag name="KSO_WM_BEAUTIFY_FLAG" val=""/>
</p:tagLst>
</file>

<file path=ppt/tags/tag512.xml><?xml version="1.0" encoding="utf-8"?>
<p:tagLst xmlns:p="http://schemas.openxmlformats.org/presentationml/2006/main">
  <p:tag name="AS_UNIQUEID" val="1148"/>
  <p:tag name="KSO_WM_BEAUTIFY_FLAG" val=""/>
</p:tagLst>
</file>

<file path=ppt/tags/tag513.xml><?xml version="1.0" encoding="utf-8"?>
<p:tagLst xmlns:p="http://schemas.openxmlformats.org/presentationml/2006/main">
  <p:tag name="AS_UNIQUEID" val="1148"/>
  <p:tag name="KSO_WM_BEAUTIFY_FLAG" val=""/>
</p:tagLst>
</file>

<file path=ppt/tags/tag514.xml><?xml version="1.0" encoding="utf-8"?>
<p:tagLst xmlns:p="http://schemas.openxmlformats.org/presentationml/2006/main">
  <p:tag name="COMMONDATA" val="eyJoZGlkIjoiYjVkNjRhMmIzNTFlYTFiZGUxOWYzNGI4YmUwMzc0MWYifQ=="/>
  <p:tag name="KSO_WPP_MARK_KEY" val="05ed39ca-9904-46e6-968c-37a5ebbe2bee"/>
  <p:tag name="KSO_WM_SCREEN_THEME_FLAG" val="E1LssXMyYFSSUET63JERLoj0E2aRo95wAxpLDFmmxFmEIjTOZyVNmKWQwnISiZf+CjdPAKwdKWq7E09qDrKNx9HB+KLkfFwG/nL+/2wakuM="/>
</p:tagLst>
</file>

<file path=ppt/tags/tag52.xml><?xml version="1.0" encoding="utf-8"?>
<p:tagLst xmlns:p="http://schemas.openxmlformats.org/presentationml/2006/main">
  <p:tag name="AS_UNIQUEID" val="2004"/>
</p:tagLst>
</file>

<file path=ppt/tags/tag53.xml><?xml version="1.0" encoding="utf-8"?>
<p:tagLst xmlns:p="http://schemas.openxmlformats.org/presentationml/2006/main">
  <p:tag name="AS_UNIQUEID" val="2005"/>
</p:tagLst>
</file>

<file path=ppt/tags/tag54.xml><?xml version="1.0" encoding="utf-8"?>
<p:tagLst xmlns:p="http://schemas.openxmlformats.org/presentationml/2006/main">
  <p:tag name="AS_UNIQUEID" val="2006"/>
</p:tagLst>
</file>

<file path=ppt/tags/tag55.xml><?xml version="1.0" encoding="utf-8"?>
<p:tagLst xmlns:p="http://schemas.openxmlformats.org/presentationml/2006/main">
  <p:tag name="AS_UNIQUEID" val="2007"/>
</p:tagLst>
</file>

<file path=ppt/tags/tag56.xml><?xml version="1.0" encoding="utf-8"?>
<p:tagLst xmlns:p="http://schemas.openxmlformats.org/presentationml/2006/main">
  <p:tag name="AS_UNIQUEID" val="2008"/>
</p:tagLst>
</file>

<file path=ppt/tags/tag57.xml><?xml version="1.0" encoding="utf-8"?>
<p:tagLst xmlns:p="http://schemas.openxmlformats.org/presentationml/2006/main">
  <p:tag name="AS_UNIQUEID" val="2009"/>
</p:tagLst>
</file>

<file path=ppt/tags/tag58.xml><?xml version="1.0" encoding="utf-8"?>
<p:tagLst xmlns:p="http://schemas.openxmlformats.org/presentationml/2006/main">
  <p:tag name="AS_UNIQUEID" val="2010"/>
</p:tagLst>
</file>

<file path=ppt/tags/tag59.xml><?xml version="1.0" encoding="utf-8"?>
<p:tagLst xmlns:p="http://schemas.openxmlformats.org/presentationml/2006/main">
  <p:tag name="AS_UNIQUEID" val="2011"/>
</p:tagLst>
</file>

<file path=ppt/tags/tag6.xml><?xml version="1.0" encoding="utf-8"?>
<p:tagLst xmlns:p="http://schemas.openxmlformats.org/presentationml/2006/main">
  <p:tag name="AS_UNIQUEID" val="6381"/>
</p:tagLst>
</file>

<file path=ppt/tags/tag60.xml><?xml version="1.0" encoding="utf-8"?>
<p:tagLst xmlns:p="http://schemas.openxmlformats.org/presentationml/2006/main">
  <p:tag name="AS_UNIQUEID" val="2012"/>
</p:tagLst>
</file>

<file path=ppt/tags/tag61.xml><?xml version="1.0" encoding="utf-8"?>
<p:tagLst xmlns:p="http://schemas.openxmlformats.org/presentationml/2006/main">
  <p:tag name="AS_UNIQUEID" val="2013"/>
</p:tagLst>
</file>

<file path=ppt/tags/tag62.xml><?xml version="1.0" encoding="utf-8"?>
<p:tagLst xmlns:p="http://schemas.openxmlformats.org/presentationml/2006/main">
  <p:tag name="AS_UNIQUEID" val="2014"/>
</p:tagLst>
</file>

<file path=ppt/tags/tag63.xml><?xml version="1.0" encoding="utf-8"?>
<p:tagLst xmlns:p="http://schemas.openxmlformats.org/presentationml/2006/main">
  <p:tag name="AS_UNIQUEID" val="2015"/>
</p:tagLst>
</file>

<file path=ppt/tags/tag64.xml><?xml version="1.0" encoding="utf-8"?>
<p:tagLst xmlns:p="http://schemas.openxmlformats.org/presentationml/2006/main">
  <p:tag name="AS_UNIQUEID" val="2016"/>
</p:tagLst>
</file>

<file path=ppt/tags/tag65.xml><?xml version="1.0" encoding="utf-8"?>
<p:tagLst xmlns:p="http://schemas.openxmlformats.org/presentationml/2006/main">
  <p:tag name="AS_UNIQUEID" val="2017"/>
</p:tagLst>
</file>

<file path=ppt/tags/tag66.xml><?xml version="1.0" encoding="utf-8"?>
<p:tagLst xmlns:p="http://schemas.openxmlformats.org/presentationml/2006/main">
  <p:tag name="AS_UNIQUEID" val="2018"/>
</p:tagLst>
</file>

<file path=ppt/tags/tag67.xml><?xml version="1.0" encoding="utf-8"?>
<p:tagLst xmlns:p="http://schemas.openxmlformats.org/presentationml/2006/main">
  <p:tag name="AS_UNIQUEID" val="2019"/>
</p:tagLst>
</file>

<file path=ppt/tags/tag68.xml><?xml version="1.0" encoding="utf-8"?>
<p:tagLst xmlns:p="http://schemas.openxmlformats.org/presentationml/2006/main">
  <p:tag name="AS_UNIQUEID" val="2020"/>
</p:tagLst>
</file>

<file path=ppt/tags/tag69.xml><?xml version="1.0" encoding="utf-8"?>
<p:tagLst xmlns:p="http://schemas.openxmlformats.org/presentationml/2006/main">
  <p:tag name="AS_UNIQUEID" val="2021"/>
</p:tagLst>
</file>

<file path=ppt/tags/tag7.xml><?xml version="1.0" encoding="utf-8"?>
<p:tagLst xmlns:p="http://schemas.openxmlformats.org/presentationml/2006/main">
  <p:tag name="AS_UNIQUEID" val="3131"/>
</p:tagLst>
</file>

<file path=ppt/tags/tag70.xml><?xml version="1.0" encoding="utf-8"?>
<p:tagLst xmlns:p="http://schemas.openxmlformats.org/presentationml/2006/main">
  <p:tag name="AS_UNIQUEID" val="2022"/>
</p:tagLst>
</file>

<file path=ppt/tags/tag71.xml><?xml version="1.0" encoding="utf-8"?>
<p:tagLst xmlns:p="http://schemas.openxmlformats.org/presentationml/2006/main">
  <p:tag name="AS_UNIQUEID" val="2023"/>
</p:tagLst>
</file>

<file path=ppt/tags/tag72.xml><?xml version="1.0" encoding="utf-8"?>
<p:tagLst xmlns:p="http://schemas.openxmlformats.org/presentationml/2006/main">
  <p:tag name="AS_UNIQUEID" val="2024"/>
</p:tagLst>
</file>

<file path=ppt/tags/tag73.xml><?xml version="1.0" encoding="utf-8"?>
<p:tagLst xmlns:p="http://schemas.openxmlformats.org/presentationml/2006/main">
  <p:tag name="AS_UNIQUEID" val="2025"/>
</p:tagLst>
</file>

<file path=ppt/tags/tag74.xml><?xml version="1.0" encoding="utf-8"?>
<p:tagLst xmlns:p="http://schemas.openxmlformats.org/presentationml/2006/main">
  <p:tag name="AS_UNIQUEID" val="2026"/>
</p:tagLst>
</file>

<file path=ppt/tags/tag75.xml><?xml version="1.0" encoding="utf-8"?>
<p:tagLst xmlns:p="http://schemas.openxmlformats.org/presentationml/2006/main">
  <p:tag name="AS_UNIQUEID" val="2027"/>
</p:tagLst>
</file>

<file path=ppt/tags/tag76.xml><?xml version="1.0" encoding="utf-8"?>
<p:tagLst xmlns:p="http://schemas.openxmlformats.org/presentationml/2006/main">
  <p:tag name="AS_UNIQUEID" val="2028"/>
</p:tagLst>
</file>

<file path=ppt/tags/tag77.xml><?xml version="1.0" encoding="utf-8"?>
<p:tagLst xmlns:p="http://schemas.openxmlformats.org/presentationml/2006/main">
  <p:tag name="AS_UNIQUEID" val="2029"/>
</p:tagLst>
</file>

<file path=ppt/tags/tag78.xml><?xml version="1.0" encoding="utf-8"?>
<p:tagLst xmlns:p="http://schemas.openxmlformats.org/presentationml/2006/main">
  <p:tag name="AS_UNIQUEID" val="2030"/>
</p:tagLst>
</file>

<file path=ppt/tags/tag79.xml><?xml version="1.0" encoding="utf-8"?>
<p:tagLst xmlns:p="http://schemas.openxmlformats.org/presentationml/2006/main">
  <p:tag name="AS_UNIQUEID" val="2031"/>
</p:tagLst>
</file>

<file path=ppt/tags/tag8.xml><?xml version="1.0" encoding="utf-8"?>
<p:tagLst xmlns:p="http://schemas.openxmlformats.org/presentationml/2006/main">
  <p:tag name="AS_UNIQUEID" val="3132"/>
</p:tagLst>
</file>

<file path=ppt/tags/tag80.xml><?xml version="1.0" encoding="utf-8"?>
<p:tagLst xmlns:p="http://schemas.openxmlformats.org/presentationml/2006/main">
  <p:tag name="AS_UNIQUEID" val="2032"/>
</p:tagLst>
</file>

<file path=ppt/tags/tag81.xml><?xml version="1.0" encoding="utf-8"?>
<p:tagLst xmlns:p="http://schemas.openxmlformats.org/presentationml/2006/main">
  <p:tag name="AS_UNIQUEID" val="2033"/>
</p:tagLst>
</file>

<file path=ppt/tags/tag82.xml><?xml version="1.0" encoding="utf-8"?>
<p:tagLst xmlns:p="http://schemas.openxmlformats.org/presentationml/2006/main">
  <p:tag name="AS_UNIQUEID" val="2034"/>
</p:tagLst>
</file>

<file path=ppt/tags/tag83.xml><?xml version="1.0" encoding="utf-8"?>
<p:tagLst xmlns:p="http://schemas.openxmlformats.org/presentationml/2006/main">
  <p:tag name="AS_UNIQUEID" val="2035"/>
</p:tagLst>
</file>

<file path=ppt/tags/tag84.xml><?xml version="1.0" encoding="utf-8"?>
<p:tagLst xmlns:p="http://schemas.openxmlformats.org/presentationml/2006/main">
  <p:tag name="AS_UNIQUEID" val="2036"/>
</p:tagLst>
</file>

<file path=ppt/tags/tag85.xml><?xml version="1.0" encoding="utf-8"?>
<p:tagLst xmlns:p="http://schemas.openxmlformats.org/presentationml/2006/main">
  <p:tag name="AS_UNIQUEID" val="2037"/>
</p:tagLst>
</file>

<file path=ppt/tags/tag86.xml><?xml version="1.0" encoding="utf-8"?>
<p:tagLst xmlns:p="http://schemas.openxmlformats.org/presentationml/2006/main">
  <p:tag name="KSO_WM_BEAUTIFY_FLAG" val=""/>
  <p:tag name="KSO_WM_DIAGRAM_GROUP_CODE" val=""/>
  <p:tag name="KSO_WM_SLIDE_BACKGROUND" val=""/>
  <p:tag name="KSO_WM_SLIDE_DIAGTYPE" val=""/>
  <p:tag name="KSO_WM_SLIDE_ID" val=""/>
  <p:tag name="KSO_WM_SLIDE_INDEX" val=""/>
  <p:tag name="KSO_WM_SLIDE_ITEM_CNT" val=""/>
  <p:tag name="KSO_WM_SLIDE_LAYOUT" val=""/>
  <p:tag name="KSO_WM_SLIDE_LAYOUT_CNT" val=""/>
  <p:tag name="KSO_WM_SLIDE_LAYOUT_INFO" val=""/>
  <p:tag name="KSO_WM_SLIDE_POSITION" val=""/>
  <p:tag name="KSO_WM_SLIDE_RATIO" val=""/>
  <p:tag name="KSO_WM_SLIDE_SIZE" val=""/>
  <p:tag name="KSO_WM_SLIDE_SUBTYPE" val=""/>
  <p:tag name="KSO_WM_SLIDE_TYPE" val=""/>
  <p:tag name="KSO_WM_TAG_VERSION" val=""/>
  <p:tag name="KSO_WM_TEMPLATE_CATEGORY" val=""/>
  <p:tag name="KSO_WM_TEMPLATE_COLOR_TYPE" val=""/>
  <p:tag name="KSO_WM_TEMPLATE_INDEX" val=""/>
  <p:tag name="KSO_WM_TEMPLATE_MASTER_TYPE" val=""/>
  <p:tag name="KSO_WM_TEMPLATE_SUBCATEGORY" val=""/>
</p:tagLst>
</file>

<file path=ppt/tags/tag87.xml><?xml version="1.0" encoding="utf-8"?>
<p:tagLst xmlns:p="http://schemas.openxmlformats.org/presentationml/2006/main">
  <p:tag name="AS_UNIQUEID" val="702"/>
</p:tagLst>
</file>

<file path=ppt/tags/tag88.xml><?xml version="1.0" encoding="utf-8"?>
<p:tagLst xmlns:p="http://schemas.openxmlformats.org/presentationml/2006/main">
  <p:tag name="AS_UNIQUEID" val="714"/>
</p:tagLst>
</file>

<file path=ppt/tags/tag89.xml><?xml version="1.0" encoding="utf-8"?>
<p:tagLst xmlns:p="http://schemas.openxmlformats.org/presentationml/2006/main">
  <p:tag name="AS_UNIQUEID" val="835"/>
</p:tagLst>
</file>

<file path=ppt/tags/tag9.xml><?xml version="1.0" encoding="utf-8"?>
<p:tagLst xmlns:p="http://schemas.openxmlformats.org/presentationml/2006/main">
  <p:tag name="AS_UNIQUEID" val="3133"/>
</p:tagLst>
</file>

<file path=ppt/tags/tag90.xml><?xml version="1.0" encoding="utf-8"?>
<p:tagLst xmlns:p="http://schemas.openxmlformats.org/presentationml/2006/main">
  <p:tag name="AS_UNIQUEID" val="834"/>
</p:tagLst>
</file>

<file path=ppt/tags/tag91.xml><?xml version="1.0" encoding="utf-8"?>
<p:tagLst xmlns:p="http://schemas.openxmlformats.org/presentationml/2006/main">
  <p:tag name="AS_UNIQUEID" val="836"/>
</p:tagLst>
</file>

<file path=ppt/tags/tag92.xml><?xml version="1.0" encoding="utf-8"?>
<p:tagLst xmlns:p="http://schemas.openxmlformats.org/presentationml/2006/main">
  <p:tag name="AS_UNIQUEID" val="837"/>
</p:tagLst>
</file>

<file path=ppt/tags/tag93.xml><?xml version="1.0" encoding="utf-8"?>
<p:tagLst xmlns:p="http://schemas.openxmlformats.org/presentationml/2006/main">
  <p:tag name="AS_UNIQUEID" val="838"/>
</p:tagLst>
</file>

<file path=ppt/tags/tag94.xml><?xml version="1.0" encoding="utf-8"?>
<p:tagLst xmlns:p="http://schemas.openxmlformats.org/presentationml/2006/main">
  <p:tag name="AS_UNIQUEID" val="839"/>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16085</Words>
  <Application>WPS 演示</Application>
  <PresentationFormat>宽屏</PresentationFormat>
  <Paragraphs>1097</Paragraphs>
  <Slides>49</Slides>
  <Notes>1</Notes>
  <HiddenSlides>0</HiddenSlides>
  <MMClips>0</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49</vt:i4>
      </vt:variant>
    </vt:vector>
  </HeadingPairs>
  <TitlesOfParts>
    <vt:vector size="82" baseType="lpstr">
      <vt:lpstr>Arial</vt:lpstr>
      <vt:lpstr>宋体</vt:lpstr>
      <vt:lpstr>Wingdings</vt:lpstr>
      <vt:lpstr>华文仿宋</vt:lpstr>
      <vt:lpstr>方正姚体</vt:lpstr>
      <vt:lpstr>微软雅黑</vt:lpstr>
      <vt:lpstr>楷体</vt:lpstr>
      <vt:lpstr>Arial</vt:lpstr>
      <vt:lpstr>黑体</vt:lpstr>
      <vt:lpstr>Calibri</vt:lpstr>
      <vt:lpstr>仿宋</vt:lpstr>
      <vt:lpstr>書體坊顏體㊣</vt:lpstr>
      <vt:lpstr>Segoe Print</vt:lpstr>
      <vt:lpstr>思源黑体 CN Normal</vt:lpstr>
      <vt:lpstr>思源等宽 N</vt:lpstr>
      <vt:lpstr>华文中宋</vt:lpstr>
      <vt:lpstr>汉仪润圆-65简</vt:lpstr>
      <vt:lpstr>Calibri</vt:lpstr>
      <vt:lpstr>Gill Sans MT</vt:lpstr>
      <vt:lpstr>等线</vt:lpstr>
      <vt:lpstr>Arial Unicode MS</vt:lpstr>
      <vt:lpstr>等线 Light</vt:lpstr>
      <vt:lpstr>方正粗黑宋简体</vt:lpstr>
      <vt:lpstr>Times New Roman</vt:lpstr>
      <vt:lpstr>方正宋刻本秀楷简体</vt:lpstr>
      <vt:lpstr>Wingdings</vt:lpstr>
      <vt:lpstr>Helvetica</vt:lpstr>
      <vt:lpstr>汉仪颜楷简</vt:lpstr>
      <vt:lpstr>方正兰亭超细黑简体</vt:lpstr>
      <vt:lpstr>DFKai-SB</vt:lpstr>
      <vt:lpstr>MingLiU-ExtB</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kamilazhang</cp:lastModifiedBy>
  <cp:revision>102</cp:revision>
  <dcterms:created xsi:type="dcterms:W3CDTF">2023-06-21T07:25:00Z</dcterms:created>
  <dcterms:modified xsi:type="dcterms:W3CDTF">2023-08-27T23:39:26Z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34D42965AD1E41A8B22085EB8E26094E_13</vt:lpwstr>
  </property>
  <property fmtid="{D5CDD505-2E9C-101B-9397-08002B2CF9AE}" pid="3" name="KSOProductBuildVer">
    <vt:lpwstr>2052-11.1.0.14309</vt:lpwstr>
  </property>
</Properties>
</file>